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5" r:id="rId1"/>
  </p:sldMasterIdLst>
  <p:notesMasterIdLst>
    <p:notesMasterId r:id="rId16"/>
  </p:notesMasterIdLst>
  <p:handoutMasterIdLst>
    <p:handoutMasterId r:id="rId17"/>
  </p:handoutMasterIdLst>
  <p:sldIdLst>
    <p:sldId id="256" r:id="rId2"/>
    <p:sldId id="258" r:id="rId3"/>
    <p:sldId id="266" r:id="rId4"/>
    <p:sldId id="259" r:id="rId5"/>
    <p:sldId id="261" r:id="rId6"/>
    <p:sldId id="271" r:id="rId7"/>
    <p:sldId id="262" r:id="rId8"/>
    <p:sldId id="263" r:id="rId9"/>
    <p:sldId id="264" r:id="rId10"/>
    <p:sldId id="265" r:id="rId11"/>
    <p:sldId id="267" r:id="rId12"/>
    <p:sldId id="268" r:id="rId13"/>
    <p:sldId id="269" r:id="rId14"/>
    <p:sldId id="270"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87" d="100"/>
          <a:sy n="87" d="100"/>
        </p:scale>
        <p:origin x="20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243AB5-EA23-474C-BF29-701EECEDF93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136C610-1457-4750-A625-B41CC4A2DBF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endParaRPr lang="en-US"/>
          </a:p>
        </p:txBody>
      </p:sp>
      <p:sp>
        <p:nvSpPr>
          <p:cNvPr id="4" name="Footer Placeholder 3">
            <a:extLst>
              <a:ext uri="{FF2B5EF4-FFF2-40B4-BE49-F238E27FC236}">
                <a16:creationId xmlns:a16="http://schemas.microsoft.com/office/drawing/2014/main" id="{4C56BA68-A552-4F70-8937-90534F9467A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63D072E-BC26-4140-A540-76FF6FB92AB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BCD3C32-66F7-41FE-B2AA-738862C3DDCE}" type="slidenum">
              <a:rPr lang="en-US" smtClean="0"/>
              <a:t>‹#›</a:t>
            </a:fld>
            <a:endParaRPr lang="en-US"/>
          </a:p>
        </p:txBody>
      </p:sp>
    </p:spTree>
    <p:extLst>
      <p:ext uri="{BB962C8B-B14F-4D97-AF65-F5344CB8AC3E}">
        <p14:creationId xmlns:p14="http://schemas.microsoft.com/office/powerpoint/2010/main" val="24445098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2A3649-8B5C-4725-B587-43071FF3C869}" type="slidenum">
              <a:rPr lang="en-US" smtClean="0"/>
              <a:t>‹#›</a:t>
            </a:fld>
            <a:endParaRPr lang="en-US"/>
          </a:p>
        </p:txBody>
      </p:sp>
    </p:spTree>
    <p:extLst>
      <p:ext uri="{BB962C8B-B14F-4D97-AF65-F5344CB8AC3E}">
        <p14:creationId xmlns:p14="http://schemas.microsoft.com/office/powerpoint/2010/main" val="392010859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2226298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4217919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31804337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41109447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81410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4209324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13620993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12277010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2245077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20656474"/>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27816621"/>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49068448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75556190"/>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064980662"/>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81180979"/>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3174778969"/>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72441128"/>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76492146"/>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80516414"/>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4266357919"/>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05647652"/>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23557562"/>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04210782"/>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985324301"/>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7854096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5967892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hyperlink" Target="https://www.groundreport.com/jp-morgan-sweetens-bailout-bid-for-bear-stearn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hyperlink" Target="https://upload.wikimedia.org/wikipedia/commons/5/53/Lehman_Brothers_Times_Square_by_David_Shankbone.jpg" TargetMode="Externa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hyperlink" Target="https://www.justice.gov/usao-sdny/pr/acting-manhattan-us-attorney-announces-initial-distribution-more-770-million-victims" TargetMode="External"/><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hyperlink" Target="https://en.wikipedia.org/wiki/Bernie_Madoff" TargetMode="Externa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hyperlink" Target="https://commons.wikimedia.org/wiki/File:Subprime_crisis_-_Foreclosures_&amp;_Bank_Instability.png" TargetMode="Externa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hyperlink" Target="https://commons.wikimedia.org/wiki/File:Basic_Credit_Default_Swap_(CDS)_diagram.svg" TargetMode="External"/><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7352" y="1208690"/>
            <a:ext cx="9143999" cy="2652960"/>
          </a:xfrm>
        </p:spPr>
        <p:txBody>
          <a:bodyPr/>
          <a:lstStyle/>
          <a:p>
            <a:r>
              <a:rPr lang="en-US" dirty="0"/>
              <a:t>Financial Regulatory Reform </a:t>
            </a:r>
            <a:r>
              <a:rPr lang="en-US" dirty="0">
                <a:solidFill>
                  <a:srgbClr val="0070C0"/>
                </a:solidFill>
              </a:rPr>
              <a:t>Looking Back to the </a:t>
            </a:r>
            <a:br>
              <a:rPr lang="en-US" dirty="0">
                <a:solidFill>
                  <a:srgbClr val="0070C0"/>
                </a:solidFill>
              </a:rPr>
            </a:br>
            <a:r>
              <a:rPr lang="en-US" dirty="0">
                <a:solidFill>
                  <a:srgbClr val="0070C0"/>
                </a:solidFill>
              </a:rPr>
              <a:t>Dodd-Frank Act </a:t>
            </a:r>
          </a:p>
        </p:txBody>
      </p:sp>
      <p:sp>
        <p:nvSpPr>
          <p:cNvPr id="3" name="Subtitle 2"/>
          <p:cNvSpPr>
            <a:spLocks noGrp="1"/>
          </p:cNvSpPr>
          <p:nvPr>
            <p:ph type="subTitle" idx="1"/>
          </p:nvPr>
        </p:nvSpPr>
        <p:spPr/>
        <p:txBody>
          <a:bodyPr/>
          <a:lstStyle/>
          <a:p>
            <a:r>
              <a:rPr lang="en-US" dirty="0"/>
              <a:t>From: NAPABA Financial Services Network </a:t>
            </a:r>
          </a:p>
        </p:txBody>
      </p:sp>
    </p:spTree>
    <p:extLst>
      <p:ext uri="{BB962C8B-B14F-4D97-AF65-F5344CB8AC3E}">
        <p14:creationId xmlns:p14="http://schemas.microsoft.com/office/powerpoint/2010/main" val="14211957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5" y="1784733"/>
            <a:ext cx="5569229" cy="704595"/>
          </a:xfrm>
        </p:spPr>
        <p:txBody>
          <a:bodyPr/>
          <a:lstStyle/>
          <a:p>
            <a:r>
              <a:rPr lang="en-US" dirty="0" smtClean="0"/>
              <a:t>Any Questions?</a:t>
            </a:r>
            <a:endParaRPr lang="en-US" dirty="0"/>
          </a:p>
        </p:txBody>
      </p:sp>
    </p:spTree>
    <p:extLst>
      <p:ext uri="{BB962C8B-B14F-4D97-AF65-F5344CB8AC3E}">
        <p14:creationId xmlns:p14="http://schemas.microsoft.com/office/powerpoint/2010/main" val="16047118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2240" y="143218"/>
            <a:ext cx="5326858" cy="661013"/>
          </a:xfrm>
        </p:spPr>
        <p:txBody>
          <a:bodyPr>
            <a:normAutofit fontScale="90000"/>
          </a:bodyPr>
          <a:lstStyle/>
          <a:p>
            <a:pPr algn="ctr"/>
            <a:r>
              <a:rPr lang="en-US" dirty="0" smtClean="0"/>
              <a:t>Speakers</a:t>
            </a:r>
            <a:endParaRPr lang="en-US" dirty="0"/>
          </a:p>
        </p:txBody>
      </p:sp>
      <p:pic>
        <p:nvPicPr>
          <p:cNvPr id="4" name="Picture 3"/>
          <p:cNvPicPr/>
          <p:nvPr/>
        </p:nvPicPr>
        <p:blipFill>
          <a:blip r:embed="rId2" cstate="print">
            <a:extLst>
              <a:ext uri="{28A0092B-C50C-407E-A947-70E740481C1C}">
                <a14:useLocalDpi xmlns:a14="http://schemas.microsoft.com/office/drawing/2010/main" val="0"/>
              </a:ext>
            </a:extLst>
          </a:blip>
          <a:stretch>
            <a:fillRect/>
          </a:stretch>
        </p:blipFill>
        <p:spPr>
          <a:xfrm>
            <a:off x="5723091" y="1363203"/>
            <a:ext cx="2905125" cy="4357370"/>
          </a:xfrm>
          <a:prstGeom prst="rect">
            <a:avLst/>
          </a:prstGeom>
        </p:spPr>
      </p:pic>
      <p:sp>
        <p:nvSpPr>
          <p:cNvPr id="5" name="TextBox 4"/>
          <p:cNvSpPr txBox="1"/>
          <p:nvPr/>
        </p:nvSpPr>
        <p:spPr>
          <a:xfrm>
            <a:off x="826265" y="1596632"/>
            <a:ext cx="4417764" cy="4324261"/>
          </a:xfrm>
          <a:prstGeom prst="rect">
            <a:avLst/>
          </a:prstGeom>
          <a:noFill/>
        </p:spPr>
        <p:txBody>
          <a:bodyPr wrap="square" rtlCol="0">
            <a:spAutoFit/>
          </a:bodyPr>
          <a:lstStyle/>
          <a:p>
            <a:r>
              <a:rPr lang="en-US" sz="1100" dirty="0" err="1" smtClean="0"/>
              <a:t>Quyen</a:t>
            </a:r>
            <a:r>
              <a:rPr lang="en-US" sz="1100" dirty="0" smtClean="0"/>
              <a:t> </a:t>
            </a:r>
            <a:r>
              <a:rPr lang="en-US" sz="1100" dirty="0"/>
              <a:t>Truong is </a:t>
            </a:r>
            <a:r>
              <a:rPr lang="en-US" sz="1100" dirty="0" smtClean="0"/>
              <a:t>a Partner at </a:t>
            </a:r>
            <a:r>
              <a:rPr lang="en-US" sz="1100" dirty="0" err="1" smtClean="0"/>
              <a:t>Stroock</a:t>
            </a:r>
            <a:r>
              <a:rPr lang="en-US" sz="1100" dirty="0" smtClean="0"/>
              <a:t> &amp; </a:t>
            </a:r>
            <a:r>
              <a:rPr lang="en-US" sz="1100" dirty="0" err="1" smtClean="0"/>
              <a:t>Stroock</a:t>
            </a:r>
            <a:r>
              <a:rPr lang="en-US" sz="1100" dirty="0" smtClean="0"/>
              <a:t> &amp; </a:t>
            </a:r>
            <a:r>
              <a:rPr lang="en-US" sz="1100" dirty="0" err="1" smtClean="0"/>
              <a:t>Lavan</a:t>
            </a:r>
            <a:r>
              <a:rPr lang="en-US" sz="1100" dirty="0" smtClean="0"/>
              <a:t> LLP.  She is a </a:t>
            </a:r>
            <a:r>
              <a:rPr lang="en-US" sz="1100" dirty="0"/>
              <a:t>strategic counselor to leaders in regulated industries, helping them influence and comply with the law and realize enterprise objectives. She represents clients through all phases of regulation, supervision and enforcement by Federal and State government, specializing </a:t>
            </a:r>
            <a:r>
              <a:rPr lang="en-US" sz="1100" dirty="0" smtClean="0"/>
              <a:t>in </a:t>
            </a:r>
            <a:r>
              <a:rPr lang="en-US" sz="1100" dirty="0"/>
              <a:t>consumer protection, privacy and digital innovation. She helps clients prevail in bet-the-company proceedings, including class actions, product launches, multimillion and billion-dollar transactions.</a:t>
            </a:r>
          </a:p>
          <a:p>
            <a:r>
              <a:rPr lang="en-US" sz="1100" dirty="0"/>
              <a:t> </a:t>
            </a:r>
          </a:p>
          <a:p>
            <a:r>
              <a:rPr lang="en-US" sz="1100" dirty="0" err="1"/>
              <a:t>Quyen</a:t>
            </a:r>
            <a:r>
              <a:rPr lang="en-US" sz="1100" dirty="0"/>
              <a:t> has an impressive fluency in regulation and enforcement gained through senior roles at the Consumer Financial Protection Bureau, Federal Deposit Insurance Corporation, Federal Communications Commission, and private practice. As Assistant Director and Deputy General Counsel, </a:t>
            </a:r>
            <a:r>
              <a:rPr lang="en-US" sz="1100" dirty="0" err="1"/>
              <a:t>Quyen</a:t>
            </a:r>
            <a:r>
              <a:rPr lang="en-US" sz="1100" dirty="0"/>
              <a:t> helped build the CFPB and implement the Dodd-Frank Act. She oversaw the CFPB’s litigation, oversight and review of enforcement activities, and she coordinated with other authorities, including serving as deputy to the FSOC. At the FDIC, she managed outside counsel nationwide in pursuing officer/director liability and other claims. As Associate Bureau Chief at the FCC, she implemented the Telecom Act and was cited as a Millennium Leader for her work on M&amp;A and Internet/digital innovation. A recognized authority on consumer finance, privacy and online issues, </a:t>
            </a:r>
            <a:r>
              <a:rPr lang="en-US" sz="1100" dirty="0" err="1"/>
              <a:t>Quyen</a:t>
            </a:r>
            <a:r>
              <a:rPr lang="en-US" sz="1100" dirty="0"/>
              <a:t> is oft quoted by The Wall Street Journal, New York Times, American Banker, etc.</a:t>
            </a:r>
          </a:p>
        </p:txBody>
      </p:sp>
      <p:sp>
        <p:nvSpPr>
          <p:cNvPr id="6" name="Rectangle 5"/>
          <p:cNvSpPr/>
          <p:nvPr/>
        </p:nvSpPr>
        <p:spPr>
          <a:xfrm>
            <a:off x="738130" y="851897"/>
            <a:ext cx="5508434" cy="369332"/>
          </a:xfrm>
          <a:prstGeom prst="rect">
            <a:avLst/>
          </a:prstGeom>
        </p:spPr>
        <p:txBody>
          <a:bodyPr wrap="square">
            <a:spAutoFit/>
          </a:bodyPr>
          <a:lstStyle/>
          <a:p>
            <a:pPr algn="ctr"/>
            <a:r>
              <a:rPr lang="en-US" b="1" u="sng" dirty="0" err="1"/>
              <a:t>Quyen</a:t>
            </a:r>
            <a:r>
              <a:rPr lang="en-US" b="1" u="sng" dirty="0"/>
              <a:t> T. </a:t>
            </a:r>
            <a:r>
              <a:rPr lang="en-US" b="1" u="sng" dirty="0" smtClean="0"/>
              <a:t>Truong – </a:t>
            </a:r>
            <a:r>
              <a:rPr lang="en-US" b="1" u="sng" dirty="0" err="1" smtClean="0"/>
              <a:t>Stroock</a:t>
            </a:r>
            <a:r>
              <a:rPr lang="en-US" b="1" u="sng" dirty="0"/>
              <a:t> </a:t>
            </a:r>
            <a:r>
              <a:rPr lang="en-US" b="1" u="sng" dirty="0" smtClean="0"/>
              <a:t>&amp; </a:t>
            </a:r>
            <a:r>
              <a:rPr lang="en-US" b="1" u="sng" dirty="0" err="1" smtClean="0"/>
              <a:t>Stroock</a:t>
            </a:r>
            <a:r>
              <a:rPr lang="en-US" b="1" u="sng" dirty="0" smtClean="0"/>
              <a:t> &amp; </a:t>
            </a:r>
            <a:r>
              <a:rPr lang="en-US" b="1" u="sng" dirty="0" err="1" smtClean="0"/>
              <a:t>Lavan</a:t>
            </a:r>
            <a:r>
              <a:rPr lang="en-US" b="1" u="sng" dirty="0" smtClean="0"/>
              <a:t> LLP</a:t>
            </a:r>
            <a:endParaRPr lang="en-US" dirty="0"/>
          </a:p>
        </p:txBody>
      </p:sp>
      <p:sp>
        <p:nvSpPr>
          <p:cNvPr id="7" name="TextBox 6"/>
          <p:cNvSpPr txBox="1"/>
          <p:nvPr/>
        </p:nvSpPr>
        <p:spPr>
          <a:xfrm>
            <a:off x="826265" y="1268896"/>
            <a:ext cx="4770304" cy="261610"/>
          </a:xfrm>
          <a:prstGeom prst="rect">
            <a:avLst/>
          </a:prstGeom>
          <a:noFill/>
        </p:spPr>
        <p:txBody>
          <a:bodyPr wrap="square" rtlCol="0">
            <a:spAutoFit/>
          </a:bodyPr>
          <a:lstStyle/>
          <a:p>
            <a:pPr algn="ctr"/>
            <a:r>
              <a:rPr lang="en-US" sz="1100" dirty="0" smtClean="0"/>
              <a:t>Contact Information: (</a:t>
            </a:r>
            <a:r>
              <a:rPr lang="en-US" sz="1100" dirty="0"/>
              <a:t>t</a:t>
            </a:r>
            <a:r>
              <a:rPr lang="en-US" sz="1100" dirty="0" smtClean="0"/>
              <a:t>) (202) 739-2888; E-mail: qtruong@stroock.com</a:t>
            </a:r>
            <a:endParaRPr lang="en-US" sz="1100" dirty="0"/>
          </a:p>
        </p:txBody>
      </p:sp>
    </p:spTree>
    <p:extLst>
      <p:ext uri="{BB962C8B-B14F-4D97-AF65-F5344CB8AC3E}">
        <p14:creationId xmlns:p14="http://schemas.microsoft.com/office/powerpoint/2010/main" val="7475130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5" y="354276"/>
            <a:ext cx="8596668" cy="780462"/>
          </a:xfrm>
        </p:spPr>
        <p:txBody>
          <a:bodyPr/>
          <a:lstStyle/>
          <a:p>
            <a:pPr algn="ctr"/>
            <a:r>
              <a:rPr lang="en-US" dirty="0" smtClean="0"/>
              <a:t>Speakers (continued)</a:t>
            </a:r>
            <a:endParaRPr lang="en-US" dirty="0"/>
          </a:p>
        </p:txBody>
      </p:sp>
      <p:pic>
        <p:nvPicPr>
          <p:cNvPr id="7" name="Picture 6"/>
          <p:cNvPicPr/>
          <p:nvPr/>
        </p:nvPicPr>
        <p:blipFill>
          <a:blip r:embed="rId2">
            <a:extLst>
              <a:ext uri="{28A0092B-C50C-407E-A947-70E740481C1C}">
                <a14:useLocalDpi xmlns:a14="http://schemas.microsoft.com/office/drawing/2010/main" val="0"/>
              </a:ext>
            </a:extLst>
          </a:blip>
          <a:stretch>
            <a:fillRect/>
          </a:stretch>
        </p:blipFill>
        <p:spPr>
          <a:xfrm>
            <a:off x="6015210" y="1606741"/>
            <a:ext cx="3143250" cy="3600450"/>
          </a:xfrm>
          <a:prstGeom prst="rect">
            <a:avLst/>
          </a:prstGeom>
        </p:spPr>
      </p:pic>
      <p:sp>
        <p:nvSpPr>
          <p:cNvPr id="8" name="TextBox 7"/>
          <p:cNvSpPr txBox="1"/>
          <p:nvPr/>
        </p:nvSpPr>
        <p:spPr>
          <a:xfrm>
            <a:off x="583894" y="2131229"/>
            <a:ext cx="5166911" cy="2800767"/>
          </a:xfrm>
          <a:prstGeom prst="rect">
            <a:avLst/>
          </a:prstGeom>
          <a:noFill/>
        </p:spPr>
        <p:txBody>
          <a:bodyPr wrap="square" rtlCol="0">
            <a:spAutoFit/>
          </a:bodyPr>
          <a:lstStyle/>
          <a:p>
            <a:r>
              <a:rPr lang="en-US" sz="1100" dirty="0"/>
              <a:t>Charles Yi joined Arnold &amp; Porter as </a:t>
            </a:r>
            <a:r>
              <a:rPr lang="en-US" sz="1100" dirty="0" smtClean="0"/>
              <a:t>Partner </a:t>
            </a:r>
            <a:r>
              <a:rPr lang="en-US" sz="1100" dirty="0"/>
              <a:t>in May 2019 after serving as the general counsel of the FDIC since 2015.  Previously, Mr. Yi served as staff director and chief counsel on the Senate Committee on Banking, Housing, and Urban Affairs where he was responsible for all issues under the committee's jurisdiction.  He also previously served as deputy assistant secretary for banking and finance at the U.S. Treasury Department and as counsel for the Committee on Financial Services of the U.S. House of Representatives.  Prior to his public sector experience, Mr. Yi practiced banking, corporate, and securities law at Wilmer Cutler Pickering Hale and Dorr LLP in Washington, D.C., and </a:t>
            </a:r>
            <a:r>
              <a:rPr lang="en-US" sz="1100" dirty="0" err="1"/>
              <a:t>Wachtell</a:t>
            </a:r>
            <a:r>
              <a:rPr lang="en-US" sz="1100" dirty="0"/>
              <a:t>, Lipton, Rosen &amp; Katz in New York, N.Y.  He also previously served in the U.S. Army as captain and lieutenant in the Armored Cavalry.  Mr. Yi received a Juris Doctor degree from Columbia University School of Law; a Master of Public Affairs from Princeton University, Woodrow Wilson School; a Master of Arts, Business Administration, from Bowie State University; and a Bachelor of Science, Electrical Engineering and </a:t>
            </a:r>
            <a:r>
              <a:rPr lang="en-US" sz="1100" dirty="0" smtClean="0"/>
              <a:t>Nuclear Engineering from the University of California, Berkeley. </a:t>
            </a:r>
            <a:endParaRPr lang="en-US" dirty="0"/>
          </a:p>
        </p:txBody>
      </p:sp>
      <p:sp>
        <p:nvSpPr>
          <p:cNvPr id="9" name="TextBox 8"/>
          <p:cNvSpPr txBox="1"/>
          <p:nvPr/>
        </p:nvSpPr>
        <p:spPr>
          <a:xfrm>
            <a:off x="677336" y="1343791"/>
            <a:ext cx="5020458" cy="369332"/>
          </a:xfrm>
          <a:prstGeom prst="rect">
            <a:avLst/>
          </a:prstGeom>
          <a:noFill/>
        </p:spPr>
        <p:txBody>
          <a:bodyPr wrap="square" rtlCol="0">
            <a:spAutoFit/>
          </a:bodyPr>
          <a:lstStyle/>
          <a:p>
            <a:pPr algn="ctr"/>
            <a:r>
              <a:rPr lang="en-US" b="1" u="sng" dirty="0" smtClean="0"/>
              <a:t>Charles Yi – Arnold &amp; Porter LLP</a:t>
            </a:r>
            <a:endParaRPr lang="en-US" b="1" u="sng" dirty="0"/>
          </a:p>
        </p:txBody>
      </p:sp>
      <p:sp>
        <p:nvSpPr>
          <p:cNvPr id="10" name="TextBox 9"/>
          <p:cNvSpPr txBox="1"/>
          <p:nvPr/>
        </p:nvSpPr>
        <p:spPr>
          <a:xfrm>
            <a:off x="677336" y="1791371"/>
            <a:ext cx="5172621" cy="261610"/>
          </a:xfrm>
          <a:prstGeom prst="rect">
            <a:avLst/>
          </a:prstGeom>
          <a:noFill/>
        </p:spPr>
        <p:txBody>
          <a:bodyPr wrap="square" rtlCol="0">
            <a:spAutoFit/>
          </a:bodyPr>
          <a:lstStyle/>
          <a:p>
            <a:r>
              <a:rPr lang="en-US" sz="1100" dirty="0" smtClean="0"/>
              <a:t>Contact Information: (t) (202) 942-5463; E-mail: charles.yi@arnoldporter.com</a:t>
            </a:r>
            <a:endParaRPr lang="en-US" sz="1100" dirty="0"/>
          </a:p>
        </p:txBody>
      </p:sp>
    </p:spTree>
    <p:extLst>
      <p:ext uri="{BB962C8B-B14F-4D97-AF65-F5344CB8AC3E}">
        <p14:creationId xmlns:p14="http://schemas.microsoft.com/office/powerpoint/2010/main" val="18021368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77335" y="354276"/>
            <a:ext cx="8596668" cy="780462"/>
          </a:xfrm>
        </p:spPr>
        <p:txBody>
          <a:bodyPr/>
          <a:lstStyle/>
          <a:p>
            <a:pPr algn="ctr"/>
            <a:r>
              <a:rPr lang="en-US" dirty="0" smtClean="0"/>
              <a:t>Speakers (continued)</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2940" y="1288973"/>
            <a:ext cx="3524742" cy="4744112"/>
          </a:xfrm>
          <a:prstGeom prst="rect">
            <a:avLst/>
          </a:prstGeom>
        </p:spPr>
      </p:pic>
      <p:sp>
        <p:nvSpPr>
          <p:cNvPr id="6" name="TextBox 5"/>
          <p:cNvSpPr txBox="1"/>
          <p:nvPr/>
        </p:nvSpPr>
        <p:spPr>
          <a:xfrm>
            <a:off x="517793" y="1994052"/>
            <a:ext cx="5325147" cy="3139321"/>
          </a:xfrm>
          <a:prstGeom prst="rect">
            <a:avLst/>
          </a:prstGeom>
          <a:noFill/>
        </p:spPr>
        <p:txBody>
          <a:bodyPr wrap="square" rtlCol="0">
            <a:spAutoFit/>
          </a:bodyPr>
          <a:lstStyle/>
          <a:p>
            <a:r>
              <a:rPr lang="en-US" sz="1100" dirty="0" smtClean="0"/>
              <a:t>Tom is Of Counsel at Dorsey &amp; Whitney LLP.  His </a:t>
            </a:r>
            <a:r>
              <a:rPr lang="en-US" sz="1100" dirty="0"/>
              <a:t>practice focuses on helping financial institutions, </a:t>
            </a:r>
            <a:r>
              <a:rPr lang="en-US" sz="1100" dirty="0" err="1"/>
              <a:t>fintech</a:t>
            </a:r>
            <a:r>
              <a:rPr lang="en-US" sz="1100" dirty="0"/>
              <a:t> companies, and other clients on regulations for baking activities, payments systems, and consumer financial products and services. He is experienced in counseling clients on ways to adapt financial products or services to changing rules, advising on transactions, and helping to address supervisory actions by the bank regulatory agencies, including the Consumer Financial Protection Bureau. Tom also has advised </a:t>
            </a:r>
            <a:r>
              <a:rPr lang="en-US" sz="1100" dirty="0" err="1"/>
              <a:t>fintech</a:t>
            </a:r>
            <a:r>
              <a:rPr lang="en-US" sz="1100" dirty="0"/>
              <a:t> companies on compliance with federal and state laws that apply to a money transmitter. While serving at the Department of the Treasury, Tom worked as the principal attorney of the Treasury team to draft the Consumer Financial Protection Act of 2010 (Title X of the Dodd-Frank Act).  He also served on the team that advised Secretary Timothy F. Geithner on the law and policy for implementing reforms for regulating swaps and derivatives, including the Secretary’s determination on the treatment of FX swaps and forwards.  Tom has extensive experience advising on issues that involve the Federal Reserve’s regulations, the Federal Deposit Insurance Act, the National Bank Act, the Electronic </a:t>
            </a:r>
            <a:r>
              <a:rPr lang="en-US" sz="1100" dirty="0" smtClean="0"/>
              <a:t>Funds </a:t>
            </a:r>
            <a:r>
              <a:rPr lang="en-US" sz="1100" dirty="0"/>
              <a:t>Transfer Act, the financial privacy and data security requirements, financial data aggregation, and vendor-management standards.</a:t>
            </a:r>
          </a:p>
        </p:txBody>
      </p:sp>
      <p:sp>
        <p:nvSpPr>
          <p:cNvPr id="7" name="TextBox 6"/>
          <p:cNvSpPr txBox="1"/>
          <p:nvPr/>
        </p:nvSpPr>
        <p:spPr>
          <a:xfrm>
            <a:off x="594911" y="1709012"/>
            <a:ext cx="5454225" cy="261610"/>
          </a:xfrm>
          <a:prstGeom prst="rect">
            <a:avLst/>
          </a:prstGeom>
          <a:noFill/>
        </p:spPr>
        <p:txBody>
          <a:bodyPr wrap="square" rtlCol="0">
            <a:spAutoFit/>
          </a:bodyPr>
          <a:lstStyle/>
          <a:p>
            <a:r>
              <a:rPr lang="en-US" sz="1100" dirty="0" smtClean="0"/>
              <a:t>Contact Information: (t) (202) 442-3506; E-mail: scanlon.tom@dorsey.com</a:t>
            </a:r>
            <a:endParaRPr lang="en-US" sz="1100" dirty="0"/>
          </a:p>
        </p:txBody>
      </p:sp>
      <p:sp>
        <p:nvSpPr>
          <p:cNvPr id="8" name="TextBox 7"/>
          <p:cNvSpPr txBox="1"/>
          <p:nvPr/>
        </p:nvSpPr>
        <p:spPr>
          <a:xfrm>
            <a:off x="677335" y="1316250"/>
            <a:ext cx="4890314" cy="369332"/>
          </a:xfrm>
          <a:prstGeom prst="rect">
            <a:avLst/>
          </a:prstGeom>
          <a:noFill/>
        </p:spPr>
        <p:txBody>
          <a:bodyPr wrap="square" rtlCol="0">
            <a:spAutoFit/>
          </a:bodyPr>
          <a:lstStyle/>
          <a:p>
            <a:r>
              <a:rPr lang="en-US" b="1" u="sng" dirty="0" smtClean="0"/>
              <a:t>Tom Scanlon – Dorsey &amp; Whitney LLP</a:t>
            </a:r>
            <a:endParaRPr lang="en-US" b="1" u="sng" dirty="0"/>
          </a:p>
        </p:txBody>
      </p:sp>
    </p:spTree>
    <p:extLst>
      <p:ext uri="{BB962C8B-B14F-4D97-AF65-F5344CB8AC3E}">
        <p14:creationId xmlns:p14="http://schemas.microsoft.com/office/powerpoint/2010/main" val="18953812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44284" y="233091"/>
            <a:ext cx="8596668" cy="780462"/>
          </a:xfrm>
        </p:spPr>
        <p:txBody>
          <a:bodyPr/>
          <a:lstStyle/>
          <a:p>
            <a:pPr algn="ctr"/>
            <a:r>
              <a:rPr lang="en-US" dirty="0" smtClean="0"/>
              <a:t>Moderator</a:t>
            </a:r>
            <a:endParaRPr lang="en-US" dirty="0"/>
          </a:p>
        </p:txBody>
      </p:sp>
      <p:sp>
        <p:nvSpPr>
          <p:cNvPr id="5" name="TextBox 4"/>
          <p:cNvSpPr txBox="1"/>
          <p:nvPr/>
        </p:nvSpPr>
        <p:spPr>
          <a:xfrm>
            <a:off x="644284" y="2038119"/>
            <a:ext cx="4092969" cy="2292935"/>
          </a:xfrm>
          <a:prstGeom prst="rect">
            <a:avLst/>
          </a:prstGeom>
          <a:noFill/>
        </p:spPr>
        <p:txBody>
          <a:bodyPr wrap="square" rtlCol="0">
            <a:spAutoFit/>
          </a:bodyPr>
          <a:lstStyle/>
          <a:p>
            <a:r>
              <a:rPr lang="en-US" sz="1100" dirty="0"/>
              <a:t>Eric Ng is an A.V.P., Assistant General Counsel at Apple Bank for </a:t>
            </a:r>
            <a:r>
              <a:rPr lang="en-US" sz="1100" dirty="0" smtClean="0"/>
              <a:t>Savings, where he primarily focuses on consumer banking and corporate insurance. </a:t>
            </a:r>
          </a:p>
          <a:p>
            <a:endParaRPr lang="en-US" sz="1100" dirty="0"/>
          </a:p>
          <a:p>
            <a:r>
              <a:rPr lang="en-US" sz="1100" dirty="0" smtClean="0"/>
              <a:t>Prior </a:t>
            </a:r>
            <a:r>
              <a:rPr lang="en-US" sz="1100" dirty="0"/>
              <a:t>to Apple Bank, he clerked in the Superior Court of New Jersey, Civil </a:t>
            </a:r>
            <a:r>
              <a:rPr lang="en-US" sz="1100" dirty="0" smtClean="0"/>
              <a:t>Division and interned at the U.S. Securities and Exchange Commission.  He </a:t>
            </a:r>
            <a:r>
              <a:rPr lang="en-US" sz="1100" dirty="0"/>
              <a:t>is a member of the NAPABA Financial Services Network and Asian American Bar Association of New York.  </a:t>
            </a:r>
            <a:r>
              <a:rPr lang="en-US" sz="1100" dirty="0" smtClean="0"/>
              <a:t>Eric </a:t>
            </a:r>
            <a:r>
              <a:rPr lang="en-US" sz="1100" dirty="0"/>
              <a:t>received his Juris Doctorate degree from Rutgers University School of Law – Newark and his Bachelor of Arts from Cornell University.  </a:t>
            </a:r>
          </a:p>
          <a:p>
            <a:r>
              <a:rPr lang="en-US" sz="1100" dirty="0"/>
              <a:t/>
            </a:r>
            <a:br>
              <a:rPr lang="en-US" sz="1100" dirty="0"/>
            </a:br>
            <a:endParaRPr lang="en-US" sz="1100" dirty="0"/>
          </a:p>
        </p:txBody>
      </p:sp>
      <p:sp>
        <p:nvSpPr>
          <p:cNvPr id="6" name="TextBox 5"/>
          <p:cNvSpPr txBox="1"/>
          <p:nvPr/>
        </p:nvSpPr>
        <p:spPr>
          <a:xfrm>
            <a:off x="677335" y="1316250"/>
            <a:ext cx="4890314" cy="369332"/>
          </a:xfrm>
          <a:prstGeom prst="rect">
            <a:avLst/>
          </a:prstGeom>
          <a:noFill/>
        </p:spPr>
        <p:txBody>
          <a:bodyPr wrap="square" rtlCol="0">
            <a:spAutoFit/>
          </a:bodyPr>
          <a:lstStyle/>
          <a:p>
            <a:r>
              <a:rPr lang="en-US" b="1" u="sng" dirty="0" smtClean="0"/>
              <a:t>Eric Ng – Apple Bank for Savings</a:t>
            </a:r>
            <a:endParaRPr lang="en-US" b="1" u="sng" dirty="0"/>
          </a:p>
        </p:txBody>
      </p:sp>
      <p:sp>
        <p:nvSpPr>
          <p:cNvPr id="7" name="TextBox 6"/>
          <p:cNvSpPr txBox="1"/>
          <p:nvPr/>
        </p:nvSpPr>
        <p:spPr>
          <a:xfrm>
            <a:off x="594911" y="1709011"/>
            <a:ext cx="4594034" cy="261610"/>
          </a:xfrm>
          <a:prstGeom prst="rect">
            <a:avLst/>
          </a:prstGeom>
          <a:noFill/>
        </p:spPr>
        <p:txBody>
          <a:bodyPr wrap="square" rtlCol="0">
            <a:spAutoFit/>
          </a:bodyPr>
          <a:lstStyle/>
          <a:p>
            <a:r>
              <a:rPr lang="en-US" sz="1100" dirty="0" smtClean="0"/>
              <a:t>Contact Information: (t) (212) 224-6548; E-mail: eng@applebank.com</a:t>
            </a:r>
            <a:endParaRPr lang="en-US" sz="11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7691" y="1013553"/>
            <a:ext cx="4572000" cy="4572000"/>
          </a:xfrm>
          <a:prstGeom prst="rect">
            <a:avLst/>
          </a:prstGeom>
        </p:spPr>
      </p:pic>
    </p:spTree>
    <p:extLst>
      <p:ext uri="{BB962C8B-B14F-4D97-AF65-F5344CB8AC3E}">
        <p14:creationId xmlns:p14="http://schemas.microsoft.com/office/powerpoint/2010/main" val="24049144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Ten Years Ago: </a:t>
            </a:r>
            <a:br>
              <a:rPr lang="en-US" dirty="0"/>
            </a:br>
            <a:r>
              <a:rPr lang="en-US" dirty="0"/>
              <a:t>Overview of Key Events for Financial Reforms </a:t>
            </a:r>
            <a:r>
              <a:rPr lang="en-US" dirty="0" smtClean="0"/>
              <a:t>– Fall of </a:t>
            </a:r>
            <a:r>
              <a:rPr lang="en-US" smtClean="0"/>
              <a:t>Bear Stearns</a:t>
            </a:r>
            <a:endParaRPr lang="en-US" dirty="0"/>
          </a:p>
        </p:txBody>
      </p:sp>
      <p:sp>
        <p:nvSpPr>
          <p:cNvPr id="4" name="Text Placeholder 3"/>
          <p:cNvSpPr>
            <a:spLocks noGrp="1"/>
          </p:cNvSpPr>
          <p:nvPr>
            <p:ph type="body" sz="half" idx="2"/>
          </p:nvPr>
        </p:nvSpPr>
        <p:spPr>
          <a:xfrm>
            <a:off x="677334" y="3059722"/>
            <a:ext cx="3854528" cy="1309156"/>
          </a:xfrm>
        </p:spPr>
        <p:txBody>
          <a:bodyPr/>
          <a:lstStyle/>
          <a:p>
            <a:pPr marL="285750" indent="-285750">
              <a:buFont typeface="Arial" panose="020B0604020202020204" pitchFamily="34" charset="0"/>
              <a:buChar char="•"/>
            </a:pPr>
            <a:r>
              <a:rPr lang="en-US" dirty="0"/>
              <a:t>Federal Bailout of Bear Stearns in early March 2008</a:t>
            </a:r>
          </a:p>
          <a:p>
            <a:pPr marL="285750" indent="-285750">
              <a:buFont typeface="Arial" panose="020B0604020202020204" pitchFamily="34" charset="0"/>
              <a:buChar char="•"/>
            </a:pPr>
            <a:r>
              <a:rPr lang="en-US" dirty="0"/>
              <a:t>Bear Stearns Is Acquired by JPMorgan Chase – March 16, 2008</a:t>
            </a:r>
          </a:p>
          <a:p>
            <a:endParaRPr lang="en-US" dirty="0"/>
          </a:p>
        </p:txBody>
      </p:sp>
      <p:pic>
        <p:nvPicPr>
          <p:cNvPr id="4098" name="Picture 2" descr="https://www.groundreport.com/wp-content/uploads/archived/01206416251_ARTICLE_IMAGE_Bear_Stearnsjp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8592" y="1678046"/>
            <a:ext cx="4085919" cy="301975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569246" y="4946573"/>
            <a:ext cx="4424609" cy="215444"/>
          </a:xfrm>
          <a:prstGeom prst="rect">
            <a:avLst/>
          </a:prstGeom>
          <a:noFill/>
        </p:spPr>
        <p:txBody>
          <a:bodyPr wrap="none" rtlCol="0">
            <a:spAutoFit/>
          </a:bodyPr>
          <a:lstStyle/>
          <a:p>
            <a:r>
              <a:rPr lang="en-US" sz="800" dirty="0" smtClean="0"/>
              <a:t>Source: </a:t>
            </a:r>
            <a:r>
              <a:rPr lang="en-US" sz="800" dirty="0">
                <a:hlinkClick r:id="rId4"/>
              </a:rPr>
              <a:t>https://www.groundreport.com/jp-morgan-sweetens-bailout-bid-for-bear-stearns/</a:t>
            </a:r>
            <a:endParaRPr lang="en-US" sz="800" dirty="0"/>
          </a:p>
        </p:txBody>
      </p:sp>
    </p:spTree>
    <p:extLst>
      <p:ext uri="{BB962C8B-B14F-4D97-AF65-F5344CB8AC3E}">
        <p14:creationId xmlns:p14="http://schemas.microsoft.com/office/powerpoint/2010/main" val="34761830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Ten Years Ago: </a:t>
            </a:r>
            <a:br>
              <a:rPr lang="en-US" dirty="0"/>
            </a:br>
            <a:r>
              <a:rPr lang="en-US" dirty="0"/>
              <a:t>Overview of Key Events for Financial Reforms </a:t>
            </a:r>
            <a:r>
              <a:rPr lang="en-US" dirty="0" smtClean="0"/>
              <a:t>– Lehman Brothers and Breaking the Buck</a:t>
            </a:r>
            <a:endParaRPr lang="en-US" dirty="0"/>
          </a:p>
        </p:txBody>
      </p:sp>
      <p:sp>
        <p:nvSpPr>
          <p:cNvPr id="4" name="Text Placeholder 3"/>
          <p:cNvSpPr>
            <a:spLocks noGrp="1"/>
          </p:cNvSpPr>
          <p:nvPr>
            <p:ph type="body" sz="half" idx="2"/>
          </p:nvPr>
        </p:nvSpPr>
        <p:spPr>
          <a:xfrm>
            <a:off x="677334" y="2890934"/>
            <a:ext cx="3854528" cy="2584449"/>
          </a:xfrm>
        </p:spPr>
        <p:txBody>
          <a:bodyPr/>
          <a:lstStyle/>
          <a:p>
            <a:pPr marL="285750" indent="-285750">
              <a:buFont typeface="Arial" panose="020B0604020202020204" pitchFamily="34" charset="0"/>
              <a:buChar char="•"/>
            </a:pPr>
            <a:r>
              <a:rPr lang="en-US" dirty="0"/>
              <a:t>Lehman Brothers Goes Bankrupt – Bankruptcy declared on Sept. 15, 2008</a:t>
            </a:r>
          </a:p>
          <a:p>
            <a:pPr marL="285750" indent="-285750">
              <a:buFont typeface="Arial" panose="020B0604020202020204" pitchFamily="34" charset="0"/>
              <a:buChar char="•"/>
            </a:pPr>
            <a:r>
              <a:rPr lang="en-US" dirty="0"/>
              <a:t>Money Market Fund Breaks the Buck – September 16, 2018 – </a:t>
            </a:r>
            <a:r>
              <a:rPr lang="en-US" dirty="0" smtClean="0"/>
              <a:t>share price </a:t>
            </a:r>
            <a:r>
              <a:rPr lang="en-US" dirty="0"/>
              <a:t>of Reserve Primary Fund falls to 97 cents. </a:t>
            </a:r>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t="30220"/>
          <a:stretch/>
        </p:blipFill>
        <p:spPr>
          <a:xfrm>
            <a:off x="5352354" y="223623"/>
            <a:ext cx="3702875" cy="3445152"/>
          </a:xfrm>
        </p:spPr>
      </p:pic>
      <p:pic>
        <p:nvPicPr>
          <p:cNvPr id="7" name="Picture 2" descr="Money, Dollar Bill, Paper, One, Dollar, Currency, Cas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52354" y="3852652"/>
            <a:ext cx="3634227" cy="242281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159998" y="6459347"/>
            <a:ext cx="6043642" cy="215444"/>
          </a:xfrm>
          <a:prstGeom prst="rect">
            <a:avLst/>
          </a:prstGeom>
          <a:noFill/>
        </p:spPr>
        <p:txBody>
          <a:bodyPr wrap="none" rtlCol="0">
            <a:spAutoFit/>
          </a:bodyPr>
          <a:lstStyle/>
          <a:p>
            <a:r>
              <a:rPr lang="en-US" sz="800" dirty="0" smtClean="0"/>
              <a:t>Source: </a:t>
            </a:r>
            <a:r>
              <a:rPr lang="en-US" sz="800" dirty="0" smtClean="0">
                <a:hlinkClick r:id="rId5"/>
              </a:rPr>
              <a:t>https</a:t>
            </a:r>
            <a:r>
              <a:rPr lang="en-US" sz="800" dirty="0">
                <a:hlinkClick r:id="rId5"/>
              </a:rPr>
              <a:t>://upload.wikimedia.org/wikipedia/commons/5/53/Lehman_Brothers_Times_Square_by_David_Shankbone.jpg</a:t>
            </a:r>
            <a:endParaRPr lang="en-US" sz="800" dirty="0"/>
          </a:p>
        </p:txBody>
      </p:sp>
    </p:spTree>
    <p:extLst>
      <p:ext uri="{BB962C8B-B14F-4D97-AF65-F5344CB8AC3E}">
        <p14:creationId xmlns:p14="http://schemas.microsoft.com/office/powerpoint/2010/main" val="9626021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69160"/>
            <a:ext cx="3854528" cy="915219"/>
          </a:xfrm>
        </p:spPr>
        <p:txBody>
          <a:bodyPr>
            <a:normAutofit fontScale="90000"/>
          </a:bodyPr>
          <a:lstStyle/>
          <a:p>
            <a:r>
              <a:rPr lang="en-US" dirty="0"/>
              <a:t>Ten Years Ago: </a:t>
            </a:r>
            <a:br>
              <a:rPr lang="en-US" dirty="0"/>
            </a:br>
            <a:r>
              <a:rPr lang="en-US" dirty="0"/>
              <a:t>Overview of Key Events for Financial Reforms </a:t>
            </a:r>
            <a:r>
              <a:rPr lang="en-US" dirty="0" smtClean="0"/>
              <a:t>– Bernie Madoff</a:t>
            </a:r>
            <a:endParaRPr lang="en-US" dirty="0"/>
          </a:p>
        </p:txBody>
      </p:sp>
      <p:sp>
        <p:nvSpPr>
          <p:cNvPr id="4" name="Text Placeholder 3"/>
          <p:cNvSpPr>
            <a:spLocks noGrp="1"/>
          </p:cNvSpPr>
          <p:nvPr>
            <p:ph type="body" sz="half" idx="2"/>
          </p:nvPr>
        </p:nvSpPr>
        <p:spPr>
          <a:xfrm>
            <a:off x="677334" y="1873687"/>
            <a:ext cx="3854528" cy="3348308"/>
          </a:xfrm>
        </p:spPr>
        <p:txBody>
          <a:bodyPr>
            <a:normAutofit lnSpcReduction="10000"/>
          </a:bodyPr>
          <a:lstStyle/>
          <a:p>
            <a:pPr marL="285750" indent="-285750">
              <a:buFont typeface="Arial" panose="020B0604020202020204" pitchFamily="34" charset="0"/>
              <a:buChar char="•"/>
            </a:pPr>
            <a:r>
              <a:rPr lang="en-US" dirty="0"/>
              <a:t>Bernie Madoff Ponzi Scheme – arrested on December 11, 2008. </a:t>
            </a:r>
            <a:endParaRPr lang="en-US" dirty="0" smtClean="0"/>
          </a:p>
          <a:p>
            <a:pPr marL="285750" indent="-285750">
              <a:buFont typeface="Arial" panose="020B0604020202020204" pitchFamily="34" charset="0"/>
              <a:buChar char="•"/>
            </a:pPr>
            <a:r>
              <a:rPr lang="en-US" dirty="0"/>
              <a:t>Federal prosecutors initially estimated the scale of the fraud to be more than $50 billion in </a:t>
            </a:r>
            <a:r>
              <a:rPr lang="en-US" dirty="0" smtClean="0"/>
              <a:t>liabilities</a:t>
            </a:r>
          </a:p>
          <a:p>
            <a:pPr marL="285750" indent="-285750">
              <a:buFont typeface="Arial" panose="020B0604020202020204" pitchFamily="34" charset="0"/>
              <a:buChar char="•"/>
            </a:pPr>
            <a:r>
              <a:rPr lang="en-US" dirty="0" smtClean="0"/>
              <a:t>In </a:t>
            </a:r>
            <a:r>
              <a:rPr lang="en-US" dirty="0"/>
              <a:t>late 2017, the Department of Justice was in the process of returning approximately $9 billion in seized assets to more than 24,000 investors who had been </a:t>
            </a:r>
            <a:r>
              <a:rPr lang="en-US" dirty="0" smtClean="0"/>
              <a:t>defrauded.</a:t>
            </a:r>
          </a:p>
          <a:p>
            <a:r>
              <a:rPr lang="en-US" dirty="0"/>
              <a:t>Source: </a:t>
            </a:r>
            <a:r>
              <a:rPr lang="en-US" dirty="0">
                <a:hlinkClick r:id="rId3"/>
              </a:rPr>
              <a:t>https://www.justice.gov/usao-sdny/pr/acting-manhattan-us-attorney-announces-initial-distribution-more-770-million-victims</a:t>
            </a:r>
            <a:r>
              <a:rPr lang="en-US" dirty="0"/>
              <a:t> </a:t>
            </a:r>
            <a:endParaRPr lang="en-US" dirty="0" smtClean="0"/>
          </a:p>
          <a:p>
            <a:pPr marL="285750" indent="-285750">
              <a:buFont typeface="Arial" panose="020B0604020202020204" pitchFamily="34" charset="0"/>
              <a:buChar char="•"/>
            </a:pPr>
            <a:endParaRPr lang="en-US" dirty="0"/>
          </a:p>
        </p:txBody>
      </p:sp>
      <p:sp>
        <p:nvSpPr>
          <p:cNvPr id="3" name="Content Placeholder 2"/>
          <p:cNvSpPr>
            <a:spLocks noGrp="1"/>
          </p:cNvSpPr>
          <p:nvPr>
            <p:ph idx="1"/>
          </p:nvPr>
        </p:nvSpPr>
        <p:spPr/>
        <p:txBody>
          <a:bodyPr/>
          <a:lstStyle/>
          <a:p>
            <a:endParaRPr lang="en-US"/>
          </a:p>
        </p:txBody>
      </p:sp>
      <p:pic>
        <p:nvPicPr>
          <p:cNvPr id="2050" name="Picture 2" descr="File:BernardMadoff.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1168" y="669160"/>
            <a:ext cx="3952126" cy="481163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530467" y="5635030"/>
            <a:ext cx="2680542" cy="215444"/>
          </a:xfrm>
          <a:prstGeom prst="rect">
            <a:avLst/>
          </a:prstGeom>
          <a:noFill/>
        </p:spPr>
        <p:txBody>
          <a:bodyPr wrap="none" rtlCol="0">
            <a:spAutoFit/>
          </a:bodyPr>
          <a:lstStyle/>
          <a:p>
            <a:r>
              <a:rPr lang="en-US" sz="800" dirty="0" smtClean="0"/>
              <a:t>Source: </a:t>
            </a:r>
            <a:r>
              <a:rPr lang="en-US" sz="800" dirty="0">
                <a:hlinkClick r:id="rId5"/>
              </a:rPr>
              <a:t>https://en.wikipedia.org/wiki/Bernie_Madoff</a:t>
            </a:r>
            <a:endParaRPr lang="en-US" sz="800" dirty="0"/>
          </a:p>
        </p:txBody>
      </p:sp>
    </p:spTree>
    <p:extLst>
      <p:ext uri="{BB962C8B-B14F-4D97-AF65-F5344CB8AC3E}">
        <p14:creationId xmlns:p14="http://schemas.microsoft.com/office/powerpoint/2010/main" val="35286265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Ten Years Ago: </a:t>
            </a:r>
            <a:br>
              <a:rPr lang="en-US" dirty="0"/>
            </a:br>
            <a:r>
              <a:rPr lang="en-US" dirty="0"/>
              <a:t>Overview of Key Events for Financial Reforms </a:t>
            </a:r>
            <a:r>
              <a:rPr lang="en-US" dirty="0" smtClean="0"/>
              <a:t>– Subprime Mortgage Crisis</a:t>
            </a:r>
            <a:endParaRPr lang="en-US" dirty="0"/>
          </a:p>
        </p:txBody>
      </p:sp>
      <p:sp>
        <p:nvSpPr>
          <p:cNvPr id="4" name="Text Placeholder 3"/>
          <p:cNvSpPr>
            <a:spLocks noGrp="1"/>
          </p:cNvSpPr>
          <p:nvPr>
            <p:ph type="body" sz="half" idx="2"/>
          </p:nvPr>
        </p:nvSpPr>
        <p:spPr>
          <a:xfrm>
            <a:off x="677334" y="2864852"/>
            <a:ext cx="3854528" cy="1432981"/>
          </a:xfrm>
        </p:spPr>
        <p:txBody>
          <a:bodyPr/>
          <a:lstStyle/>
          <a:p>
            <a:pPr marL="285750" indent="-285750">
              <a:buFont typeface="Arial" panose="020B0604020202020204" pitchFamily="34" charset="0"/>
              <a:buChar char="•"/>
            </a:pPr>
            <a:r>
              <a:rPr lang="en-US" dirty="0"/>
              <a:t>Consumer’s Ability to Repay Not a Factor </a:t>
            </a:r>
          </a:p>
          <a:p>
            <a:pPr marL="285750" indent="-285750">
              <a:buFont typeface="Arial" panose="020B0604020202020204" pitchFamily="34" charset="0"/>
              <a:buChar char="•"/>
            </a:pPr>
            <a:r>
              <a:rPr lang="en-US" dirty="0"/>
              <a:t>Mortgage Broker’s Duty of Care  </a:t>
            </a:r>
          </a:p>
          <a:p>
            <a:pPr marL="285750" indent="-285750">
              <a:buFont typeface="Arial" panose="020B0604020202020204" pitchFamily="34" charset="0"/>
              <a:buChar char="•"/>
            </a:pPr>
            <a:r>
              <a:rPr lang="en-US" dirty="0"/>
              <a:t>Mortgage Lending Crisis</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150797" y="310978"/>
            <a:ext cx="4064000" cy="3048000"/>
          </a:xfrm>
        </p:spPr>
      </p:pic>
      <p:pic>
        <p:nvPicPr>
          <p:cNvPr id="1026" name="Picture 2" descr="Subprime_crisis_-_Foreclosures_&amp;_Bank_Instability.png (960Ã7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0797" y="3415317"/>
            <a:ext cx="4138413" cy="310381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531862" y="6519127"/>
            <a:ext cx="5224507" cy="215444"/>
          </a:xfrm>
          <a:prstGeom prst="rect">
            <a:avLst/>
          </a:prstGeom>
          <a:noFill/>
        </p:spPr>
        <p:txBody>
          <a:bodyPr wrap="none" rtlCol="0">
            <a:spAutoFit/>
          </a:bodyPr>
          <a:lstStyle/>
          <a:p>
            <a:r>
              <a:rPr lang="en-US" sz="800" dirty="0" smtClean="0"/>
              <a:t>Source: </a:t>
            </a:r>
            <a:r>
              <a:rPr lang="en-US" sz="800" dirty="0" smtClean="0">
                <a:hlinkClick r:id="rId5"/>
              </a:rPr>
              <a:t>https</a:t>
            </a:r>
            <a:r>
              <a:rPr lang="en-US" sz="800" dirty="0">
                <a:hlinkClick r:id="rId5"/>
              </a:rPr>
              <a:t>://commons.wikimedia.org/wiki/File:Subprime_crisis_-_Foreclosures_%26_Bank_Instability.png</a:t>
            </a:r>
            <a:endParaRPr lang="en-US" sz="800" dirty="0"/>
          </a:p>
        </p:txBody>
      </p:sp>
    </p:spTree>
    <p:extLst>
      <p:ext uri="{BB962C8B-B14F-4D97-AF65-F5344CB8AC3E}">
        <p14:creationId xmlns:p14="http://schemas.microsoft.com/office/powerpoint/2010/main" val="31778464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400" dirty="0"/>
              <a:t>Ten Years Ago: </a:t>
            </a:r>
            <a:br>
              <a:rPr lang="en-US" sz="2400" dirty="0"/>
            </a:br>
            <a:r>
              <a:rPr lang="en-US" sz="2400" dirty="0"/>
              <a:t>Overview of Key Events for Financial Reforms – </a:t>
            </a:r>
            <a:r>
              <a:rPr lang="en-US" sz="2400" dirty="0" smtClean="0"/>
              <a:t>Derivatives Market</a:t>
            </a:r>
            <a:endParaRPr lang="en-US" sz="2400" dirty="0"/>
          </a:p>
        </p:txBody>
      </p:sp>
      <p:sp>
        <p:nvSpPr>
          <p:cNvPr id="3" name="Content Placeholder 2"/>
          <p:cNvSpPr>
            <a:spLocks noGrp="1"/>
          </p:cNvSpPr>
          <p:nvPr>
            <p:ph sz="half" idx="1"/>
          </p:nvPr>
        </p:nvSpPr>
        <p:spPr/>
        <p:txBody>
          <a:bodyPr>
            <a:normAutofit fontScale="92500" lnSpcReduction="10000"/>
          </a:bodyPr>
          <a:lstStyle/>
          <a:p>
            <a:r>
              <a:rPr lang="en-US" dirty="0" smtClean="0"/>
              <a:t>Derivatives Market was not highly regulated prior to the 2008 financial crisis.</a:t>
            </a:r>
          </a:p>
          <a:p>
            <a:r>
              <a:rPr lang="en-US" dirty="0" smtClean="0"/>
              <a:t>Credit </a:t>
            </a:r>
            <a:r>
              <a:rPr lang="en-US" smtClean="0"/>
              <a:t>Default </a:t>
            </a:r>
            <a:r>
              <a:rPr lang="en-US" smtClean="0"/>
              <a:t>Swaps (CDS) </a:t>
            </a:r>
            <a:r>
              <a:rPr lang="en-US" dirty="0" smtClean="0"/>
              <a:t>used to hedge or speculate against particular credit risks without necessarily owning the underlying debt instrument. </a:t>
            </a:r>
          </a:p>
          <a:p>
            <a:r>
              <a:rPr lang="en-US" dirty="0" smtClean="0"/>
              <a:t>When </a:t>
            </a:r>
            <a:r>
              <a:rPr lang="en-US" dirty="0"/>
              <a:t>the housing bubble popped and mortgage values dropped, investors who had written CDS protection on mortgage-related investments were in trouble. They were on the hook for billions of dollars’ worth of payouts on the CDS contracts they had sold.</a:t>
            </a:r>
            <a:endParaRPr lang="en-US" dirty="0" smtClean="0"/>
          </a:p>
          <a:p>
            <a:pPr marL="457200" lvl="1" indent="0">
              <a:buNone/>
            </a:pPr>
            <a:endParaRPr lang="en-US" dirty="0" smtClean="0"/>
          </a:p>
        </p:txBody>
      </p:sp>
      <p:pic>
        <p:nvPicPr>
          <p:cNvPr id="5" name="Content Placeholder 4"/>
          <p:cNvPicPr>
            <a:picLocks noGrp="1" noChangeAspect="1"/>
          </p:cNvPicPr>
          <p:nvPr>
            <p:ph sz="half" idx="2"/>
          </p:nvPr>
        </p:nvPicPr>
        <p:blipFill>
          <a:blip r:embed="rId2"/>
          <a:stretch>
            <a:fillRect/>
          </a:stretch>
        </p:blipFill>
        <p:spPr>
          <a:xfrm>
            <a:off x="5089352" y="2160589"/>
            <a:ext cx="4184650" cy="2890888"/>
          </a:xfrm>
          <a:prstGeom prst="rect">
            <a:avLst/>
          </a:prstGeom>
        </p:spPr>
      </p:pic>
      <p:sp>
        <p:nvSpPr>
          <p:cNvPr id="6" name="TextBox 5"/>
          <p:cNvSpPr txBox="1"/>
          <p:nvPr/>
        </p:nvSpPr>
        <p:spPr>
          <a:xfrm>
            <a:off x="4813080" y="5051477"/>
            <a:ext cx="4737194" cy="215444"/>
          </a:xfrm>
          <a:prstGeom prst="rect">
            <a:avLst/>
          </a:prstGeom>
          <a:noFill/>
        </p:spPr>
        <p:txBody>
          <a:bodyPr wrap="none" rtlCol="0">
            <a:spAutoFit/>
          </a:bodyPr>
          <a:lstStyle/>
          <a:p>
            <a:r>
              <a:rPr lang="en-US" sz="800" dirty="0" smtClean="0"/>
              <a:t>Source: </a:t>
            </a:r>
            <a:r>
              <a:rPr lang="en-US" sz="800" dirty="0">
                <a:hlinkClick r:id="rId3"/>
              </a:rPr>
              <a:t>https://commons.wikimedia.org/wiki/File:Basic_Credit_Default_Swap_(CDS)_diagram.svg</a:t>
            </a:r>
            <a:endParaRPr lang="en-US" sz="800" dirty="0"/>
          </a:p>
        </p:txBody>
      </p:sp>
    </p:spTree>
    <p:extLst>
      <p:ext uri="{BB962C8B-B14F-4D97-AF65-F5344CB8AC3E}">
        <p14:creationId xmlns:p14="http://schemas.microsoft.com/office/powerpoint/2010/main" val="9713042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Creating the Legislation</a:t>
            </a:r>
          </a:p>
        </p:txBody>
      </p:sp>
      <p:sp>
        <p:nvSpPr>
          <p:cNvPr id="3" name="Content Placeholder 2"/>
          <p:cNvSpPr>
            <a:spLocks noGrp="1"/>
          </p:cNvSpPr>
          <p:nvPr>
            <p:ph idx="1"/>
          </p:nvPr>
        </p:nvSpPr>
        <p:spPr/>
        <p:txBody>
          <a:bodyPr/>
          <a:lstStyle/>
          <a:p>
            <a:r>
              <a:rPr lang="en-US" dirty="0"/>
              <a:t>Jurisdiction of the Committees in Congress</a:t>
            </a:r>
          </a:p>
          <a:p>
            <a:endParaRPr lang="en-US" dirty="0"/>
          </a:p>
          <a:p>
            <a:r>
              <a:rPr lang="en-US" u="sng" dirty="0"/>
              <a:t>Abolishing an Agency</a:t>
            </a:r>
            <a:r>
              <a:rPr lang="en-US" dirty="0"/>
              <a:t>: Office of Thrift Supervision </a:t>
            </a:r>
            <a:endParaRPr lang="en-US" dirty="0" smtClean="0"/>
          </a:p>
          <a:p>
            <a:pPr lvl="1"/>
            <a:r>
              <a:rPr lang="en-US" dirty="0" smtClean="0"/>
              <a:t>Strengthening the Board of Governors of the Federal Reserve </a:t>
            </a:r>
          </a:p>
          <a:p>
            <a:pPr lvl="1"/>
            <a:r>
              <a:rPr lang="en-US" dirty="0" smtClean="0"/>
              <a:t>Increasing </a:t>
            </a:r>
            <a:r>
              <a:rPr lang="en-US" dirty="0"/>
              <a:t>the Range of Financial Institutions Supervised by the</a:t>
            </a:r>
          </a:p>
          <a:p>
            <a:pPr marL="457200" lvl="1" indent="0">
              <a:spcBef>
                <a:spcPts val="0"/>
              </a:spcBef>
              <a:buNone/>
              <a:tabLst>
                <a:tab pos="742950" algn="l"/>
              </a:tabLst>
            </a:pPr>
            <a:r>
              <a:rPr lang="en-US" dirty="0"/>
              <a:t>	Office of the Comptroller of the Currency</a:t>
            </a:r>
          </a:p>
          <a:p>
            <a:pPr marL="457200" lvl="1" indent="0">
              <a:spcBef>
                <a:spcPts val="0"/>
              </a:spcBef>
              <a:buNone/>
              <a:tabLst>
                <a:tab pos="742950" algn="l"/>
              </a:tabLst>
            </a:pPr>
            <a:endParaRPr lang="en-US" dirty="0"/>
          </a:p>
          <a:p>
            <a:r>
              <a:rPr lang="en-US" u="sng" dirty="0"/>
              <a:t>Creating an Agency</a:t>
            </a:r>
            <a:r>
              <a:rPr lang="en-US" dirty="0"/>
              <a:t>: Consumer Financial Protection Bureau</a:t>
            </a:r>
          </a:p>
          <a:p>
            <a:pPr lvl="1"/>
            <a:r>
              <a:rPr lang="en-US" dirty="0"/>
              <a:t>Consolidating consumer financial protection regulation</a:t>
            </a:r>
            <a:endParaRPr lang="en-US" sz="1400" dirty="0"/>
          </a:p>
          <a:p>
            <a:pPr lvl="1"/>
            <a:r>
              <a:rPr lang="en-US" dirty="0"/>
              <a:t>Creating a level playing field for banks and non-banks</a:t>
            </a:r>
            <a:endParaRPr lang="en-US" sz="1400" dirty="0"/>
          </a:p>
        </p:txBody>
      </p:sp>
    </p:spTree>
    <p:extLst>
      <p:ext uri="{BB962C8B-B14F-4D97-AF65-F5344CB8AC3E}">
        <p14:creationId xmlns:p14="http://schemas.microsoft.com/office/powerpoint/2010/main" val="24163894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Enacted: Core Components of the </a:t>
            </a:r>
            <a:br>
              <a:rPr lang="en-US" dirty="0"/>
            </a:br>
            <a:r>
              <a:rPr lang="en-US" dirty="0"/>
              <a:t>Dodd-Frank Act</a:t>
            </a:r>
          </a:p>
        </p:txBody>
      </p:sp>
      <p:sp>
        <p:nvSpPr>
          <p:cNvPr id="3" name="Content Placeholder 2"/>
          <p:cNvSpPr>
            <a:spLocks noGrp="1"/>
          </p:cNvSpPr>
          <p:nvPr>
            <p:ph idx="1"/>
          </p:nvPr>
        </p:nvSpPr>
        <p:spPr/>
        <p:txBody>
          <a:bodyPr/>
          <a:lstStyle/>
          <a:p>
            <a:r>
              <a:rPr lang="en-US" dirty="0"/>
              <a:t>Systemic Risk Regulation – </a:t>
            </a:r>
          </a:p>
          <a:p>
            <a:pPr lvl="1"/>
            <a:r>
              <a:rPr lang="en-US" dirty="0"/>
              <a:t>Title </a:t>
            </a:r>
            <a:r>
              <a:rPr lang="en-US" dirty="0" smtClean="0"/>
              <a:t>1 </a:t>
            </a:r>
            <a:r>
              <a:rPr lang="en-US" dirty="0"/>
              <a:t>– Financial Stability  </a:t>
            </a:r>
          </a:p>
          <a:p>
            <a:pPr lvl="1"/>
            <a:r>
              <a:rPr lang="en-US" dirty="0"/>
              <a:t>Title </a:t>
            </a:r>
            <a:r>
              <a:rPr lang="en-US" dirty="0" smtClean="0"/>
              <a:t>2 </a:t>
            </a:r>
            <a:r>
              <a:rPr lang="en-US" dirty="0"/>
              <a:t>– Orderly Liquidation of Financial Institutions</a:t>
            </a:r>
          </a:p>
          <a:p>
            <a:pPr lvl="1"/>
            <a:r>
              <a:rPr lang="en-US" dirty="0"/>
              <a:t>Title </a:t>
            </a:r>
            <a:r>
              <a:rPr lang="en-US" dirty="0" smtClean="0"/>
              <a:t>6 </a:t>
            </a:r>
            <a:r>
              <a:rPr lang="en-US" dirty="0"/>
              <a:t>– Volcker Rule</a:t>
            </a:r>
          </a:p>
          <a:p>
            <a:r>
              <a:rPr lang="en-US" dirty="0"/>
              <a:t>Derivatives Regulation – Title </a:t>
            </a:r>
            <a:r>
              <a:rPr lang="en-US" dirty="0" smtClean="0"/>
              <a:t>7</a:t>
            </a:r>
            <a:endParaRPr lang="en-US" dirty="0"/>
          </a:p>
          <a:p>
            <a:r>
              <a:rPr lang="en-US" dirty="0"/>
              <a:t>Consumer </a:t>
            </a:r>
            <a:r>
              <a:rPr lang="en-US" dirty="0" smtClean="0"/>
              <a:t>Financial Protection </a:t>
            </a:r>
            <a:r>
              <a:rPr lang="en-US" dirty="0"/>
              <a:t>– Title </a:t>
            </a:r>
            <a:r>
              <a:rPr lang="en-US" dirty="0" smtClean="0"/>
              <a:t>10</a:t>
            </a:r>
            <a:endParaRPr lang="en-US" dirty="0"/>
          </a:p>
          <a:p>
            <a:endParaRPr lang="en-US" dirty="0"/>
          </a:p>
        </p:txBody>
      </p:sp>
    </p:spTree>
    <p:extLst>
      <p:ext uri="{BB962C8B-B14F-4D97-AF65-F5344CB8AC3E}">
        <p14:creationId xmlns:p14="http://schemas.microsoft.com/office/powerpoint/2010/main" val="36943584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Efforts to Roll Back the Dodd-Frank Act</a:t>
            </a:r>
          </a:p>
        </p:txBody>
      </p:sp>
      <p:sp>
        <p:nvSpPr>
          <p:cNvPr id="3" name="Content Placeholder 2"/>
          <p:cNvSpPr>
            <a:spLocks noGrp="1"/>
          </p:cNvSpPr>
          <p:nvPr>
            <p:ph idx="1"/>
          </p:nvPr>
        </p:nvSpPr>
        <p:spPr>
          <a:xfrm>
            <a:off x="677334" y="1653813"/>
            <a:ext cx="8596668" cy="3880773"/>
          </a:xfrm>
        </p:spPr>
        <p:txBody>
          <a:bodyPr>
            <a:normAutofit/>
          </a:bodyPr>
          <a:lstStyle/>
          <a:p>
            <a:r>
              <a:rPr lang="en-US" dirty="0"/>
              <a:t>Economic Growth, Regulatory Relief &amp; Consumer Protection Act</a:t>
            </a:r>
          </a:p>
          <a:p>
            <a:pPr lvl="1"/>
            <a:r>
              <a:rPr lang="en-US" dirty="0"/>
              <a:t>Community Banks</a:t>
            </a:r>
          </a:p>
          <a:p>
            <a:pPr lvl="1"/>
            <a:r>
              <a:rPr lang="en-US" dirty="0"/>
              <a:t>Enhanced Supervision and Enhanced Prudential Standards</a:t>
            </a:r>
          </a:p>
          <a:p>
            <a:pPr lvl="1"/>
            <a:r>
              <a:rPr lang="en-US" dirty="0"/>
              <a:t>Systemically Important Financial Institutions</a:t>
            </a:r>
          </a:p>
          <a:p>
            <a:pPr lvl="1"/>
            <a:r>
              <a:rPr lang="en-US" dirty="0"/>
              <a:t>Consumer Protection</a:t>
            </a:r>
          </a:p>
          <a:p>
            <a:pPr lvl="1"/>
            <a:r>
              <a:rPr lang="en-US" dirty="0"/>
              <a:t>Derivatives Regulation</a:t>
            </a:r>
          </a:p>
          <a:p>
            <a:pPr marL="457200" lvl="1" indent="0">
              <a:buNone/>
            </a:pPr>
            <a:endParaRPr lang="en-US" dirty="0"/>
          </a:p>
          <a:p>
            <a:r>
              <a:rPr lang="en-US" dirty="0"/>
              <a:t>Non-Legislative Efforts</a:t>
            </a:r>
          </a:p>
          <a:p>
            <a:endParaRPr lang="en-US" dirty="0"/>
          </a:p>
          <a:p>
            <a:r>
              <a:rPr lang="en-US" dirty="0"/>
              <a:t>Growth of State Enforcement in Reaction</a:t>
            </a:r>
          </a:p>
        </p:txBody>
      </p:sp>
    </p:spTree>
    <p:extLst>
      <p:ext uri="{BB962C8B-B14F-4D97-AF65-F5344CB8AC3E}">
        <p14:creationId xmlns:p14="http://schemas.microsoft.com/office/powerpoint/2010/main" val="3405322151"/>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447</TotalTime>
  <Words>723</Words>
  <Application>Microsoft Office PowerPoint</Application>
  <PresentationFormat>Widescreen</PresentationFormat>
  <Paragraphs>77</Paragraphs>
  <Slides>14</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Trebuchet MS</vt:lpstr>
      <vt:lpstr>Wingdings 3</vt:lpstr>
      <vt:lpstr>Facet</vt:lpstr>
      <vt:lpstr>Financial Regulatory Reform Looking Back to the  Dodd-Frank Act </vt:lpstr>
      <vt:lpstr>Ten Years Ago:  Overview of Key Events for Financial Reforms – Fall of Bear Stearns</vt:lpstr>
      <vt:lpstr>Ten Years Ago:  Overview of Key Events for Financial Reforms – Lehman Brothers and Breaking the Buck</vt:lpstr>
      <vt:lpstr>Ten Years Ago:  Overview of Key Events for Financial Reforms – Bernie Madoff</vt:lpstr>
      <vt:lpstr>Ten Years Ago:  Overview of Key Events for Financial Reforms – Subprime Mortgage Crisis</vt:lpstr>
      <vt:lpstr>Ten Years Ago:  Overview of Key Events for Financial Reforms – Derivatives Market</vt:lpstr>
      <vt:lpstr>Creating the Legislation</vt:lpstr>
      <vt:lpstr>Enacted: Core Components of the  Dodd-Frank Act</vt:lpstr>
      <vt:lpstr>Efforts to Roll Back the Dodd-Frank Act</vt:lpstr>
      <vt:lpstr>Any Questions?</vt:lpstr>
      <vt:lpstr>Speakers</vt:lpstr>
      <vt:lpstr>Speakers (continued)</vt:lpstr>
      <vt:lpstr>Speakers (continued)</vt:lpstr>
      <vt:lpstr>Moderator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Regulatory Reform Looking Back to the  Dodd-Frank Act</dc:title>
  <dc:creator>Eric Ng</dc:creator>
  <cp:lastModifiedBy>Eric Ng</cp:lastModifiedBy>
  <cp:revision>30</cp:revision>
  <dcterms:modified xsi:type="dcterms:W3CDTF">2019-09-10T18:56:16Z</dcterms:modified>
</cp:coreProperties>
</file>