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5143500" type="screen16x9"/>
  <p:notesSz cx="6858000" cy="9144000"/>
  <p:embeddedFontLst>
    <p:embeddedFont>
      <p:font typeface="Merriweather" panose="020B0604020202020204" charset="0"/>
      <p:regular r:id="rId44"/>
      <p:bold r:id="rId45"/>
      <p:italic r:id="rId46"/>
      <p:boldItalic r:id="rId47"/>
    </p:embeddedFont>
    <p:embeddedFont>
      <p:font typeface="Lato" panose="020B0604020202020204" charset="0"/>
      <p:regular r:id="rId48"/>
      <p:bold r:id="rId49"/>
      <p:italic r:id="rId50"/>
      <p:boldItalic r:id="rId51"/>
    </p:embeddedFont>
    <p:embeddedFont>
      <p:font typeface="Merriweather Light" panose="020B0604020202020204" charset="0"/>
      <p:regular r:id="rId52"/>
      <p:bold r:id="rId53"/>
      <p:italic r:id="rId54"/>
      <p:boldItalic r:id="rId55"/>
    </p:embeddedFont>
    <p:embeddedFont>
      <p:font typeface="Roboto" panose="020B0604020202020204" charset="0"/>
      <p:regular r:id="rId56"/>
      <p:bold r:id="rId57"/>
      <p:italic r:id="rId58"/>
      <p:boldItalic r:id="rId59"/>
    </p:embeddedFont>
    <p:embeddedFont>
      <p:font typeface="Nunito Light" panose="020B0604020202020204" charset="0"/>
      <p:regular r:id="rId60"/>
      <p:bold r:id="rId61"/>
      <p:italic r:id="rId62"/>
      <p:boldItalic r:id="rId63"/>
    </p:embeddedFont>
    <p:embeddedFont>
      <p:font typeface="Nunito Black" panose="020B0604020202020204" charset="0"/>
      <p:bold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9" d="100"/>
          <a:sy n="119" d="100"/>
        </p:scale>
        <p:origin x="164" y="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63" Type="http://schemas.openxmlformats.org/officeDocument/2006/relationships/font" Target="fonts/font20.fntdata"/><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font" Target="fonts/font15.fntdata"/><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57" Type="http://schemas.openxmlformats.org/officeDocument/2006/relationships/font" Target="fonts/font14.fntdata"/><Relationship Id="rId61" Type="http://schemas.openxmlformats.org/officeDocument/2006/relationships/font" Target="fonts/font1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font" Target="fonts/font9.fntdata"/><Relationship Id="rId60" Type="http://schemas.openxmlformats.org/officeDocument/2006/relationships/font" Target="fonts/font17.fntdata"/><Relationship Id="rId65" Type="http://schemas.openxmlformats.org/officeDocument/2006/relationships/font" Target="fonts/font2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font" Target="fonts/font13.fntdata"/><Relationship Id="rId64" Type="http://schemas.openxmlformats.org/officeDocument/2006/relationships/font" Target="fonts/font21.fntdata"/><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59" Type="http://schemas.openxmlformats.org/officeDocument/2006/relationships/font" Target="fonts/font16.fntdata"/><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1.fntdata"/><Relationship Id="rId62" Type="http://schemas.openxmlformats.org/officeDocument/2006/relationships/font" Target="fonts/font1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81474346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cb9a0b074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cb9a0b074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343476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56e25d3a6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56e25d3a6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3853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54378a1cf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54378a1cf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41817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54378a1cff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54378a1cff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Does anyone know what these two purposes are?</a:t>
            </a:r>
            <a:endParaRPr/>
          </a:p>
          <a:p>
            <a:pPr marL="0" lvl="0" indent="0" algn="l" rtl="0">
              <a:spcBef>
                <a:spcPts val="0"/>
              </a:spcBef>
              <a:spcAft>
                <a:spcPts val="0"/>
              </a:spcAft>
              <a:buNone/>
            </a:pPr>
            <a:endParaRPr/>
          </a:p>
          <a:p>
            <a:pPr marL="0" lvl="0" indent="0" algn="l" rtl="0">
              <a:spcBef>
                <a:spcPts val="0"/>
              </a:spcBef>
              <a:spcAft>
                <a:spcPts val="0"/>
              </a:spcAft>
              <a:buNone/>
            </a:pPr>
            <a:r>
              <a:rPr lang="en"/>
              <a:t>The technical term for the first one is “apportionment” </a:t>
            </a:r>
            <a:endParaRPr/>
          </a:p>
        </p:txBody>
      </p:sp>
    </p:spTree>
    <p:extLst>
      <p:ext uri="{BB962C8B-B14F-4D97-AF65-F5344CB8AC3E}">
        <p14:creationId xmlns:p14="http://schemas.microsoft.com/office/powerpoint/2010/main" val="14935846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54378a1cff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54378a1cff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Something to note, there is a SCOTUS decision back in the 60’s that established that all 435 congressional seats must be apportioned by total state population, NOT by citizenship count. For the state redistricting process, there is wiggle room on how they want to redistrict. Some states have threatened to do this, but without complete data on citizenship, this would be a tall task. </a:t>
            </a:r>
            <a:endParaRPr/>
          </a:p>
          <a:p>
            <a:pPr marL="0" lvl="0" indent="0" algn="l" rtl="0">
              <a:spcBef>
                <a:spcPts val="0"/>
              </a:spcBef>
              <a:spcAft>
                <a:spcPts val="0"/>
              </a:spcAft>
              <a:buNone/>
            </a:pPr>
            <a:endParaRPr/>
          </a:p>
          <a:p>
            <a:pPr marL="0" lvl="0" indent="0" algn="l" rtl="0">
              <a:spcBef>
                <a:spcPts val="0"/>
              </a:spcBef>
              <a:spcAft>
                <a:spcPts val="0"/>
              </a:spcAft>
              <a:buNone/>
            </a:pPr>
            <a:r>
              <a:rPr lang="en"/>
              <a:t>Here in NYS, there was a constitutional amendment in the 60’s mandating that New York State Legislature redistrict by total population count.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
              <a:t>The division of congressional seats among does in fact change after every census</a:t>
            </a:r>
            <a:endParaRPr/>
          </a:p>
          <a:p>
            <a:pPr marL="457200" lvl="0" indent="-317500" algn="l" rtl="0">
              <a:spcBef>
                <a:spcPts val="0"/>
              </a:spcBef>
              <a:spcAft>
                <a:spcPts val="0"/>
              </a:spcAft>
              <a:buSzPts val="1400"/>
              <a:buChar char="-"/>
            </a:pPr>
            <a:r>
              <a:rPr lang="en"/>
              <a:t>This is important, because it directly connects to electoral college votes!!</a:t>
            </a:r>
            <a:endParaRPr/>
          </a:p>
          <a:p>
            <a:pPr marL="457200" lvl="0" indent="-317500" algn="l" rtl="0">
              <a:spcBef>
                <a:spcPts val="0"/>
              </a:spcBef>
              <a:spcAft>
                <a:spcPts val="0"/>
              </a:spcAft>
              <a:buSzPts val="1400"/>
              <a:buChar char="-"/>
            </a:pPr>
            <a:r>
              <a:rPr lang="en"/>
              <a:t>Unfortunately, the reapportionment process from the 2020 Census will not happen until after the 2020 presidential election</a:t>
            </a:r>
            <a:endParaRPr/>
          </a:p>
          <a:p>
            <a:pPr marL="457200" lvl="0" indent="-317500" algn="l" rtl="0">
              <a:spcBef>
                <a:spcPts val="0"/>
              </a:spcBef>
              <a:spcAft>
                <a:spcPts val="0"/>
              </a:spcAft>
              <a:buSzPts val="1400"/>
              <a:buChar char="-"/>
            </a:pPr>
            <a:r>
              <a:rPr lang="en"/>
              <a:t>Every level of government - your community board, city council district, state reps - are all determined using census data</a:t>
            </a:r>
            <a:endParaRPr/>
          </a:p>
          <a:p>
            <a:pPr marL="0" lvl="0" indent="0" algn="l" rtl="0">
              <a:spcBef>
                <a:spcPts val="0"/>
              </a:spcBef>
              <a:spcAft>
                <a:spcPts val="0"/>
              </a:spcAft>
              <a:buNone/>
            </a:pPr>
            <a:endParaRPr/>
          </a:p>
          <a:p>
            <a:pPr marL="0" lvl="0" indent="0" algn="l" rtl="0">
              <a:spcBef>
                <a:spcPts val="0"/>
              </a:spcBef>
              <a:spcAft>
                <a:spcPts val="0"/>
              </a:spcAft>
              <a:buNone/>
            </a:pPr>
            <a:r>
              <a:rPr lang="en"/>
              <a:t>***KEY POINT*** Even though citizens cannot vote, they CAN and SHOULD be counted in the census, which is the basis for determining representation in Congress. </a:t>
            </a:r>
            <a:r>
              <a:rPr lang="en" b="1"/>
              <a:t>Helping your non-citizen clients get counted in the Census is a direct act of advocacy to get them counted in political representation.</a:t>
            </a:r>
            <a:endParaRPr b="1"/>
          </a:p>
        </p:txBody>
      </p:sp>
    </p:spTree>
    <p:extLst>
      <p:ext uri="{BB962C8B-B14F-4D97-AF65-F5344CB8AC3E}">
        <p14:creationId xmlns:p14="http://schemas.microsoft.com/office/powerpoint/2010/main" val="30333901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4378a1cf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54378a1cf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BEFORE THE CLICK: </a:t>
            </a:r>
            <a:r>
              <a:rPr lang="en"/>
              <a:t>If you were to take a wild guess - how much in federal funding per year is based on census data?</a:t>
            </a:r>
            <a:endParaRPr/>
          </a:p>
          <a:p>
            <a:pPr marL="0" lvl="0" indent="0" algn="l" rtl="0">
              <a:spcBef>
                <a:spcPts val="0"/>
              </a:spcBef>
              <a:spcAft>
                <a:spcPts val="0"/>
              </a:spcAft>
              <a:buNone/>
            </a:pPr>
            <a:endParaRPr/>
          </a:p>
          <a:p>
            <a:pPr marL="0" lvl="0" indent="0" algn="l" rtl="0">
              <a:spcBef>
                <a:spcPts val="0"/>
              </a:spcBef>
              <a:spcAft>
                <a:spcPts val="0"/>
              </a:spcAft>
              <a:buNone/>
            </a:pPr>
            <a:r>
              <a:rPr lang="en" b="1"/>
              <a:t>3 ways Census data is used at the federal level:</a:t>
            </a:r>
            <a:endParaRPr b="1"/>
          </a:p>
          <a:p>
            <a:pPr marL="457200" lvl="0" indent="-298450" algn="l" rtl="0">
              <a:lnSpc>
                <a:spcPct val="115000"/>
              </a:lnSpc>
              <a:spcBef>
                <a:spcPts val="0"/>
              </a:spcBef>
              <a:spcAft>
                <a:spcPts val="0"/>
              </a:spcAft>
              <a:buSzPts val="1100"/>
              <a:buFont typeface="Lora"/>
              <a:buChar char="-"/>
            </a:pPr>
            <a:r>
              <a:rPr lang="en" b="1"/>
              <a:t>Selection and/or restriction of recipients of funds.</a:t>
            </a:r>
            <a:r>
              <a:rPr lang="en"/>
              <a:t> Programs use Census Bureau data to define either the characteristics of populations served by the program or the characteristics of governments and organizations eligible to receive funds to provide those services.</a:t>
            </a:r>
            <a:endParaRPr/>
          </a:p>
          <a:p>
            <a:pPr marL="457200" lvl="0" indent="-298450" algn="l" rtl="0">
              <a:lnSpc>
                <a:spcPct val="115000"/>
              </a:lnSpc>
              <a:spcBef>
                <a:spcPts val="0"/>
              </a:spcBef>
              <a:spcAft>
                <a:spcPts val="0"/>
              </a:spcAft>
              <a:buSzPts val="1100"/>
              <a:buFont typeface="Lora"/>
              <a:buChar char="-"/>
            </a:pPr>
            <a:r>
              <a:rPr lang="en" b="1"/>
              <a:t>Award or allocation of funds.</a:t>
            </a:r>
            <a:r>
              <a:rPr lang="en"/>
              <a:t> Programs use Census Bureau data to determine the funds distributed to eligible recipients and providers.</a:t>
            </a:r>
            <a:endParaRPr/>
          </a:p>
          <a:p>
            <a:pPr marL="457200" lvl="0" indent="-298450" algn="l" rtl="0">
              <a:lnSpc>
                <a:spcPct val="115000"/>
              </a:lnSpc>
              <a:spcBef>
                <a:spcPts val="0"/>
              </a:spcBef>
              <a:spcAft>
                <a:spcPts val="0"/>
              </a:spcAft>
              <a:buSzPts val="1100"/>
              <a:buFont typeface="Lora"/>
              <a:buChar char="-"/>
            </a:pPr>
            <a:r>
              <a:rPr lang="en" b="1"/>
              <a:t>Monitoring and assessment of program performance.</a:t>
            </a:r>
            <a:r>
              <a:rPr lang="en"/>
              <a:t> Programs use Census Bureau data to ensures programs function as designed, to encourage and award effective administration of programs, and to explore alternative methods of funds distribution.</a:t>
            </a:r>
            <a:endParaRPr/>
          </a:p>
          <a:p>
            <a:pPr marL="0" lvl="0" indent="0" algn="l" rtl="0">
              <a:spcBef>
                <a:spcPts val="1600"/>
              </a:spcBef>
              <a:spcAft>
                <a:spcPts val="0"/>
              </a:spcAft>
              <a:buNone/>
            </a:pPr>
            <a:endParaRPr/>
          </a:p>
          <a:p>
            <a:pPr marL="0" lvl="0" indent="0" algn="l" rtl="0">
              <a:spcBef>
                <a:spcPts val="0"/>
              </a:spcBef>
              <a:spcAft>
                <a:spcPts val="0"/>
              </a:spcAft>
              <a:buNone/>
            </a:pPr>
            <a:r>
              <a:rPr lang="en"/>
              <a:t>In NY State, census funding is used for Medicaid, Medicare Part B, Section 8 housing, Title 1 Grants, Highway Planning and Construction, and SNAP</a:t>
            </a: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057815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54378a1cff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54378a1cff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179951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54378a1cff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54378a1cff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Can you guess which communities or populations are most commonly not counted or undercounted?</a:t>
            </a:r>
            <a:endParaRPr/>
          </a:p>
          <a:p>
            <a:pPr marL="0" lvl="0" indent="0" algn="l" rtl="0">
              <a:spcBef>
                <a:spcPts val="0"/>
              </a:spcBef>
              <a:spcAft>
                <a:spcPts val="0"/>
              </a:spcAft>
              <a:buNone/>
            </a:pPr>
            <a:endParaRPr/>
          </a:p>
          <a:p>
            <a:pPr marL="0" lvl="0" indent="0" algn="l" rtl="0">
              <a:spcBef>
                <a:spcPts val="0"/>
              </a:spcBef>
              <a:spcAft>
                <a:spcPts val="0"/>
              </a:spcAft>
              <a:buNone/>
            </a:pPr>
            <a:r>
              <a:rPr lang="en"/>
              <a:t>Immigrant allies means if I am not an immigrant, or if I am an immigrant with legal status, but my next door neighbor is undocumented, if a census enumerator comes around asking me if I know anything about who lives next door, I am not going to tell them</a:t>
            </a:r>
            <a:endParaRPr/>
          </a:p>
          <a:p>
            <a:pPr marL="0" lvl="0" indent="0" algn="l" rtl="0">
              <a:spcBef>
                <a:spcPts val="0"/>
              </a:spcBef>
              <a:spcAft>
                <a:spcPts val="0"/>
              </a:spcAft>
              <a:buNone/>
            </a:pPr>
            <a:endParaRPr/>
          </a:p>
          <a:p>
            <a:pPr marL="0" lvl="0" indent="0" algn="l" rtl="0">
              <a:spcBef>
                <a:spcPts val="0"/>
              </a:spcBef>
              <a:spcAft>
                <a:spcPts val="0"/>
              </a:spcAft>
              <a:buNone/>
            </a:pPr>
            <a:r>
              <a:rPr lang="en"/>
              <a:t>Limited English - this is why it’s super important to get people from the communities and who speak a variety of languages to work as enumerators</a:t>
            </a:r>
            <a:endParaRPr/>
          </a:p>
        </p:txBody>
      </p:sp>
    </p:spTree>
    <p:extLst>
      <p:ext uri="{BB962C8B-B14F-4D97-AF65-F5344CB8AC3E}">
        <p14:creationId xmlns:p14="http://schemas.microsoft.com/office/powerpoint/2010/main" val="18932431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54378a1cff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54378a1cff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For comparison, it’s estimated that Latinos were undercounted by 1.5% in 2010</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527901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54378a1cff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54378a1cff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While the mail return rate isn’t an exact measure of who wasn’t counted, it is a good indicator of where the undercounted communities are. When a household doesn’t return this form, it requires costly in-person follow up, putting these households at risk to not be counted.</a:t>
            </a:r>
            <a:endParaRPr/>
          </a:p>
          <a:p>
            <a:pPr marL="0" lvl="0" indent="0" algn="l" rtl="0">
              <a:spcBef>
                <a:spcPts val="0"/>
              </a:spcBef>
              <a:spcAft>
                <a:spcPts val="0"/>
              </a:spcAft>
              <a:buNone/>
            </a:pPr>
            <a:endParaRPr/>
          </a:p>
          <a:p>
            <a:pPr marL="0" lvl="0" indent="0" algn="l" rtl="0">
              <a:spcBef>
                <a:spcPts val="0"/>
              </a:spcBef>
              <a:spcAft>
                <a:spcPts val="0"/>
              </a:spcAft>
              <a:buNone/>
            </a:pPr>
            <a:r>
              <a:rPr lang="en"/>
              <a:t>Brooklyn was the worst in the entire state</a:t>
            </a:r>
            <a:endParaRPr/>
          </a:p>
          <a:p>
            <a:pPr marL="0" lvl="0" indent="0" algn="l" rtl="0">
              <a:spcBef>
                <a:spcPts val="0"/>
              </a:spcBef>
              <a:spcAft>
                <a:spcPts val="0"/>
              </a:spcAft>
              <a:buNone/>
            </a:pPr>
            <a:r>
              <a:rPr lang="en"/>
              <a:t>60% of children under age 5 = 330,000 children living in Brooklyn and Queens</a:t>
            </a:r>
            <a:endParaRPr/>
          </a:p>
          <a:p>
            <a:pPr marL="0" lvl="0" indent="0" algn="l" rtl="0">
              <a:spcBef>
                <a:spcPts val="0"/>
              </a:spcBef>
              <a:spcAft>
                <a:spcPts val="0"/>
              </a:spcAft>
              <a:buNone/>
            </a:pPr>
            <a:endParaRPr/>
          </a:p>
          <a:p>
            <a:pPr marL="0" lvl="0" indent="0" algn="l" rtl="0">
              <a:spcBef>
                <a:spcPts val="0"/>
              </a:spcBef>
              <a:spcAft>
                <a:spcPts val="0"/>
              </a:spcAft>
              <a:buNone/>
            </a:pPr>
            <a:r>
              <a:rPr lang="en"/>
              <a:t>Other fun facts:</a:t>
            </a:r>
            <a:endParaRPr/>
          </a:p>
          <a:p>
            <a:pPr marL="457200" lvl="0" indent="-317500" algn="l" rtl="0">
              <a:spcBef>
                <a:spcPts val="0"/>
              </a:spcBef>
              <a:spcAft>
                <a:spcPts val="0"/>
              </a:spcAft>
              <a:buSzPts val="1400"/>
              <a:buChar char="-"/>
            </a:pPr>
            <a:r>
              <a:rPr lang="en"/>
              <a:t>7 million immigrants in New York state were considered at risk for not being counted in 2010, before the citizenship question</a:t>
            </a:r>
            <a:endParaRPr/>
          </a:p>
          <a:p>
            <a:pPr marL="457200" lvl="0" indent="-317500" algn="l" rtl="0">
              <a:spcBef>
                <a:spcPts val="0"/>
              </a:spcBef>
              <a:spcAft>
                <a:spcPts val="0"/>
              </a:spcAft>
              <a:buSzPts val="1400"/>
              <a:buChar char="-"/>
            </a:pPr>
            <a:r>
              <a:rPr lang="en"/>
              <a:t>Between 2000 and 2010, the total population of Queens only increased by 1,300 people, suggesting a serious undercount</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4827055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54378a1cff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54378a1cff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094544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d5b15f0a3_5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d5b15f0a3_5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 hope that by the end of this you will agree with me that this is an interesting and important topic. But I know that is a tough sell for some of you, so I will make this presentation will be as interactive and fun as possible.</a:t>
            </a:r>
            <a:endParaRPr/>
          </a:p>
          <a:p>
            <a:pPr marL="0" lvl="0" indent="0" algn="l" rtl="0">
              <a:spcBef>
                <a:spcPts val="0"/>
              </a:spcBef>
              <a:spcAft>
                <a:spcPts val="0"/>
              </a:spcAft>
              <a:buNone/>
            </a:pPr>
            <a:endParaRPr/>
          </a:p>
          <a:p>
            <a:pPr marL="0" lvl="0" indent="0" algn="l" rtl="0">
              <a:spcBef>
                <a:spcPts val="0"/>
              </a:spcBef>
              <a:spcAft>
                <a:spcPts val="0"/>
              </a:spcAft>
              <a:buNone/>
            </a:pPr>
            <a:r>
              <a:rPr lang="en"/>
              <a:t>The discussion today will involve 4 parts:</a:t>
            </a:r>
            <a:endParaRPr/>
          </a:p>
          <a:p>
            <a:pPr marL="457200" lvl="0" indent="-317500" algn="l" rtl="0">
              <a:spcBef>
                <a:spcPts val="0"/>
              </a:spcBef>
              <a:spcAft>
                <a:spcPts val="0"/>
              </a:spcAft>
              <a:buSzPts val="1400"/>
              <a:buChar char="-"/>
            </a:pPr>
            <a:r>
              <a:rPr lang="en"/>
              <a:t>First we’ll talk about the basic function of the census - its basic function and how it’s done</a:t>
            </a:r>
            <a:endParaRPr/>
          </a:p>
          <a:p>
            <a:pPr marL="457200" lvl="0" indent="-317500" algn="l" rtl="0">
              <a:spcBef>
                <a:spcPts val="0"/>
              </a:spcBef>
              <a:spcAft>
                <a:spcPts val="0"/>
              </a:spcAft>
              <a:buSzPts val="1400"/>
              <a:buChar char="-"/>
            </a:pPr>
            <a:r>
              <a:rPr lang="en"/>
              <a:t>Then we’ll talk about how the data collected from the census is used</a:t>
            </a:r>
            <a:endParaRPr/>
          </a:p>
          <a:p>
            <a:pPr marL="457200" lvl="0" indent="-317500" algn="l" rtl="0">
              <a:spcBef>
                <a:spcPts val="0"/>
              </a:spcBef>
              <a:spcAft>
                <a:spcPts val="0"/>
              </a:spcAft>
              <a:buSzPts val="1400"/>
              <a:buChar char="-"/>
            </a:pPr>
            <a:r>
              <a:rPr lang="en"/>
              <a:t>Then we will talk about the groups of people who are typically not counted or undercounted</a:t>
            </a:r>
            <a:endParaRPr/>
          </a:p>
          <a:p>
            <a:pPr marL="457200" lvl="0" indent="-317500" algn="l" rtl="0">
              <a:spcBef>
                <a:spcPts val="0"/>
              </a:spcBef>
              <a:spcAft>
                <a:spcPts val="0"/>
              </a:spcAft>
              <a:buSzPts val="1400"/>
              <a:buChar char="-"/>
            </a:pPr>
            <a:r>
              <a:rPr lang="en"/>
              <a:t>We’ll end by talking about two specific issues for the upcoming census in 2020</a:t>
            </a:r>
            <a:endParaRPr/>
          </a:p>
          <a:p>
            <a:pPr marL="0" lvl="0" indent="0" algn="l" rtl="0">
              <a:spcBef>
                <a:spcPts val="0"/>
              </a:spcBef>
              <a:spcAft>
                <a:spcPts val="0"/>
              </a:spcAft>
              <a:buNone/>
            </a:pPr>
            <a:endParaRPr/>
          </a:p>
          <a:p>
            <a:pPr marL="0" lvl="0" indent="0" algn="l" rtl="0">
              <a:spcBef>
                <a:spcPts val="0"/>
              </a:spcBef>
              <a:spcAft>
                <a:spcPts val="0"/>
              </a:spcAft>
              <a:buNone/>
            </a:pPr>
            <a:r>
              <a:rPr lang="en"/>
              <a:t>Note - I will be focusing on New York State during this presentation because that’s where my organizing and advocacy has been focused. However, all the information I’m presenting here is available for any state and jurisdiction in the US</a:t>
            </a:r>
            <a:endParaRPr/>
          </a:p>
          <a:p>
            <a:pPr marL="0" lvl="0" indent="0" algn="l" rtl="0">
              <a:spcBef>
                <a:spcPts val="0"/>
              </a:spcBef>
              <a:spcAft>
                <a:spcPts val="0"/>
              </a:spcAft>
              <a:buNone/>
            </a:pPr>
            <a:endParaRPr/>
          </a:p>
          <a:p>
            <a:pPr marL="0" lvl="0" indent="0" algn="l" rtl="0">
              <a:spcBef>
                <a:spcPts val="0"/>
              </a:spcBef>
              <a:spcAft>
                <a:spcPts val="0"/>
              </a:spcAft>
              <a:buNone/>
            </a:pPr>
            <a:r>
              <a:rPr lang="en"/>
              <a:t>I encourage you to think about how this information relates to your current or future clients and I welcome questions at any time. I might not know all the answers but I’ll be able to point you to resources to get answers.</a:t>
            </a:r>
            <a:endParaRPr/>
          </a:p>
        </p:txBody>
      </p:sp>
    </p:spTree>
    <p:extLst>
      <p:ext uri="{BB962C8B-B14F-4D97-AF65-F5344CB8AC3E}">
        <p14:creationId xmlns:p14="http://schemas.microsoft.com/office/powerpoint/2010/main" val="39950892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54378a1cff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54378a1cff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Now I’m going to talk about some issues specific to the upcoming 2020 census</a:t>
            </a:r>
            <a:endParaRPr/>
          </a:p>
        </p:txBody>
      </p:sp>
    </p:spTree>
    <p:extLst>
      <p:ext uri="{BB962C8B-B14F-4D97-AF65-F5344CB8AC3E}">
        <p14:creationId xmlns:p14="http://schemas.microsoft.com/office/powerpoint/2010/main" val="17129968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54378a1cff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54378a1cff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Main pont - ten years is a long time and a lot has changed. In the same way, a lot has changed with how the census will be conducted and how people feel about it. We need to make sure that we are approaching the 2020 census with awareness of the current time and current challenges.</a:t>
            </a:r>
            <a:endParaRPr/>
          </a:p>
          <a:p>
            <a:pPr marL="0" lvl="0" indent="0" algn="l" rtl="0">
              <a:spcBef>
                <a:spcPts val="0"/>
              </a:spcBef>
              <a:spcAft>
                <a:spcPts val="0"/>
              </a:spcAft>
              <a:buNone/>
            </a:pPr>
            <a:endParaRPr/>
          </a:p>
          <a:p>
            <a:pPr marL="0" lvl="0" indent="0" algn="l" rtl="0">
              <a:spcBef>
                <a:spcPts val="0"/>
              </a:spcBef>
              <a:spcAft>
                <a:spcPts val="0"/>
              </a:spcAft>
              <a:buNone/>
            </a:pPr>
            <a:r>
              <a:rPr lang="en"/>
              <a:t>Also - 10 years is a long time, and we have one chance to get people counted for all the programs and services they might use over the next decade.</a:t>
            </a: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8213409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54378a1cff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54378a1cff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Households targeted to get the old-style paper form are those with older adults and those that are suspected to lack internet access</a:t>
            </a:r>
            <a:endParaRPr/>
          </a:p>
        </p:txBody>
      </p:sp>
    </p:spTree>
    <p:extLst>
      <p:ext uri="{BB962C8B-B14F-4D97-AF65-F5344CB8AC3E}">
        <p14:creationId xmlns:p14="http://schemas.microsoft.com/office/powerpoint/2010/main" val="34365588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418b270f57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418b270f57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059649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54378a1cff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54378a1cff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census is not designed to create a data set where information about individuals and households can be identified at that level - the purpose is to collect overall data for geographies.</a:t>
            </a:r>
            <a:endParaRPr/>
          </a:p>
          <a:p>
            <a:pPr marL="0" lvl="0" indent="0" algn="l" rtl="0">
              <a:spcBef>
                <a:spcPts val="0"/>
              </a:spcBef>
              <a:spcAft>
                <a:spcPts val="0"/>
              </a:spcAft>
              <a:buNone/>
            </a:pPr>
            <a:endParaRPr/>
          </a:p>
          <a:p>
            <a:pPr marL="0" lvl="0" indent="0" algn="l" rtl="0">
              <a:spcBef>
                <a:spcPts val="0"/>
              </a:spcBef>
              <a:spcAft>
                <a:spcPts val="0"/>
              </a:spcAft>
              <a:buNone/>
            </a:pPr>
            <a:r>
              <a:rPr lang="en"/>
              <a:t>While the Census Bureau cannot share information about individuals or households with any other agency, there have been times in the past where the Census Bureau shared information about how many total people of a certain characteristic lived in a geography (ex: Japanese internment camps)</a:t>
            </a:r>
            <a:endParaRPr/>
          </a:p>
          <a:p>
            <a:pPr marL="0" lvl="0" indent="0" algn="l" rtl="0">
              <a:spcBef>
                <a:spcPts val="0"/>
              </a:spcBef>
              <a:spcAft>
                <a:spcPts val="0"/>
              </a:spcAft>
              <a:buNone/>
            </a:pPr>
            <a:endParaRPr/>
          </a:p>
          <a:p>
            <a:pPr marL="0" lvl="0" indent="0" algn="l" rtl="0">
              <a:spcBef>
                <a:spcPts val="0"/>
              </a:spcBef>
              <a:spcAft>
                <a:spcPts val="0"/>
              </a:spcAft>
              <a:buNone/>
            </a:pPr>
            <a:r>
              <a:rPr lang="en"/>
              <a:t>Many people in CBOs and the advocacy community believe that it doesn’t really matter if the citizenship question ends up on the 2020 census - the conversation around it has already generated enough fear to motivate people to not respond</a:t>
            </a:r>
            <a:endParaRPr/>
          </a:p>
        </p:txBody>
      </p:sp>
    </p:spTree>
    <p:extLst>
      <p:ext uri="{BB962C8B-B14F-4D97-AF65-F5344CB8AC3E}">
        <p14:creationId xmlns:p14="http://schemas.microsoft.com/office/powerpoint/2010/main" val="12028116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54378a1cff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54378a1cff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483847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54378a1cff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54378a1cff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Now that you have heard all of this information, I want to pose some questions to you to think about the clients or communities that you are currently partnering with. </a:t>
            </a:r>
            <a:r>
              <a:rPr lang="en" b="1"/>
              <a:t>What does the 2020 census mean for them, and what can you do to support them?</a:t>
            </a:r>
            <a:endParaRPr b="1"/>
          </a:p>
        </p:txBody>
      </p:sp>
    </p:spTree>
    <p:extLst>
      <p:ext uri="{BB962C8B-B14F-4D97-AF65-F5344CB8AC3E}">
        <p14:creationId xmlns:p14="http://schemas.microsoft.com/office/powerpoint/2010/main" val="11452612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418b270f57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418b270f57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80613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418b270f57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418b270f57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Something to note, there is a SCOTUS decision back in the 60’s that established that all 435 congressional seats must be apportioned by total state population, NOT by citizenship count. For the state redistricting process, there is wiggle room on how they want to redistrict. Some states have threatened to do this, but without complete data on citizenship, this would be a tall task. </a:t>
            </a:r>
            <a:endParaRPr/>
          </a:p>
          <a:p>
            <a:pPr marL="0" lvl="0" indent="0" algn="l" rtl="0">
              <a:spcBef>
                <a:spcPts val="0"/>
              </a:spcBef>
              <a:spcAft>
                <a:spcPts val="0"/>
              </a:spcAft>
              <a:buNone/>
            </a:pPr>
            <a:endParaRPr/>
          </a:p>
          <a:p>
            <a:pPr marL="0" lvl="0" indent="0" algn="l" rtl="0">
              <a:spcBef>
                <a:spcPts val="0"/>
              </a:spcBef>
              <a:spcAft>
                <a:spcPts val="0"/>
              </a:spcAft>
              <a:buNone/>
            </a:pPr>
            <a:r>
              <a:rPr lang="en"/>
              <a:t>Here in NYS, there was a constitutional amendment in the 60’s mandating that New York State Legislature redistrict by total population count.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
              <a:t>The division of congressional seats among does in fact change after every census</a:t>
            </a:r>
            <a:endParaRPr/>
          </a:p>
          <a:p>
            <a:pPr marL="457200" lvl="0" indent="-317500" algn="l" rtl="0">
              <a:spcBef>
                <a:spcPts val="0"/>
              </a:spcBef>
              <a:spcAft>
                <a:spcPts val="0"/>
              </a:spcAft>
              <a:buSzPts val="1400"/>
              <a:buChar char="-"/>
            </a:pPr>
            <a:r>
              <a:rPr lang="en"/>
              <a:t>This is important, because it directly connects to electoral college votes!!</a:t>
            </a:r>
            <a:endParaRPr/>
          </a:p>
          <a:p>
            <a:pPr marL="457200" lvl="0" indent="-317500" algn="l" rtl="0">
              <a:spcBef>
                <a:spcPts val="0"/>
              </a:spcBef>
              <a:spcAft>
                <a:spcPts val="0"/>
              </a:spcAft>
              <a:buSzPts val="1400"/>
              <a:buChar char="-"/>
            </a:pPr>
            <a:r>
              <a:rPr lang="en"/>
              <a:t>Unfortunately, the reapportionment process from the 2020 Census will not happen until after the 2020 presidential election</a:t>
            </a:r>
            <a:endParaRPr/>
          </a:p>
          <a:p>
            <a:pPr marL="457200" lvl="0" indent="-317500" algn="l" rtl="0">
              <a:spcBef>
                <a:spcPts val="0"/>
              </a:spcBef>
              <a:spcAft>
                <a:spcPts val="0"/>
              </a:spcAft>
              <a:buSzPts val="1400"/>
              <a:buChar char="-"/>
            </a:pPr>
            <a:r>
              <a:rPr lang="en"/>
              <a:t>Every level of government - your community board, city council district, state reps - are all determined using census data</a:t>
            </a:r>
            <a:endParaRPr/>
          </a:p>
          <a:p>
            <a:pPr marL="0" lvl="0" indent="0" algn="l" rtl="0">
              <a:spcBef>
                <a:spcPts val="0"/>
              </a:spcBef>
              <a:spcAft>
                <a:spcPts val="0"/>
              </a:spcAft>
              <a:buNone/>
            </a:pPr>
            <a:endParaRPr/>
          </a:p>
          <a:p>
            <a:pPr marL="0" lvl="0" indent="0" algn="l" rtl="0">
              <a:spcBef>
                <a:spcPts val="0"/>
              </a:spcBef>
              <a:spcAft>
                <a:spcPts val="0"/>
              </a:spcAft>
              <a:buNone/>
            </a:pPr>
            <a:r>
              <a:rPr lang="en"/>
              <a:t>***KEY POINT*** Even though citizens cannot vote, they CAN and SHOULD be counted in the census, which is the basis for determining representation in Congress. </a:t>
            </a:r>
            <a:r>
              <a:rPr lang="en" b="1"/>
              <a:t>Helping your non-citizen clients get counted in the Census is a direct act of advocacy to get them counted in political representation.</a:t>
            </a:r>
            <a:endParaRPr b="1"/>
          </a:p>
          <a:p>
            <a:pPr marL="0" lvl="0" indent="0" algn="l" rtl="0">
              <a:spcBef>
                <a:spcPts val="0"/>
              </a:spcBef>
              <a:spcAft>
                <a:spcPts val="0"/>
              </a:spcAft>
              <a:buNone/>
            </a:pPr>
            <a:endParaRPr/>
          </a:p>
        </p:txBody>
      </p:sp>
    </p:spTree>
    <p:extLst>
      <p:ext uri="{BB962C8B-B14F-4D97-AF65-F5344CB8AC3E}">
        <p14:creationId xmlns:p14="http://schemas.microsoft.com/office/powerpoint/2010/main" val="40915114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418b270f57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418b270f57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 </a:t>
            </a:r>
            <a:r>
              <a:rPr lang="en" sz="1200"/>
              <a:t>The state is asking the court, among other things, to bar the Bureau from pursuing a total population count for apportioning congressional seats and electoral votes and to declare unconstitutional any apportionment of seats and votes based on total population.</a:t>
            </a:r>
            <a:endParaRPr sz="1200"/>
          </a:p>
          <a:p>
            <a:pPr marL="0" lvl="0" indent="0" algn="l" rtl="0">
              <a:lnSpc>
                <a:spcPct val="115000"/>
              </a:lnSpc>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663143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54bcde178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54bcde178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For CBO point - this is because a) CBOs work directly with and have strong, trusting relationships with typically undercounted communities and b) The Federal government is providing very minimal funding for the 2020 census</a:t>
            </a:r>
            <a:endParaRPr/>
          </a:p>
          <a:p>
            <a:pPr marL="0" lvl="0" indent="0" algn="l" rtl="0">
              <a:spcBef>
                <a:spcPts val="0"/>
              </a:spcBef>
              <a:spcAft>
                <a:spcPts val="0"/>
              </a:spcAft>
              <a:buNone/>
            </a:pPr>
            <a:endParaRPr/>
          </a:p>
          <a:p>
            <a:pPr marL="0" lvl="0" indent="0" algn="l" rtl="0">
              <a:spcBef>
                <a:spcPts val="0"/>
              </a:spcBef>
              <a:spcAft>
                <a:spcPts val="0"/>
              </a:spcAft>
              <a:buNone/>
            </a:pPr>
            <a:r>
              <a:rPr lang="en"/>
              <a:t>I’ll share info about job opportunities at the end of the presentation but I will say now that with a fairly strong economy, there is concern that the Census Bureau will be able to fill all 600,000 temporary positions they need</a:t>
            </a:r>
            <a:endParaRPr/>
          </a:p>
        </p:txBody>
      </p:sp>
    </p:spTree>
    <p:extLst>
      <p:ext uri="{BB962C8B-B14F-4D97-AF65-F5344CB8AC3E}">
        <p14:creationId xmlns:p14="http://schemas.microsoft.com/office/powerpoint/2010/main" val="33680258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418b270f57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418b270f57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96932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41c49d4466_0_2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41c49d4466_0_2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789142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418b270f57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418b270f57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088597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418b270f57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418b270f57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525012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418b270f57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418b270f57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300" b="1"/>
              <a:t>What to Expect in the Mail</a:t>
            </a:r>
            <a:endParaRPr sz="1300" b="1"/>
          </a:p>
          <a:p>
            <a:pPr marL="0" lvl="0" indent="0" algn="l" rtl="0">
              <a:spcBef>
                <a:spcPts val="0"/>
              </a:spcBef>
              <a:spcAft>
                <a:spcPts val="0"/>
              </a:spcAft>
              <a:buNone/>
            </a:pPr>
            <a:r>
              <a:rPr lang="en" b="1"/>
              <a:t>When it’s time to respond, most households will receive an invitation in the mail.</a:t>
            </a:r>
            <a:endParaRPr b="1"/>
          </a:p>
          <a:p>
            <a:pPr marL="0" lvl="0" indent="0" algn="l" rtl="0">
              <a:spcBef>
                <a:spcPts val="0"/>
              </a:spcBef>
              <a:spcAft>
                <a:spcPts val="0"/>
              </a:spcAft>
              <a:buNone/>
            </a:pPr>
            <a:r>
              <a:rPr lang="en" b="1"/>
              <a:t>Every household will have the option of responding online, by mail, or by phone.</a:t>
            </a:r>
            <a:endParaRPr b="1"/>
          </a:p>
          <a:p>
            <a:pPr marL="0" lvl="0" indent="0" algn="l" rtl="0">
              <a:spcBef>
                <a:spcPts val="0"/>
              </a:spcBef>
              <a:spcAft>
                <a:spcPts val="0"/>
              </a:spcAft>
              <a:buNone/>
            </a:pPr>
            <a:r>
              <a:rPr lang="en" sz="1000"/>
              <a:t>Depending on how likely your area is to respond online, you’ll receive either an invitation encouraging you to respond online or an invitation along with a paper questionnaire.</a:t>
            </a:r>
            <a:endParaRPr sz="1000"/>
          </a:p>
          <a:p>
            <a:pPr marL="0" lvl="0" indent="0" algn="l" rtl="0">
              <a:spcBef>
                <a:spcPts val="0"/>
              </a:spcBef>
              <a:spcAft>
                <a:spcPts val="0"/>
              </a:spcAft>
              <a:buNone/>
            </a:pPr>
            <a:r>
              <a:rPr lang="en" b="1"/>
              <a:t>Letter Invitation</a:t>
            </a:r>
            <a:endParaRPr b="1"/>
          </a:p>
          <a:p>
            <a:pPr marL="457200" lvl="0" indent="-292100" algn="l" rtl="0">
              <a:lnSpc>
                <a:spcPct val="115000"/>
              </a:lnSpc>
              <a:spcBef>
                <a:spcPts val="1200"/>
              </a:spcBef>
              <a:spcAft>
                <a:spcPts val="0"/>
              </a:spcAft>
              <a:buSzPts val="1000"/>
              <a:buChar char="●"/>
            </a:pPr>
            <a:r>
              <a:rPr lang="en" sz="1000"/>
              <a:t>Most areas of the country are likely to respond online, so most households will receive a letter asking you to go online to complete the census questionnaire.</a:t>
            </a:r>
            <a:endParaRPr sz="1000"/>
          </a:p>
          <a:p>
            <a:pPr marL="457200" lvl="0" indent="-292100" algn="l" rtl="0">
              <a:lnSpc>
                <a:spcPct val="115000"/>
              </a:lnSpc>
              <a:spcBef>
                <a:spcPts val="0"/>
              </a:spcBef>
              <a:spcAft>
                <a:spcPts val="0"/>
              </a:spcAft>
              <a:buSzPts val="1000"/>
              <a:buChar char="●"/>
            </a:pPr>
            <a:r>
              <a:rPr lang="en" sz="1000"/>
              <a:t>We plan on working with the U.S. Postal Service to stagger the delivery of these invitations over several days. This way we can spread out the number of users responding online, and we’ll be able to serve you better if you need help over the phone.</a:t>
            </a:r>
            <a:br>
              <a:rPr lang="en" sz="1000"/>
            </a:br>
            <a:r>
              <a:rPr lang="en" sz="1000"/>
              <a:t>An invitation to respond online to the 2020 Census.</a:t>
            </a:r>
            <a:br>
              <a:rPr lang="en" sz="1000"/>
            </a:br>
            <a:r>
              <a:rPr lang="en" sz="1000"/>
              <a:t>(Some households will also receive paper questionnaires.)</a:t>
            </a:r>
            <a:br>
              <a:rPr lang="en" sz="1000"/>
            </a:br>
            <a:r>
              <a:rPr lang="en" sz="1000"/>
              <a:t>A reminder letter.</a:t>
            </a:r>
            <a:br>
              <a:rPr lang="en" sz="1000"/>
            </a:br>
            <a:r>
              <a:rPr lang="en" b="1"/>
              <a:t>If you haven’t responded yet:</a:t>
            </a:r>
            <a:br>
              <a:rPr lang="en" b="1"/>
            </a:br>
            <a:r>
              <a:rPr lang="en" sz="1000"/>
              <a:t>A reminder postcard.</a:t>
            </a:r>
            <a:br>
              <a:rPr lang="en" sz="1000"/>
            </a:br>
            <a:r>
              <a:rPr lang="en" sz="1000"/>
              <a:t>A reminder letter and paper questionnaire.</a:t>
            </a:r>
            <a:br>
              <a:rPr lang="en" sz="1000"/>
            </a:br>
            <a:r>
              <a:rPr lang="en" sz="1000"/>
              <a:t>A final reminder postcard before we follow up in person.</a:t>
            </a:r>
            <a:endParaRPr sz="1000"/>
          </a:p>
          <a:p>
            <a:pPr marL="0" lvl="0" indent="0" algn="l" rtl="0">
              <a:lnSpc>
                <a:spcPct val="115000"/>
              </a:lnSpc>
              <a:spcBef>
                <a:spcPts val="1200"/>
              </a:spcBef>
              <a:spcAft>
                <a:spcPts val="0"/>
              </a:spcAft>
              <a:buNone/>
            </a:pPr>
            <a:r>
              <a:rPr lang="en" b="1"/>
              <a:t>Letter Invitation and Paper Questionnaire</a:t>
            </a:r>
            <a:endParaRPr b="1"/>
          </a:p>
          <a:p>
            <a:pPr marL="0" lvl="0" indent="0" algn="l" rtl="0">
              <a:spcBef>
                <a:spcPts val="0"/>
              </a:spcBef>
              <a:spcAft>
                <a:spcPts val="0"/>
              </a:spcAft>
              <a:buNone/>
            </a:pPr>
            <a:r>
              <a:rPr lang="en" sz="1000"/>
              <a:t>• Areas that are less likely to respond online will receive a paper questionnaire along with their invitation. The invitation will also include information about how to respond online or by phone.</a:t>
            </a:r>
            <a:endParaRPr sz="1000"/>
          </a:p>
          <a:p>
            <a:pPr marL="0" lvl="0" indent="0" algn="l" rtl="0">
              <a:spcBef>
                <a:spcPts val="0"/>
              </a:spcBef>
              <a:spcAft>
                <a:spcPts val="0"/>
              </a:spcAft>
              <a:buNone/>
            </a:pPr>
            <a:endParaRPr/>
          </a:p>
        </p:txBody>
      </p:sp>
    </p:spTree>
    <p:extLst>
      <p:ext uri="{BB962C8B-B14F-4D97-AF65-F5344CB8AC3E}">
        <p14:creationId xmlns:p14="http://schemas.microsoft.com/office/powerpoint/2010/main" val="22632474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418b270f57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418b270f57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23461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418b270f57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418b270f57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1  minute</a:t>
            </a:r>
            <a:endParaRPr/>
          </a:p>
        </p:txBody>
      </p:sp>
    </p:spTree>
    <p:extLst>
      <p:ext uri="{BB962C8B-B14F-4D97-AF65-F5344CB8AC3E}">
        <p14:creationId xmlns:p14="http://schemas.microsoft.com/office/powerpoint/2010/main" val="5124931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418b270f57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 name="Google Shape;281;g418b270f57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 minutes</a:t>
            </a:r>
            <a:endParaRPr/>
          </a:p>
        </p:txBody>
      </p:sp>
    </p:spTree>
    <p:extLst>
      <p:ext uri="{BB962C8B-B14F-4D97-AF65-F5344CB8AC3E}">
        <p14:creationId xmlns:p14="http://schemas.microsoft.com/office/powerpoint/2010/main" val="9718256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418b270f57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418b270f57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096724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41c49d4466_0_2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41c49d4466_0_2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62174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54bcde178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54bcde178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For the language piece, “hard to count” is the official terminology of the Census bureau and advocacy community when referring to communities or specific populations that are often undercounted in the census. I feel that this language puts the onus of responsibility on the communities and individuals, whereas the true responsibility lies with the census workers and process to provide every person with information (in a way they can understand it) to make them feel comfortable getting counted.</a:t>
            </a:r>
            <a:endParaRPr/>
          </a:p>
          <a:p>
            <a:pPr marL="0" lvl="0" indent="0" algn="l" rtl="0">
              <a:spcBef>
                <a:spcPts val="0"/>
              </a:spcBef>
              <a:spcAft>
                <a:spcPts val="0"/>
              </a:spcAft>
              <a:buNone/>
            </a:pPr>
            <a:endParaRPr/>
          </a:p>
          <a:p>
            <a:pPr marL="0" lvl="0" indent="0" algn="l" rtl="0">
              <a:spcBef>
                <a:spcPts val="0"/>
              </a:spcBef>
              <a:spcAft>
                <a:spcPts val="0"/>
              </a:spcAft>
              <a:buNone/>
            </a:pPr>
            <a:r>
              <a:rPr lang="en"/>
              <a:t>“Complex households” is official terminology used to describe households where there is a family structure that falls outside of the Western, white American conceptualization of the nuclear family.</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4655174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418b270f57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418b270f57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835585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54378a1cff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54378a1cff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35444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d251bb473_0_6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d251bb473_0_6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7443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54378a1cf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54378a1cf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Who can answer this question? I’m looking for a SUPER BASIC answer, not about what the data is used for, what the consequences are etc.</a:t>
            </a:r>
            <a:endParaRPr/>
          </a:p>
          <a:p>
            <a:pPr marL="0" lvl="0" indent="0" algn="l" rtl="0">
              <a:spcBef>
                <a:spcPts val="0"/>
              </a:spcBef>
              <a:spcAft>
                <a:spcPts val="0"/>
              </a:spcAft>
              <a:buNone/>
            </a:pPr>
            <a:endParaRPr/>
          </a:p>
          <a:p>
            <a:pPr marL="0" lvl="0" indent="0" algn="l" rtl="0">
              <a:spcBef>
                <a:spcPts val="0"/>
              </a:spcBef>
              <a:spcAft>
                <a:spcPts val="0"/>
              </a:spcAft>
              <a:buNone/>
            </a:pPr>
            <a:r>
              <a:rPr lang="en"/>
              <a:t>People in institutions (hospitals, jail/prison, residential facilities, living on college campuses) are counted by those institutions. One good change in the 2020 census is that there is new system making it easier to count incarcerated people in their home communities rather than where they are located while incarcerated.</a:t>
            </a:r>
            <a:endParaRPr/>
          </a:p>
          <a:p>
            <a:pPr marL="0" lvl="0" indent="0" algn="l" rtl="0">
              <a:spcBef>
                <a:spcPts val="0"/>
              </a:spcBef>
              <a:spcAft>
                <a:spcPts val="0"/>
              </a:spcAft>
              <a:buNone/>
            </a:pPr>
            <a:endParaRPr/>
          </a:p>
          <a:p>
            <a:pPr marL="0" lvl="0" indent="0" algn="l" rtl="0">
              <a:spcBef>
                <a:spcPts val="0"/>
              </a:spcBef>
              <a:spcAft>
                <a:spcPts val="0"/>
              </a:spcAft>
              <a:buNone/>
            </a:pPr>
            <a:r>
              <a:rPr lang="en"/>
              <a:t>If a person doesn’t have a typical place of residence, they should be counted where they are staying on April 1st of 2020.</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364864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54378a1cf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54378a1cf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Census is not allowed to use sampling or estimation - if a household isn’t counted then it isn’t included in the data set.</a:t>
            </a:r>
            <a:endParaRPr/>
          </a:p>
          <a:p>
            <a:pPr marL="0" lvl="0" indent="0" algn="l" rtl="0">
              <a:spcBef>
                <a:spcPts val="0"/>
              </a:spcBef>
              <a:spcAft>
                <a:spcPts val="0"/>
              </a:spcAft>
              <a:buNone/>
            </a:pPr>
            <a:endParaRPr/>
          </a:p>
          <a:p>
            <a:pPr marL="0" lvl="0" indent="0" algn="l" rtl="0">
              <a:spcBef>
                <a:spcPts val="0"/>
              </a:spcBef>
              <a:spcAft>
                <a:spcPts val="0"/>
              </a:spcAft>
              <a:buNone/>
            </a:pPr>
            <a:r>
              <a:rPr lang="en"/>
              <a:t>The ACS is designed to use a representative sample of the US population to extrapolate estimates for the overall population. The ACS includes questions about a ton of other household characteristics - income level, occupation, language spoken at home, commute time to work, etc.  **If you ever get this in the mail you should DEFINITELY complete it!***</a:t>
            </a:r>
            <a:endParaRPr/>
          </a:p>
          <a:p>
            <a:pPr marL="0" lvl="0" indent="0" algn="l" rtl="0">
              <a:spcBef>
                <a:spcPts val="0"/>
              </a:spcBef>
              <a:spcAft>
                <a:spcPts val="0"/>
              </a:spcAft>
              <a:buNone/>
            </a:pPr>
            <a:endParaRPr/>
          </a:p>
          <a:p>
            <a:pPr marL="0" lvl="0" indent="0" algn="l" rtl="0">
              <a:spcBef>
                <a:spcPts val="0"/>
              </a:spcBef>
              <a:spcAft>
                <a:spcPts val="0"/>
              </a:spcAft>
              <a:buNone/>
            </a:pPr>
            <a:r>
              <a:rPr lang="en"/>
              <a:t>By law, some functions, programs and policies are not allowed to use estimated data sets - this means they can only use the 10-year census numbers. Other programs are allowed to use ACS estimates.</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2559533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54378a1cff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54378a1cff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Again - looking for the most basic answer here!</a:t>
            </a:r>
            <a:endParaRPr/>
          </a:p>
          <a:p>
            <a:pPr marL="0" lvl="0" indent="0" algn="l" rtl="0">
              <a:spcBef>
                <a:spcPts val="0"/>
              </a:spcBef>
              <a:spcAft>
                <a:spcPts val="0"/>
              </a:spcAft>
              <a:buNone/>
            </a:pPr>
            <a:endParaRPr/>
          </a:p>
          <a:p>
            <a:pPr marL="0" lvl="0" indent="0" algn="l" rtl="0">
              <a:spcBef>
                <a:spcPts val="0"/>
              </a:spcBef>
              <a:spcAft>
                <a:spcPts val="0"/>
              </a:spcAft>
              <a:buNone/>
            </a:pPr>
            <a:r>
              <a:rPr lang="en"/>
              <a:t>The first census was in 1790 - and there was a suspected undercount in that one too!</a:t>
            </a:r>
            <a:endParaRPr/>
          </a:p>
          <a:p>
            <a:pPr marL="0" lvl="0" indent="0" algn="l" rtl="0">
              <a:spcBef>
                <a:spcPts val="0"/>
              </a:spcBef>
              <a:spcAft>
                <a:spcPts val="0"/>
              </a:spcAft>
              <a:buNone/>
            </a:pPr>
            <a:endParaRPr/>
          </a:p>
          <a:p>
            <a:pPr marL="0" lvl="0" indent="0" algn="l" rtl="0">
              <a:spcBef>
                <a:spcPts val="0"/>
              </a:spcBef>
              <a:spcAft>
                <a:spcPts val="0"/>
              </a:spcAft>
              <a:buNone/>
            </a:pPr>
            <a:r>
              <a:rPr lang="en"/>
              <a:t>In the early days of the US when the population was growing rapidly and new states were being brought into the Union, seats were added to Congress (House of Representatives) based on the population measured in each census.</a:t>
            </a: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267889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54378a1cff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54378a1cff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Before the click, ask if anyone knows what federal department oversees the census</a:t>
            </a:r>
            <a:endParaRPr/>
          </a:p>
          <a:p>
            <a:pPr marL="0" lvl="0" indent="0" algn="l" rtl="0">
              <a:spcBef>
                <a:spcPts val="0"/>
              </a:spcBef>
              <a:spcAft>
                <a:spcPts val="0"/>
              </a:spcAft>
              <a:buNone/>
            </a:pPr>
            <a:endParaRPr/>
          </a:p>
          <a:p>
            <a:pPr marL="0" lvl="0" indent="0" algn="l" rtl="0">
              <a:spcBef>
                <a:spcPts val="0"/>
              </a:spcBef>
              <a:spcAft>
                <a:spcPts val="0"/>
              </a:spcAft>
              <a:buNone/>
            </a:pPr>
            <a:r>
              <a:rPr lang="en"/>
              <a:t>We’ll talk a little later about how this process is changing in 2020</a:t>
            </a:r>
            <a:endParaRPr/>
          </a:p>
          <a:p>
            <a:pPr marL="0" lvl="0" indent="0" algn="l" rtl="0">
              <a:spcBef>
                <a:spcPts val="0"/>
              </a:spcBef>
              <a:spcAft>
                <a:spcPts val="0"/>
              </a:spcAft>
              <a:buNone/>
            </a:pPr>
            <a:endParaRPr/>
          </a:p>
          <a:p>
            <a:pPr marL="0" lvl="0" indent="0" algn="l" rtl="0">
              <a:spcBef>
                <a:spcPts val="0"/>
              </a:spcBef>
              <a:spcAft>
                <a:spcPts val="0"/>
              </a:spcAft>
              <a:buNone/>
            </a:pPr>
            <a:r>
              <a:rPr lang="en"/>
              <a:t>Yes, answering your census form is mandatory. And just to note - for people who are concerned about interacting with government officials, the easiest way to avoid this is to answer the form the first time it is sent - that means no one will come to your house!</a:t>
            </a:r>
            <a:endParaRPr/>
          </a:p>
          <a:p>
            <a:pPr marL="0" lvl="0" indent="0" algn="l" rtl="0">
              <a:spcBef>
                <a:spcPts val="0"/>
              </a:spcBef>
              <a:spcAft>
                <a:spcPts val="0"/>
              </a:spcAft>
              <a:buNone/>
            </a:pPr>
            <a:endParaRPr/>
          </a:p>
          <a:p>
            <a:pPr marL="0" lvl="0" indent="0" algn="l" rtl="0">
              <a:spcBef>
                <a:spcPts val="0"/>
              </a:spcBef>
              <a:spcAft>
                <a:spcPts val="0"/>
              </a:spcAft>
              <a:buNone/>
            </a:pPr>
            <a:r>
              <a:rPr lang="en"/>
              <a:t>If an enumerator can’t reach a household after several tries, they can go to the next door neighbor to ask if they know the characteristics of who lives there. This is a “work around” for not being able to use estimates.</a:t>
            </a:r>
            <a:endParaRPr/>
          </a:p>
          <a:p>
            <a:pPr marL="0" lvl="0" indent="0" algn="l" rtl="0">
              <a:spcBef>
                <a:spcPts val="0"/>
              </a:spcBef>
              <a:spcAft>
                <a:spcPts val="0"/>
              </a:spcAft>
              <a:buNone/>
            </a:pPr>
            <a:endParaRPr/>
          </a:p>
          <a:p>
            <a:pPr marL="0" lvl="0" indent="0" algn="l" rtl="0">
              <a:spcBef>
                <a:spcPts val="0"/>
              </a:spcBef>
              <a:spcAft>
                <a:spcPts val="0"/>
              </a:spcAft>
              <a:buNone/>
            </a:pPr>
            <a:r>
              <a:rPr lang="en"/>
              <a:t>PS - These enumerators are the job opportunities available through the Census Bureau</a:t>
            </a:r>
            <a:endParaRPr/>
          </a:p>
          <a:p>
            <a:pPr marL="0" lvl="0" indent="0" algn="l" rtl="0">
              <a:spcBef>
                <a:spcPts val="0"/>
              </a:spcBef>
              <a:spcAft>
                <a:spcPts val="0"/>
              </a:spcAft>
              <a:buNone/>
            </a:pPr>
            <a:endParaRPr/>
          </a:p>
          <a:p>
            <a:pPr marL="0" lvl="0" indent="0" algn="l" rtl="0">
              <a:spcBef>
                <a:spcPts val="0"/>
              </a:spcBef>
              <a:spcAft>
                <a:spcPts val="0"/>
              </a:spcAft>
              <a:buNone/>
            </a:pPr>
            <a:r>
              <a:rPr lang="en"/>
              <a:t>Does anyone know who the Commerce Secretary is now? Wilbur Ross</a:t>
            </a:r>
            <a:endParaRPr/>
          </a:p>
        </p:txBody>
      </p:sp>
    </p:spTree>
    <p:extLst>
      <p:ext uri="{BB962C8B-B14F-4D97-AF65-F5344CB8AC3E}">
        <p14:creationId xmlns:p14="http://schemas.microsoft.com/office/powerpoint/2010/main" val="2363982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125"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1" name="Google Shape;11;p2"/>
          <p:cNvSpPr txBox="1">
            <a:spLocks noGrp="1"/>
          </p:cNvSpPr>
          <p:nvPr>
            <p:ph type="ctrTitle"/>
          </p:nvPr>
        </p:nvSpPr>
        <p:spPr>
          <a:xfrm>
            <a:off x="311700" y="539725"/>
            <a:ext cx="8520600" cy="12825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2" name="Google Shape;12;p2"/>
          <p:cNvSpPr txBox="1">
            <a:spLocks noGrp="1"/>
          </p:cNvSpPr>
          <p:nvPr>
            <p:ph type="subTitle" idx="1"/>
          </p:nvPr>
        </p:nvSpPr>
        <p:spPr>
          <a:xfrm>
            <a:off x="311700" y="1878560"/>
            <a:ext cx="4242600" cy="7383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50" y="831175"/>
            <a:ext cx="5334900" cy="12447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a:spLocks noGrp="1"/>
          </p:cNvSpPr>
          <p:nvPr>
            <p:ph type="body" idx="1"/>
          </p:nvPr>
        </p:nvSpPr>
        <p:spPr>
          <a:xfrm>
            <a:off x="311700" y="2121425"/>
            <a:ext cx="5334900" cy="9426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4"/>
        <p:cNvGrpSpPr/>
        <p:nvPr/>
      </p:nvGrpSpPr>
      <p:grpSpPr>
        <a:xfrm>
          <a:off x="0" y="0"/>
          <a:ext cx="0" cy="0"/>
          <a:chOff x="0" y="0"/>
          <a:chExt cx="0" cy="0"/>
        </a:xfrm>
      </p:grpSpPr>
      <p:sp>
        <p:nvSpPr>
          <p:cNvPr id="15" name="Google Shape;15;p3"/>
          <p:cNvSpPr/>
          <p:nvPr/>
        </p:nvSpPr>
        <p:spPr>
          <a:xfrm>
            <a:off x="0" y="48099"/>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accent3"/>
          </a:solidFill>
          <a:ln>
            <a:noFill/>
          </a:ln>
        </p:spPr>
      </p:sp>
      <p:sp>
        <p:nvSpPr>
          <p:cNvPr id="17" name="Google Shape;17;p3"/>
          <p:cNvSpPr txBox="1">
            <a:spLocks noGrp="1"/>
          </p:cNvSpPr>
          <p:nvPr>
            <p:ph type="title"/>
          </p:nvPr>
        </p:nvSpPr>
        <p:spPr>
          <a:xfrm>
            <a:off x="311700" y="539725"/>
            <a:ext cx="8520600" cy="12825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p:nvPr/>
        </p:nvSpPr>
        <p:spPr>
          <a:xfrm>
            <a:off x="0" y="44125"/>
            <a:ext cx="4313625" cy="4399375"/>
          </a:xfrm>
          <a:custGeom>
            <a:avLst/>
            <a:gdLst/>
            <a:ahLst/>
            <a:cxnLst/>
            <a:rect l="l" t="t" r="r" b="b"/>
            <a:pathLst>
              <a:path w="172545" h="175975" extrusionOk="0">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avLst/>
            <a:gdLst/>
            <a:ahLst/>
            <a:cxnLst/>
            <a:rect l="l" t="t" r="r" b="b"/>
            <a:pathLst>
              <a:path w="172676" h="175824" extrusionOk="0">
                <a:moveTo>
                  <a:pt x="0" y="6"/>
                </a:moveTo>
                <a:lnTo>
                  <a:pt x="172676" y="0"/>
                </a:lnTo>
                <a:lnTo>
                  <a:pt x="172562" y="126442"/>
                </a:lnTo>
                <a:lnTo>
                  <a:pt x="0" y="175824"/>
                </a:lnTo>
                <a:close/>
              </a:path>
            </a:pathLst>
          </a:custGeom>
          <a:solidFill>
            <a:schemeClr val="dk1"/>
          </a:solidFill>
          <a:ln>
            <a:noFill/>
          </a:ln>
        </p:spPr>
      </p:sp>
      <p:sp>
        <p:nvSpPr>
          <p:cNvPr id="23" name="Google Shape;23;p4"/>
          <p:cNvSpPr txBox="1">
            <a:spLocks noGrp="1"/>
          </p:cNvSpPr>
          <p:nvPr>
            <p:ph type="title"/>
          </p:nvPr>
        </p:nvSpPr>
        <p:spPr>
          <a:xfrm>
            <a:off x="311725" y="500925"/>
            <a:ext cx="3706500" cy="25089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4" name="Google Shape;24;p4"/>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25" name="Google Shape;25;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9" name="Google Shape;29;p5"/>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0" name="Google Shape;30;p5"/>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5" name="Google Shape;35;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txBox="1">
            <a:spLocks noGrp="1"/>
          </p:cNvSpPr>
          <p:nvPr>
            <p:ph type="title"/>
          </p:nvPr>
        </p:nvSpPr>
        <p:spPr>
          <a:xfrm>
            <a:off x="311725" y="500925"/>
            <a:ext cx="3127500" cy="18291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9" name="Google Shape;39;p7"/>
          <p:cNvSpPr txBox="1">
            <a:spLocks noGrp="1"/>
          </p:cNvSpPr>
          <p:nvPr>
            <p:ph type="body" idx="1"/>
          </p:nvPr>
        </p:nvSpPr>
        <p:spPr>
          <a:xfrm>
            <a:off x="311700" y="2390650"/>
            <a:ext cx="3127500" cy="22980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41"/>
        <p:cNvGrpSpPr/>
        <p:nvPr/>
      </p:nvGrpSpPr>
      <p:grpSpPr>
        <a:xfrm>
          <a:off x="0" y="0"/>
          <a:ext cx="0" cy="0"/>
          <a:chOff x="0" y="0"/>
          <a:chExt cx="0" cy="0"/>
        </a:xfrm>
      </p:grpSpPr>
      <p:sp>
        <p:nvSpPr>
          <p:cNvPr id="42" name="Google Shape;42;p8"/>
          <p:cNvSpPr txBox="1">
            <a:spLocks noGrp="1"/>
          </p:cNvSpPr>
          <p:nvPr>
            <p:ph type="title"/>
          </p:nvPr>
        </p:nvSpPr>
        <p:spPr>
          <a:xfrm>
            <a:off x="311675" y="798600"/>
            <a:ext cx="6247800" cy="35463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43" name="Google Shape;43;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txBox="1">
            <a:spLocks noGrp="1"/>
          </p:cNvSpPr>
          <p:nvPr>
            <p:ph type="title"/>
          </p:nvPr>
        </p:nvSpPr>
        <p:spPr>
          <a:xfrm>
            <a:off x="311300" y="500925"/>
            <a:ext cx="3704400" cy="2049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47" name="Google Shape;47;p9"/>
          <p:cNvSpPr txBox="1">
            <a:spLocks noGrp="1"/>
          </p:cNvSpPr>
          <p:nvPr>
            <p:ph type="subTitle" idx="1"/>
          </p:nvPr>
        </p:nvSpPr>
        <p:spPr>
          <a:xfrm>
            <a:off x="304800" y="2626725"/>
            <a:ext cx="3704400" cy="926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a:endParaRPr/>
          </a:p>
        </p:txBody>
      </p:sp>
      <p:sp>
        <p:nvSpPr>
          <p:cNvPr id="48" name="Google Shape;48;p9"/>
          <p:cNvSpPr txBox="1">
            <a:spLocks noGrp="1"/>
          </p:cNvSpPr>
          <p:nvPr>
            <p:ph type="body" idx="2"/>
          </p:nvPr>
        </p:nvSpPr>
        <p:spPr>
          <a:xfrm>
            <a:off x="4879025" y="500925"/>
            <a:ext cx="3954000" cy="41115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49" name="Google Shape;4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0"/>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a:endParaRPr/>
          </a:p>
        </p:txBody>
      </p:sp>
      <p:sp>
        <p:nvSpPr>
          <p:cNvPr id="53" name="Google Shape;5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radig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115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marL="914400" lvl="1"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marL="1371600" lvl="2"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marL="1828800" lvl="3"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marL="2286000" lvl="4"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marL="2743200" lvl="5"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marL="3200400" lvl="6"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marL="3657600" lvl="7"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marL="4114800" lvl="8" indent="-298450">
              <a:lnSpc>
                <a:spcPct val="115000"/>
              </a:lnSpc>
              <a:spcBef>
                <a:spcPts val="1600"/>
              </a:spcBef>
              <a:spcAft>
                <a:spcPts val="1600"/>
              </a:spcAft>
              <a:buClr>
                <a:schemeClr val="dk2"/>
              </a:buClr>
              <a:buSzPts val="1100"/>
              <a:buFont typeface="Roboto"/>
              <a:buChar char="■"/>
              <a:defRPr sz="1100">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ensus.gov/history/pdf/2010questionnaire.pdf" TargetMode="External"/><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hyperlink" Target="https://www2.census.gov/programs-surveys/decennial/2020/technical-documentation/questionnaires-and-instructions/questionnaires/2020-informational-questionnaire.pdf"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hyperlink" Target="https://www2.census.gov/programs-surveys/decennial/2020/program-management/working-papers/Uses-of-Census-Bureau-Data-in-Federal-Funds-Distribution.pdf" TargetMode="External"/><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hyperlink" Target="https://www.census.gov/content/dam/Census/newsroom/press-kits/2018/counting-young-children-in-2020-census.pdf" TargetMode="External"/><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hyperlink" Target="https://www.censushardtocountmaps2020.us/" TargetMode="External"/><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hyperlink" Target="https://www.newyorkcounts2020.org/" TargetMode="External"/><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hyperlink" Target="https://2020census.gov/jobs" TargetMode="External"/><Relationship Id="rId5" Type="http://schemas.openxmlformats.org/officeDocument/2006/relationships/hyperlink" Target="http://www.cccnewyork.org/blog/census-2020-resource-page/?eType=EmailBlastContent&amp;eId=06d0868c-bf4f-46c9-969b-b51e71245ced" TargetMode="External"/><Relationship Id="rId4" Type="http://schemas.openxmlformats.org/officeDocument/2006/relationships/hyperlink" Target="https://www1.nyc.gov/site/census/index.page"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hyperlink" Target="https://www.brennancenter.org/legal-work/alabama-v-united-states-dept-commerce"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hyperlink" Target="https://www.censushardtocountmaps2020.us" TargetMode="External"/><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3"/>
          <p:cNvSpPr txBox="1">
            <a:spLocks noGrp="1"/>
          </p:cNvSpPr>
          <p:nvPr>
            <p:ph type="ctrTitle"/>
          </p:nvPr>
        </p:nvSpPr>
        <p:spPr>
          <a:xfrm>
            <a:off x="311700" y="539725"/>
            <a:ext cx="8520600" cy="1282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800"/>
              <a:t>CENS</a:t>
            </a:r>
            <a:r>
              <a:rPr lang="en" sz="4800" b="1" u="sng"/>
              <a:t>US</a:t>
            </a:r>
            <a:r>
              <a:rPr lang="en" sz="4800"/>
              <a:t> 2020 &amp; US</a:t>
            </a:r>
            <a:endParaRPr sz="4800"/>
          </a:p>
        </p:txBody>
      </p:sp>
      <p:sp>
        <p:nvSpPr>
          <p:cNvPr id="65" name="Google Shape;65;p13"/>
          <p:cNvSpPr txBox="1">
            <a:spLocks noGrp="1"/>
          </p:cNvSpPr>
          <p:nvPr>
            <p:ph type="subTitle" idx="1"/>
          </p:nvPr>
        </p:nvSpPr>
        <p:spPr>
          <a:xfrm>
            <a:off x="311700" y="1878560"/>
            <a:ext cx="4242600" cy="738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An introduction to the </a:t>
            </a:r>
            <a:r>
              <a:rPr lang="en" sz="2400" i="1"/>
              <a:t>what, when, why </a:t>
            </a:r>
            <a:r>
              <a:rPr lang="en" sz="2400"/>
              <a:t>and </a:t>
            </a:r>
            <a:r>
              <a:rPr lang="en" sz="2400" i="1"/>
              <a:t>how </a:t>
            </a:r>
            <a:r>
              <a:rPr lang="en" sz="2400"/>
              <a:t>for the 2020 US Census</a:t>
            </a:r>
            <a:endParaRPr sz="2400" b="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2"/>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200">
                <a:solidFill>
                  <a:schemeClr val="dk1"/>
                </a:solidFill>
              </a:rPr>
              <a:t>What does the census form look like?</a:t>
            </a:r>
            <a:endParaRPr sz="3200"/>
          </a:p>
        </p:txBody>
      </p:sp>
      <p:sp>
        <p:nvSpPr>
          <p:cNvPr id="118" name="Google Shape;118;p22"/>
          <p:cNvSpPr txBox="1">
            <a:spLocks noGrp="1"/>
          </p:cNvSpPr>
          <p:nvPr>
            <p:ph type="title" idx="4294967295"/>
          </p:nvPr>
        </p:nvSpPr>
        <p:spPr>
          <a:xfrm>
            <a:off x="505350" y="1047475"/>
            <a:ext cx="8133300" cy="3818100"/>
          </a:xfrm>
          <a:prstGeom prst="rect">
            <a:avLst/>
          </a:prstGeom>
        </p:spPr>
        <p:txBody>
          <a:bodyPr spcFirstLastPara="1" wrap="square" lIns="91425" tIns="91425" rIns="91425" bIns="91425" anchor="t" anchorCtr="0">
            <a:noAutofit/>
          </a:bodyPr>
          <a:lstStyle/>
          <a:p>
            <a:pPr marL="0" lvl="0" indent="0" algn="l" rtl="0">
              <a:lnSpc>
                <a:spcPct val="110000"/>
              </a:lnSpc>
              <a:spcBef>
                <a:spcPts val="1500"/>
              </a:spcBef>
              <a:spcAft>
                <a:spcPts val="0"/>
              </a:spcAft>
              <a:buNone/>
            </a:pPr>
            <a:endParaRPr sz="2400"/>
          </a:p>
          <a:p>
            <a:pPr marL="0" lvl="0" indent="0" algn="l" rtl="0">
              <a:lnSpc>
                <a:spcPct val="110000"/>
              </a:lnSpc>
              <a:spcBef>
                <a:spcPts val="1500"/>
              </a:spcBef>
              <a:spcAft>
                <a:spcPts val="0"/>
              </a:spcAft>
              <a:buNone/>
            </a:pPr>
            <a:r>
              <a:rPr lang="en" sz="2400" u="sng">
                <a:solidFill>
                  <a:schemeClr val="hlink"/>
                </a:solidFill>
                <a:hlinkClick r:id="rId3"/>
              </a:rPr>
              <a:t>Sample Copy of the 2010 Census </a:t>
            </a:r>
            <a:r>
              <a:rPr lang="en" sz="2400" u="sng">
                <a:solidFill>
                  <a:schemeClr val="hlink"/>
                </a:solidFill>
                <a:hlinkClick r:id="rId3"/>
              </a:rPr>
              <a:t>Questionnaire</a:t>
            </a:r>
            <a:endParaRPr sz="2400"/>
          </a:p>
          <a:p>
            <a:pPr marL="0" lvl="0" indent="0" algn="l" rtl="0">
              <a:lnSpc>
                <a:spcPct val="110000"/>
              </a:lnSpc>
              <a:spcBef>
                <a:spcPts val="1500"/>
              </a:spcBef>
              <a:spcAft>
                <a:spcPts val="0"/>
              </a:spcAft>
              <a:buNone/>
            </a:pPr>
            <a:r>
              <a:rPr lang="en" sz="2400" u="sng">
                <a:solidFill>
                  <a:schemeClr val="hlink"/>
                </a:solidFill>
                <a:hlinkClick r:id="rId4"/>
              </a:rPr>
              <a:t>Sample Copy of the 2020 Census Questionnaire</a:t>
            </a:r>
            <a:endParaRPr sz="2400">
              <a:solidFill>
                <a:srgbClr val="112E51"/>
              </a:solidFill>
            </a:endParaRPr>
          </a:p>
          <a:p>
            <a:pPr marL="0" lvl="0" indent="0" algn="l" rtl="0">
              <a:lnSpc>
                <a:spcPct val="115000"/>
              </a:lnSpc>
              <a:spcBef>
                <a:spcPts val="800"/>
              </a:spcBef>
              <a:spcAft>
                <a:spcPts val="1600"/>
              </a:spcAft>
              <a:buNone/>
            </a:pPr>
            <a:endParaRPr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10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3"/>
          <p:cNvSpPr txBox="1">
            <a:spLocks noGrp="1"/>
          </p:cNvSpPr>
          <p:nvPr>
            <p:ph type="title"/>
          </p:nvPr>
        </p:nvSpPr>
        <p:spPr>
          <a:xfrm>
            <a:off x="283099" y="712150"/>
            <a:ext cx="8622300" cy="3835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5"/>
                </a:solidFill>
              </a:rPr>
              <a:t>Part 2:</a:t>
            </a:r>
            <a:r>
              <a:rPr lang="en"/>
              <a:t> </a:t>
            </a:r>
            <a:endParaRPr/>
          </a:p>
          <a:p>
            <a:pPr marL="0" lvl="0" indent="0" algn="l" rtl="0">
              <a:spcBef>
                <a:spcPts val="1000"/>
              </a:spcBef>
              <a:spcAft>
                <a:spcPts val="0"/>
              </a:spcAft>
              <a:buNone/>
            </a:pPr>
            <a:r>
              <a:rPr lang="en"/>
              <a:t>What is the data used for?</a:t>
            </a:r>
            <a:endParaRPr/>
          </a:p>
          <a:p>
            <a:pPr marL="0" lvl="0" indent="0" algn="l" rtl="0">
              <a:spcBef>
                <a:spcPts val="1000"/>
              </a:spcBef>
              <a:spcAft>
                <a:spcPts val="1000"/>
              </a:spcAft>
              <a:buNone/>
            </a:pPr>
            <a:endParaRPr sz="2400" b="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4"/>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Census data is used for two main purposes.</a:t>
            </a:r>
            <a:endParaRPr sz="2400"/>
          </a:p>
        </p:txBody>
      </p:sp>
      <p:sp>
        <p:nvSpPr>
          <p:cNvPr id="129" name="Google Shape;129;p24"/>
          <p:cNvSpPr txBox="1">
            <a:spLocks noGrp="1"/>
          </p:cNvSpPr>
          <p:nvPr>
            <p:ph type="title" idx="4294967295"/>
          </p:nvPr>
        </p:nvSpPr>
        <p:spPr>
          <a:xfrm>
            <a:off x="505350" y="1640250"/>
            <a:ext cx="8133300" cy="3225300"/>
          </a:xfrm>
          <a:prstGeom prst="rect">
            <a:avLst/>
          </a:prstGeom>
        </p:spPr>
        <p:txBody>
          <a:bodyPr spcFirstLastPara="1" wrap="square" lIns="91425" tIns="91425" rIns="91425" bIns="91425" anchor="t" anchorCtr="0">
            <a:noAutofit/>
          </a:bodyPr>
          <a:lstStyle/>
          <a:p>
            <a:pPr marL="457200" lvl="0" indent="-431800" algn="l" rtl="0">
              <a:lnSpc>
                <a:spcPct val="115000"/>
              </a:lnSpc>
              <a:spcBef>
                <a:spcPts val="0"/>
              </a:spcBef>
              <a:spcAft>
                <a:spcPts val="0"/>
              </a:spcAft>
              <a:buSzPts val="3200"/>
              <a:buFont typeface="Lato"/>
              <a:buAutoNum type="arabicPeriod"/>
            </a:pPr>
            <a:r>
              <a:rPr lang="en" sz="3200" b="0">
                <a:latin typeface="Lato"/>
                <a:ea typeface="Lato"/>
                <a:cs typeface="Lato"/>
                <a:sym typeface="Lato"/>
              </a:rPr>
              <a:t>Determining how many seats each state gets in the House of Representatives</a:t>
            </a:r>
            <a:endParaRPr sz="3200" b="0">
              <a:latin typeface="Lato"/>
              <a:ea typeface="Lato"/>
              <a:cs typeface="Lato"/>
              <a:sym typeface="Lato"/>
            </a:endParaRPr>
          </a:p>
          <a:p>
            <a:pPr marL="457200" lvl="0" indent="-431800" algn="l" rtl="0">
              <a:lnSpc>
                <a:spcPct val="115000"/>
              </a:lnSpc>
              <a:spcBef>
                <a:spcPts val="0"/>
              </a:spcBef>
              <a:spcAft>
                <a:spcPts val="0"/>
              </a:spcAft>
              <a:buSzPts val="3200"/>
              <a:buFont typeface="Lato"/>
              <a:buAutoNum type="arabicPeriod"/>
            </a:pPr>
            <a:r>
              <a:rPr lang="en" sz="3200" b="0">
                <a:latin typeface="Lato"/>
                <a:ea typeface="Lato"/>
                <a:cs typeface="Lato"/>
                <a:sym typeface="Lato"/>
              </a:rPr>
              <a:t>Making decisions about federal spending for infrastructure, public works and social programs</a:t>
            </a:r>
            <a:endParaRPr sz="3200" b="0">
              <a:latin typeface="Lato"/>
              <a:ea typeface="Lato"/>
              <a:cs typeface="Lato"/>
              <a:sym typeface="Lato"/>
            </a:endParaRPr>
          </a:p>
          <a:p>
            <a:pPr marL="0" lvl="0" indent="0" algn="l" rtl="0">
              <a:lnSpc>
                <a:spcPct val="115000"/>
              </a:lnSpc>
              <a:spcBef>
                <a:spcPts val="1600"/>
              </a:spcBef>
              <a:spcAft>
                <a:spcPts val="0"/>
              </a:spcAft>
              <a:buNone/>
            </a:pPr>
            <a:endParaRPr sz="2200" b="0">
              <a:latin typeface="Lato"/>
              <a:ea typeface="Lato"/>
              <a:cs typeface="Lato"/>
              <a:sym typeface="Lato"/>
            </a:endParaRPr>
          </a:p>
          <a:p>
            <a:pPr marL="0" lvl="0" indent="0" algn="l" rtl="0">
              <a:lnSpc>
                <a:spcPct val="115000"/>
              </a:lnSpc>
              <a:spcBef>
                <a:spcPts val="1600"/>
              </a:spcBef>
              <a:spcAft>
                <a:spcPts val="1600"/>
              </a:spcAft>
              <a:buNone/>
            </a:pPr>
            <a:endParaRPr sz="1800" b="0">
              <a:latin typeface="Lato"/>
              <a:ea typeface="Lato"/>
              <a:cs typeface="Lato"/>
              <a:sym typeface="La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Effect transition="in" filter="fade">
                                      <p:cBhvr>
                                        <p:cTn id="7" dur="10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5"/>
          <p:cNvSpPr txBox="1">
            <a:spLocks noGrp="1"/>
          </p:cNvSpPr>
          <p:nvPr>
            <p:ph type="title" idx="4294967295"/>
          </p:nvPr>
        </p:nvSpPr>
        <p:spPr>
          <a:xfrm>
            <a:off x="535775" y="157475"/>
            <a:ext cx="86082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Apportionment and Redistricting</a:t>
            </a:r>
            <a:endParaRPr sz="2400"/>
          </a:p>
        </p:txBody>
      </p:sp>
      <p:sp>
        <p:nvSpPr>
          <p:cNvPr id="135" name="Google Shape;135;p25"/>
          <p:cNvSpPr txBox="1">
            <a:spLocks noGrp="1"/>
          </p:cNvSpPr>
          <p:nvPr>
            <p:ph type="title" idx="4294967295"/>
          </p:nvPr>
        </p:nvSpPr>
        <p:spPr>
          <a:xfrm>
            <a:off x="535775" y="849275"/>
            <a:ext cx="8305500" cy="4048500"/>
          </a:xfrm>
          <a:prstGeom prst="rect">
            <a:avLst/>
          </a:prstGeom>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 sz="2300" b="0">
                <a:latin typeface="Lato"/>
                <a:ea typeface="Lato"/>
                <a:cs typeface="Lato"/>
                <a:sym typeface="Lato"/>
              </a:rPr>
              <a:t>Once the census is complete, the data is used to divide the 435 seats in the House of Representatives between the 50 states.</a:t>
            </a:r>
            <a:endParaRPr sz="2300" b="0">
              <a:latin typeface="Lato"/>
              <a:ea typeface="Lato"/>
              <a:cs typeface="Lato"/>
              <a:sym typeface="Lato"/>
            </a:endParaRPr>
          </a:p>
          <a:p>
            <a:pPr marL="914400" marR="0" lvl="0" indent="-355600" algn="l" rtl="0">
              <a:lnSpc>
                <a:spcPct val="115000"/>
              </a:lnSpc>
              <a:spcBef>
                <a:spcPts val="0"/>
              </a:spcBef>
              <a:spcAft>
                <a:spcPts val="0"/>
              </a:spcAft>
              <a:buClr>
                <a:srgbClr val="000000"/>
              </a:buClr>
              <a:buSzPts val="2000"/>
              <a:buFont typeface="Lato"/>
              <a:buChar char="●"/>
            </a:pPr>
            <a:r>
              <a:rPr lang="en" sz="2000" b="0">
                <a:latin typeface="Lato"/>
                <a:ea typeface="Lato"/>
                <a:cs typeface="Lato"/>
                <a:sym typeface="Lato"/>
              </a:rPr>
              <a:t>Electoral votes = Congressional + Senate seats</a:t>
            </a:r>
            <a:endParaRPr sz="2000" b="0">
              <a:latin typeface="Lato"/>
              <a:ea typeface="Lato"/>
              <a:cs typeface="Lato"/>
              <a:sym typeface="Lato"/>
            </a:endParaRPr>
          </a:p>
          <a:p>
            <a:pPr marL="914400" marR="0" lvl="0" indent="-355600" algn="l" rtl="0">
              <a:lnSpc>
                <a:spcPct val="115000"/>
              </a:lnSpc>
              <a:spcBef>
                <a:spcPts val="0"/>
              </a:spcBef>
              <a:spcAft>
                <a:spcPts val="0"/>
              </a:spcAft>
              <a:buClr>
                <a:srgbClr val="000000"/>
              </a:buClr>
              <a:buSzPts val="2000"/>
              <a:buFont typeface="Lato"/>
              <a:buChar char="●"/>
            </a:pPr>
            <a:r>
              <a:rPr lang="en" sz="2000">
                <a:latin typeface="Lato"/>
                <a:ea typeface="Lato"/>
                <a:cs typeface="Lato"/>
                <a:sym typeface="Lato"/>
              </a:rPr>
              <a:t>NY State lost two seats after the 2010 Census</a:t>
            </a:r>
            <a:endParaRPr sz="2000">
              <a:latin typeface="Lato"/>
              <a:ea typeface="Lato"/>
              <a:cs typeface="Lato"/>
              <a:sym typeface="Lato"/>
            </a:endParaRPr>
          </a:p>
          <a:p>
            <a:pPr marL="0" marR="0" lvl="0" indent="0" algn="l" rtl="0">
              <a:lnSpc>
                <a:spcPct val="115000"/>
              </a:lnSpc>
              <a:spcBef>
                <a:spcPts val="0"/>
              </a:spcBef>
              <a:spcAft>
                <a:spcPts val="0"/>
              </a:spcAft>
              <a:buNone/>
            </a:pPr>
            <a:endParaRPr sz="1200" b="0">
              <a:latin typeface="Lato"/>
              <a:ea typeface="Lato"/>
              <a:cs typeface="Lato"/>
              <a:sym typeface="Lato"/>
            </a:endParaRPr>
          </a:p>
          <a:p>
            <a:pPr marL="0" marR="0" lvl="0" indent="0" algn="l" rtl="0">
              <a:lnSpc>
                <a:spcPct val="115000"/>
              </a:lnSpc>
              <a:spcBef>
                <a:spcPts val="0"/>
              </a:spcBef>
              <a:spcAft>
                <a:spcPts val="0"/>
              </a:spcAft>
              <a:buNone/>
            </a:pPr>
            <a:r>
              <a:rPr lang="en" sz="2300" b="0">
                <a:latin typeface="Lato"/>
                <a:ea typeface="Lato"/>
                <a:cs typeface="Lato"/>
                <a:sym typeface="Lato"/>
              </a:rPr>
              <a:t>Then, each state conducts a </a:t>
            </a:r>
            <a:r>
              <a:rPr lang="en" sz="2300">
                <a:latin typeface="Lato"/>
                <a:ea typeface="Lato"/>
                <a:cs typeface="Lato"/>
                <a:sym typeface="Lato"/>
              </a:rPr>
              <a:t>redistricting</a:t>
            </a:r>
            <a:r>
              <a:rPr lang="en" sz="2300" b="0">
                <a:latin typeface="Lato"/>
                <a:ea typeface="Lato"/>
                <a:cs typeface="Lato"/>
                <a:sym typeface="Lato"/>
              </a:rPr>
              <a:t> process based on the same census data to determine the exact boundaries of Congressional districts.</a:t>
            </a:r>
            <a:endParaRPr sz="2300" b="0">
              <a:latin typeface="Lato"/>
              <a:ea typeface="Lato"/>
              <a:cs typeface="Lato"/>
              <a:sym typeface="Lato"/>
            </a:endParaRPr>
          </a:p>
          <a:p>
            <a:pPr marL="914400" marR="0" lvl="0" indent="-355600" algn="l" rtl="0">
              <a:lnSpc>
                <a:spcPct val="115000"/>
              </a:lnSpc>
              <a:spcBef>
                <a:spcPts val="0"/>
              </a:spcBef>
              <a:spcAft>
                <a:spcPts val="0"/>
              </a:spcAft>
              <a:buClr>
                <a:srgbClr val="000000"/>
              </a:buClr>
              <a:buSzPts val="2000"/>
              <a:buFont typeface="Lato"/>
              <a:buChar char="●"/>
            </a:pPr>
            <a:r>
              <a:rPr lang="en" sz="2000" b="0">
                <a:latin typeface="Lato"/>
                <a:ea typeface="Lato"/>
                <a:cs typeface="Lato"/>
                <a:sym typeface="Lato"/>
              </a:rPr>
              <a:t>This process also applies to state and local levels of government</a:t>
            </a:r>
            <a:endParaRPr sz="2200" b="0">
              <a:latin typeface="Lato"/>
              <a:ea typeface="Lato"/>
              <a:cs typeface="Lato"/>
              <a:sym typeface="Lato"/>
            </a:endParaRPr>
          </a:p>
          <a:p>
            <a:pPr marL="457200" lvl="0" indent="0" algn="l" rtl="0">
              <a:lnSpc>
                <a:spcPct val="115000"/>
              </a:lnSpc>
              <a:spcBef>
                <a:spcPts val="0"/>
              </a:spcBef>
              <a:spcAft>
                <a:spcPts val="0"/>
              </a:spcAft>
              <a:buNone/>
            </a:pPr>
            <a:endParaRPr sz="2200" b="0">
              <a:latin typeface="Lato"/>
              <a:ea typeface="Lato"/>
              <a:cs typeface="Lato"/>
              <a:sym typeface="Lato"/>
            </a:endParaRPr>
          </a:p>
          <a:p>
            <a:pPr marL="457200" lvl="0" indent="0" algn="l" rtl="0">
              <a:lnSpc>
                <a:spcPct val="115000"/>
              </a:lnSpc>
              <a:spcBef>
                <a:spcPts val="1600"/>
              </a:spcBef>
              <a:spcAft>
                <a:spcPts val="0"/>
              </a:spcAft>
              <a:buNone/>
            </a:pPr>
            <a:endParaRPr sz="600" b="0">
              <a:latin typeface="Lato"/>
              <a:ea typeface="Lato"/>
              <a:cs typeface="Lato"/>
              <a:sym typeface="Lato"/>
            </a:endParaRPr>
          </a:p>
          <a:p>
            <a:pPr marL="0" lvl="0" indent="0" algn="l" rtl="0">
              <a:lnSpc>
                <a:spcPct val="115000"/>
              </a:lnSpc>
              <a:spcBef>
                <a:spcPts val="1600"/>
              </a:spcBef>
              <a:spcAft>
                <a:spcPts val="0"/>
              </a:spcAft>
              <a:buNone/>
            </a:pPr>
            <a:endParaRPr sz="2200" b="0">
              <a:latin typeface="Lato"/>
              <a:ea typeface="Lato"/>
              <a:cs typeface="Lato"/>
              <a:sym typeface="Lato"/>
            </a:endParaRPr>
          </a:p>
          <a:p>
            <a:pPr marL="0" lvl="0" indent="0" algn="l" rtl="0">
              <a:lnSpc>
                <a:spcPct val="115000"/>
              </a:lnSpc>
              <a:spcBef>
                <a:spcPts val="1600"/>
              </a:spcBef>
              <a:spcAft>
                <a:spcPts val="1600"/>
              </a:spcAft>
              <a:buNone/>
            </a:pPr>
            <a:endParaRPr sz="1800" b="0">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6"/>
          <p:cNvSpPr txBox="1">
            <a:spLocks noGrp="1"/>
          </p:cNvSpPr>
          <p:nvPr>
            <p:ph type="title" idx="4294967295"/>
          </p:nvPr>
        </p:nvSpPr>
        <p:spPr>
          <a:xfrm>
            <a:off x="535775" y="2336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Federal spending </a:t>
            </a:r>
            <a:endParaRPr sz="2400"/>
          </a:p>
        </p:txBody>
      </p:sp>
      <p:sp>
        <p:nvSpPr>
          <p:cNvPr id="141" name="Google Shape;141;p26"/>
          <p:cNvSpPr txBox="1">
            <a:spLocks noGrp="1"/>
          </p:cNvSpPr>
          <p:nvPr>
            <p:ph type="title" idx="4294967295"/>
          </p:nvPr>
        </p:nvSpPr>
        <p:spPr>
          <a:xfrm>
            <a:off x="589475" y="1001675"/>
            <a:ext cx="8123100" cy="3832500"/>
          </a:xfrm>
          <a:prstGeom prst="rect">
            <a:avLst/>
          </a:prstGeom>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 sz="1800">
                <a:latin typeface="Merriweather Light"/>
                <a:ea typeface="Merriweather Light"/>
                <a:cs typeface="Merriweather Light"/>
                <a:sym typeface="Merriweather Light"/>
              </a:rPr>
              <a:t>Census data is the basis for distributing $800 billion in federal funds each year.</a:t>
            </a:r>
            <a:endParaRPr sz="1800">
              <a:latin typeface="Merriweather Light"/>
              <a:ea typeface="Merriweather Light"/>
              <a:cs typeface="Merriweather Light"/>
              <a:sym typeface="Merriweather Light"/>
            </a:endParaRPr>
          </a:p>
          <a:p>
            <a:pPr marL="914400" marR="0" lvl="0" indent="-342900" algn="l" rtl="0">
              <a:lnSpc>
                <a:spcPct val="115000"/>
              </a:lnSpc>
              <a:spcBef>
                <a:spcPts val="0"/>
              </a:spcBef>
              <a:spcAft>
                <a:spcPts val="0"/>
              </a:spcAft>
              <a:buClr>
                <a:schemeClr val="dk2"/>
              </a:buClr>
              <a:buSzPts val="1800"/>
              <a:buFont typeface="Merriweather Light"/>
              <a:buChar char="●"/>
            </a:pPr>
            <a:r>
              <a:rPr lang="en" sz="1800">
                <a:latin typeface="Merriweather Light"/>
                <a:ea typeface="Merriweather Light"/>
                <a:cs typeface="Merriweather Light"/>
                <a:sym typeface="Merriweather Light"/>
              </a:rPr>
              <a:t>Used to make decisions for </a:t>
            </a:r>
            <a:r>
              <a:rPr lang="en" sz="1800" u="sng">
                <a:solidFill>
                  <a:schemeClr val="hlink"/>
                </a:solidFill>
                <a:latin typeface="Merriweather Light"/>
                <a:ea typeface="Merriweather Light"/>
                <a:cs typeface="Merriweather Light"/>
                <a:sym typeface="Merriweather Light"/>
                <a:hlinkClick r:id="rId3"/>
              </a:rPr>
              <a:t>over 130 programs</a:t>
            </a:r>
            <a:r>
              <a:rPr lang="en" sz="1800">
                <a:latin typeface="Merriweather Light"/>
                <a:ea typeface="Merriweather Light"/>
                <a:cs typeface="Merriweather Light"/>
                <a:sym typeface="Merriweather Light"/>
              </a:rPr>
              <a:t> including SNAP, TANF,  Medicaid/Medicare, Section 8 and public housing, Head Start, school lunch, child protection, the list goes on!</a:t>
            </a:r>
            <a:endParaRPr sz="1800">
              <a:latin typeface="Merriweather Light"/>
              <a:ea typeface="Merriweather Light"/>
              <a:cs typeface="Merriweather Light"/>
              <a:sym typeface="Merriweather Light"/>
            </a:endParaRPr>
          </a:p>
          <a:p>
            <a:pPr marL="914400" marR="0" lvl="0" indent="-342900" algn="l" rtl="0">
              <a:lnSpc>
                <a:spcPct val="115000"/>
              </a:lnSpc>
              <a:spcBef>
                <a:spcPts val="0"/>
              </a:spcBef>
              <a:spcAft>
                <a:spcPts val="0"/>
              </a:spcAft>
              <a:buClr>
                <a:schemeClr val="dk2"/>
              </a:buClr>
              <a:buSzPts val="1800"/>
              <a:buFont typeface="Merriweather Light"/>
              <a:buChar char="●"/>
            </a:pPr>
            <a:r>
              <a:rPr lang="en" sz="1800">
                <a:latin typeface="Merriweather Light"/>
                <a:ea typeface="Merriweather Light"/>
                <a:cs typeface="Merriweather Light"/>
                <a:sym typeface="Merriweather Light"/>
              </a:rPr>
              <a:t>NY State receives $73 billion per year in census-based funding</a:t>
            </a:r>
            <a:endParaRPr sz="1800">
              <a:latin typeface="Merriweather Light"/>
              <a:ea typeface="Merriweather Light"/>
              <a:cs typeface="Merriweather Light"/>
              <a:sym typeface="Merriweather Light"/>
            </a:endParaRPr>
          </a:p>
          <a:p>
            <a:pPr marL="0" marR="0" lvl="0" indent="0" algn="l" rtl="0">
              <a:lnSpc>
                <a:spcPct val="115000"/>
              </a:lnSpc>
              <a:spcBef>
                <a:spcPts val="0"/>
              </a:spcBef>
              <a:spcAft>
                <a:spcPts val="0"/>
              </a:spcAft>
              <a:buNone/>
            </a:pPr>
            <a:endParaRPr sz="1800">
              <a:latin typeface="Merriweather Light"/>
              <a:ea typeface="Merriweather Light"/>
              <a:cs typeface="Merriweather Light"/>
              <a:sym typeface="Merriweather Light"/>
            </a:endParaRPr>
          </a:p>
          <a:p>
            <a:pPr marL="0" marR="0" lvl="0" indent="0" algn="l" rtl="0">
              <a:lnSpc>
                <a:spcPct val="115000"/>
              </a:lnSpc>
              <a:spcBef>
                <a:spcPts val="0"/>
              </a:spcBef>
              <a:spcAft>
                <a:spcPts val="0"/>
              </a:spcAft>
              <a:buNone/>
            </a:pPr>
            <a:r>
              <a:rPr lang="en" sz="1800">
                <a:latin typeface="Merriweather Light"/>
                <a:ea typeface="Merriweather Light"/>
                <a:cs typeface="Merriweather Light"/>
                <a:sym typeface="Merriweather Light"/>
              </a:rPr>
              <a:t>But wait, there’s more!</a:t>
            </a:r>
            <a:endParaRPr sz="1800">
              <a:latin typeface="Merriweather Light"/>
              <a:ea typeface="Merriweather Light"/>
              <a:cs typeface="Merriweather Light"/>
              <a:sym typeface="Merriweather Light"/>
            </a:endParaRPr>
          </a:p>
          <a:p>
            <a:pPr marL="914400" marR="0" lvl="0" indent="-342900" algn="l" rtl="0">
              <a:lnSpc>
                <a:spcPct val="115000"/>
              </a:lnSpc>
              <a:spcBef>
                <a:spcPts val="0"/>
              </a:spcBef>
              <a:spcAft>
                <a:spcPts val="0"/>
              </a:spcAft>
              <a:buSzPts val="1800"/>
              <a:buFont typeface="Merriweather Light"/>
              <a:buChar char="●"/>
            </a:pPr>
            <a:r>
              <a:rPr lang="en" sz="1800">
                <a:latin typeface="Merriweather Light"/>
                <a:ea typeface="Merriweather Light"/>
                <a:cs typeface="Merriweather Light"/>
                <a:sym typeface="Merriweather Light"/>
              </a:rPr>
              <a:t>Census data is publicly available and used by all levels of government, researchers, and businesses for a wide variety of decision making </a:t>
            </a:r>
            <a:endParaRPr sz="1800">
              <a:latin typeface="Merriweather Light"/>
              <a:ea typeface="Merriweather Light"/>
              <a:cs typeface="Merriweather Light"/>
              <a:sym typeface="Merriweather Light"/>
            </a:endParaRPr>
          </a:p>
          <a:p>
            <a:pPr marL="914400" marR="0" lvl="0" indent="0" algn="l" rtl="0">
              <a:lnSpc>
                <a:spcPct val="115000"/>
              </a:lnSpc>
              <a:spcBef>
                <a:spcPts val="0"/>
              </a:spcBef>
              <a:spcAft>
                <a:spcPts val="0"/>
              </a:spcAft>
              <a:buNone/>
            </a:pPr>
            <a:endParaRPr sz="2200" b="0">
              <a:latin typeface="Lato"/>
              <a:ea typeface="Lato"/>
              <a:cs typeface="Lato"/>
              <a:sym typeface="Lato"/>
            </a:endParaRPr>
          </a:p>
          <a:p>
            <a:pPr marL="457200" lvl="0" indent="0" algn="l" rtl="0">
              <a:lnSpc>
                <a:spcPct val="115000"/>
              </a:lnSpc>
              <a:spcBef>
                <a:spcPts val="1600"/>
              </a:spcBef>
              <a:spcAft>
                <a:spcPts val="0"/>
              </a:spcAft>
              <a:buNone/>
            </a:pPr>
            <a:endParaRPr sz="2200" b="0">
              <a:latin typeface="Lato"/>
              <a:ea typeface="Lato"/>
              <a:cs typeface="Lato"/>
              <a:sym typeface="Lato"/>
            </a:endParaRPr>
          </a:p>
          <a:p>
            <a:pPr marL="457200" lvl="0" indent="0" algn="l" rtl="0">
              <a:lnSpc>
                <a:spcPct val="115000"/>
              </a:lnSpc>
              <a:spcBef>
                <a:spcPts val="1600"/>
              </a:spcBef>
              <a:spcAft>
                <a:spcPts val="0"/>
              </a:spcAft>
              <a:buNone/>
            </a:pPr>
            <a:endParaRPr sz="600" b="0">
              <a:latin typeface="Lato"/>
              <a:ea typeface="Lato"/>
              <a:cs typeface="Lato"/>
              <a:sym typeface="Lato"/>
            </a:endParaRPr>
          </a:p>
          <a:p>
            <a:pPr marL="0" lvl="0" indent="0" algn="l" rtl="0">
              <a:lnSpc>
                <a:spcPct val="115000"/>
              </a:lnSpc>
              <a:spcBef>
                <a:spcPts val="1600"/>
              </a:spcBef>
              <a:spcAft>
                <a:spcPts val="0"/>
              </a:spcAft>
              <a:buNone/>
            </a:pPr>
            <a:endParaRPr sz="2200" b="0">
              <a:latin typeface="Lato"/>
              <a:ea typeface="Lato"/>
              <a:cs typeface="Lato"/>
              <a:sym typeface="Lato"/>
            </a:endParaRPr>
          </a:p>
          <a:p>
            <a:pPr marL="0" lvl="0" indent="0" algn="l" rtl="0">
              <a:lnSpc>
                <a:spcPct val="115000"/>
              </a:lnSpc>
              <a:spcBef>
                <a:spcPts val="1600"/>
              </a:spcBef>
              <a:spcAft>
                <a:spcPts val="1600"/>
              </a:spcAft>
              <a:buNone/>
            </a:pPr>
            <a:endParaRPr sz="1800" b="0">
              <a:latin typeface="Lato"/>
              <a:ea typeface="Lato"/>
              <a:cs typeface="Lato"/>
              <a:sym typeface="La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10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7"/>
          <p:cNvSpPr txBox="1">
            <a:spLocks noGrp="1"/>
          </p:cNvSpPr>
          <p:nvPr>
            <p:ph type="title"/>
          </p:nvPr>
        </p:nvSpPr>
        <p:spPr>
          <a:xfrm>
            <a:off x="283099" y="712150"/>
            <a:ext cx="8622300" cy="3835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5"/>
                </a:solidFill>
              </a:rPr>
              <a:t>Part 3:</a:t>
            </a:r>
            <a:r>
              <a:rPr lang="en"/>
              <a:t> </a:t>
            </a:r>
            <a:endParaRPr/>
          </a:p>
          <a:p>
            <a:pPr marL="0" lvl="0" indent="0" algn="l" rtl="0">
              <a:spcBef>
                <a:spcPts val="1000"/>
              </a:spcBef>
              <a:spcAft>
                <a:spcPts val="0"/>
              </a:spcAft>
              <a:buNone/>
            </a:pPr>
            <a:r>
              <a:rPr lang="en"/>
              <a:t>Who doesn’t get counted?</a:t>
            </a:r>
            <a:endParaRPr/>
          </a:p>
          <a:p>
            <a:pPr marL="0" lvl="0" indent="0" algn="l" rtl="0">
              <a:spcBef>
                <a:spcPts val="1000"/>
              </a:spcBef>
              <a:spcAft>
                <a:spcPts val="1000"/>
              </a:spcAft>
              <a:buNone/>
            </a:pPr>
            <a:endParaRPr sz="2400" b="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8"/>
          <p:cNvSpPr txBox="1">
            <a:spLocks noGrp="1"/>
          </p:cNvSpPr>
          <p:nvPr>
            <p:ph type="title" idx="4294967295"/>
          </p:nvPr>
        </p:nvSpPr>
        <p:spPr>
          <a:xfrm>
            <a:off x="535775" y="157475"/>
            <a:ext cx="86082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400">
                <a:solidFill>
                  <a:schemeClr val="dk1"/>
                </a:solidFill>
              </a:rPr>
              <a:t>Which populations or communities are most often undercounted?</a:t>
            </a:r>
            <a:endParaRPr sz="3400"/>
          </a:p>
        </p:txBody>
      </p:sp>
      <p:sp>
        <p:nvSpPr>
          <p:cNvPr id="152" name="Google Shape;152;p28"/>
          <p:cNvSpPr txBox="1">
            <a:spLocks noGrp="1"/>
          </p:cNvSpPr>
          <p:nvPr>
            <p:ph type="title" idx="4294967295"/>
          </p:nvPr>
        </p:nvSpPr>
        <p:spPr>
          <a:xfrm>
            <a:off x="510450" y="1587425"/>
            <a:ext cx="8123100" cy="2819700"/>
          </a:xfrm>
          <a:prstGeom prst="rect">
            <a:avLst/>
          </a:prstGeom>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 sz="1900"/>
              <a:t>Immigrants and allies						Muslim communities</a:t>
            </a:r>
            <a:endParaRPr sz="1900"/>
          </a:p>
          <a:p>
            <a:pPr marL="0" marR="0" lvl="0" indent="0" algn="l" rtl="0">
              <a:lnSpc>
                <a:spcPct val="115000"/>
              </a:lnSpc>
              <a:spcBef>
                <a:spcPts val="1600"/>
              </a:spcBef>
              <a:spcAft>
                <a:spcPts val="0"/>
              </a:spcAft>
              <a:buNone/>
            </a:pPr>
            <a:r>
              <a:rPr lang="en" sz="1900"/>
              <a:t>Mixed citizenship status households	 	Renters</a:t>
            </a:r>
            <a:endParaRPr sz="1900"/>
          </a:p>
          <a:p>
            <a:pPr marL="0" marR="0" lvl="0" indent="0" algn="l" rtl="0">
              <a:lnSpc>
                <a:spcPct val="115000"/>
              </a:lnSpc>
              <a:spcBef>
                <a:spcPts val="1600"/>
              </a:spcBef>
              <a:spcAft>
                <a:spcPts val="0"/>
              </a:spcAft>
              <a:buNone/>
            </a:pPr>
            <a:r>
              <a:rPr lang="en" sz="1900"/>
              <a:t>People with limited English				Low-income households</a:t>
            </a:r>
            <a:endParaRPr sz="1900"/>
          </a:p>
          <a:p>
            <a:pPr marL="0" marR="0" lvl="0" indent="0" algn="l" rtl="0">
              <a:lnSpc>
                <a:spcPct val="115000"/>
              </a:lnSpc>
              <a:spcBef>
                <a:spcPts val="1600"/>
              </a:spcBef>
              <a:spcAft>
                <a:spcPts val="0"/>
              </a:spcAft>
              <a:buNone/>
            </a:pPr>
            <a:r>
              <a:rPr lang="en" sz="1900"/>
              <a:t>Black males								Young parents</a:t>
            </a:r>
            <a:endParaRPr sz="1900"/>
          </a:p>
          <a:p>
            <a:pPr marL="0" marR="0" lvl="0" indent="0" algn="l" rtl="0">
              <a:lnSpc>
                <a:spcPct val="115000"/>
              </a:lnSpc>
              <a:spcBef>
                <a:spcPts val="1600"/>
              </a:spcBef>
              <a:spcAft>
                <a:spcPts val="0"/>
              </a:spcAft>
              <a:buNone/>
            </a:pPr>
            <a:r>
              <a:rPr lang="en" sz="1900"/>
              <a:t>Large families								Native communities</a:t>
            </a:r>
            <a:endParaRPr sz="1900"/>
          </a:p>
          <a:p>
            <a:pPr marL="0" marR="0" lvl="0" indent="0" algn="l" rtl="0">
              <a:lnSpc>
                <a:spcPct val="115000"/>
              </a:lnSpc>
              <a:spcBef>
                <a:spcPts val="1600"/>
              </a:spcBef>
              <a:spcAft>
                <a:spcPts val="0"/>
              </a:spcAft>
              <a:buNone/>
            </a:pPr>
            <a:r>
              <a:rPr lang="en" sz="1900"/>
              <a:t>Households lacking internet access		Homeless people</a:t>
            </a:r>
            <a:endParaRPr sz="1900"/>
          </a:p>
          <a:p>
            <a:pPr marL="457200" lvl="0" indent="0" algn="l" rtl="0">
              <a:lnSpc>
                <a:spcPct val="115000"/>
              </a:lnSpc>
              <a:spcBef>
                <a:spcPts val="1600"/>
              </a:spcBef>
              <a:spcAft>
                <a:spcPts val="0"/>
              </a:spcAft>
              <a:buNone/>
            </a:pPr>
            <a:endParaRPr sz="1900"/>
          </a:p>
          <a:p>
            <a:pPr marL="457200" lvl="0" indent="0" algn="l" rtl="0">
              <a:lnSpc>
                <a:spcPct val="115000"/>
              </a:lnSpc>
              <a:spcBef>
                <a:spcPts val="1600"/>
              </a:spcBef>
              <a:spcAft>
                <a:spcPts val="0"/>
              </a:spcAft>
              <a:buNone/>
            </a:pPr>
            <a:endParaRPr sz="1900"/>
          </a:p>
          <a:p>
            <a:pPr marL="0" lvl="0" indent="0" algn="l" rtl="0">
              <a:lnSpc>
                <a:spcPct val="115000"/>
              </a:lnSpc>
              <a:spcBef>
                <a:spcPts val="1600"/>
              </a:spcBef>
              <a:spcAft>
                <a:spcPts val="0"/>
              </a:spcAft>
              <a:buNone/>
            </a:pPr>
            <a:endParaRPr sz="1900"/>
          </a:p>
          <a:p>
            <a:pPr marL="0" lvl="0" indent="0" algn="l" rtl="0">
              <a:lnSpc>
                <a:spcPct val="115000"/>
              </a:lnSpc>
              <a:spcBef>
                <a:spcPts val="1600"/>
              </a:spcBef>
              <a:spcAft>
                <a:spcPts val="1600"/>
              </a:spcAft>
              <a:buNone/>
            </a:pPr>
            <a:endParaRPr sz="19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fade">
                                      <p:cBhvr>
                                        <p:cTn id="7" dur="10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9"/>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Children under age 5 are severely undercounted.</a:t>
            </a:r>
            <a:endParaRPr sz="2400"/>
          </a:p>
        </p:txBody>
      </p:sp>
      <p:sp>
        <p:nvSpPr>
          <p:cNvPr id="158" name="Google Shape;158;p29"/>
          <p:cNvSpPr txBox="1">
            <a:spLocks noGrp="1"/>
          </p:cNvSpPr>
          <p:nvPr>
            <p:ph type="title" idx="4294967295"/>
          </p:nvPr>
        </p:nvSpPr>
        <p:spPr>
          <a:xfrm>
            <a:off x="535775" y="1449100"/>
            <a:ext cx="8123100" cy="3372600"/>
          </a:xfrm>
          <a:prstGeom prst="rect">
            <a:avLst/>
          </a:prstGeom>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 sz="2000" b="0">
                <a:latin typeface="Lato"/>
                <a:ea typeface="Lato"/>
                <a:cs typeface="Lato"/>
                <a:sym typeface="Lato"/>
              </a:rPr>
              <a:t>An estimated </a:t>
            </a:r>
            <a:r>
              <a:rPr lang="en" sz="2000">
                <a:latin typeface="Lato"/>
                <a:ea typeface="Lato"/>
                <a:cs typeface="Lato"/>
                <a:sym typeface="Lato"/>
              </a:rPr>
              <a:t>5% of children under age five (~1 million children)</a:t>
            </a:r>
            <a:r>
              <a:rPr lang="en" sz="2000" b="0">
                <a:latin typeface="Lato"/>
                <a:ea typeface="Lato"/>
                <a:cs typeface="Lato"/>
                <a:sym typeface="Lato"/>
              </a:rPr>
              <a:t> were not counted in the 2010 Census, the highest of any age group. </a:t>
            </a:r>
            <a:endParaRPr sz="2000" b="0">
              <a:latin typeface="Lato"/>
              <a:ea typeface="Lato"/>
              <a:cs typeface="Lato"/>
              <a:sym typeface="Lato"/>
            </a:endParaRPr>
          </a:p>
          <a:p>
            <a:pPr marL="0" marR="0" lvl="0" indent="0" algn="l" rtl="0">
              <a:lnSpc>
                <a:spcPct val="115000"/>
              </a:lnSpc>
              <a:spcBef>
                <a:spcPts val="1600"/>
              </a:spcBef>
              <a:spcAft>
                <a:spcPts val="0"/>
              </a:spcAft>
              <a:buNone/>
            </a:pPr>
            <a:r>
              <a:rPr lang="en" sz="2000" b="0">
                <a:latin typeface="Lato"/>
                <a:ea typeface="Lato"/>
                <a:cs typeface="Lato"/>
                <a:sym typeface="Lato"/>
              </a:rPr>
              <a:t>Common situations where young children aren’t counted:</a:t>
            </a:r>
            <a:endParaRPr sz="2000" b="0">
              <a:latin typeface="Lato"/>
              <a:ea typeface="Lato"/>
              <a:cs typeface="Lato"/>
              <a:sym typeface="Lato"/>
            </a:endParaRPr>
          </a:p>
          <a:p>
            <a:pPr marL="457200" marR="0" lvl="0" indent="-342900" algn="l" rtl="0">
              <a:lnSpc>
                <a:spcPct val="115000"/>
              </a:lnSpc>
              <a:spcBef>
                <a:spcPts val="0"/>
              </a:spcBef>
              <a:spcAft>
                <a:spcPts val="0"/>
              </a:spcAft>
              <a:buSzPts val="1800"/>
              <a:buFont typeface="Lato"/>
              <a:buChar char="●"/>
            </a:pPr>
            <a:r>
              <a:rPr lang="en" sz="1800" b="0">
                <a:latin typeface="Lato"/>
                <a:ea typeface="Lato"/>
                <a:cs typeface="Lato"/>
                <a:sym typeface="Lato"/>
              </a:rPr>
              <a:t>Child splits time between two homes</a:t>
            </a:r>
            <a:endParaRPr sz="1800" b="0">
              <a:latin typeface="Lato"/>
              <a:ea typeface="Lato"/>
              <a:cs typeface="Lato"/>
              <a:sym typeface="Lato"/>
            </a:endParaRPr>
          </a:p>
          <a:p>
            <a:pPr marL="457200" marR="0" lvl="0" indent="-342900" algn="l" rtl="0">
              <a:lnSpc>
                <a:spcPct val="115000"/>
              </a:lnSpc>
              <a:spcBef>
                <a:spcPts val="0"/>
              </a:spcBef>
              <a:spcAft>
                <a:spcPts val="0"/>
              </a:spcAft>
              <a:buSzPts val="1800"/>
              <a:buFont typeface="Lato"/>
              <a:buChar char="●"/>
            </a:pPr>
            <a:r>
              <a:rPr lang="en" sz="1800" b="0">
                <a:latin typeface="Lato"/>
                <a:ea typeface="Lato"/>
                <a:cs typeface="Lato"/>
                <a:sym typeface="Lato"/>
              </a:rPr>
              <a:t>Child lives with young parents or a young, single mother</a:t>
            </a:r>
            <a:endParaRPr sz="1800" b="0">
              <a:latin typeface="Lato"/>
              <a:ea typeface="Lato"/>
              <a:cs typeface="Lato"/>
              <a:sym typeface="Lato"/>
            </a:endParaRPr>
          </a:p>
          <a:p>
            <a:pPr marL="457200" marR="0" lvl="0" indent="-342900" algn="l" rtl="0">
              <a:lnSpc>
                <a:spcPct val="115000"/>
              </a:lnSpc>
              <a:spcBef>
                <a:spcPts val="0"/>
              </a:spcBef>
              <a:spcAft>
                <a:spcPts val="0"/>
              </a:spcAft>
              <a:buSzPts val="1800"/>
              <a:buFont typeface="Lato"/>
              <a:buChar char="●"/>
            </a:pPr>
            <a:r>
              <a:rPr lang="en" sz="1800" b="0">
                <a:latin typeface="Lato"/>
                <a:ea typeface="Lato"/>
                <a:cs typeface="Lato"/>
                <a:sym typeface="Lato"/>
              </a:rPr>
              <a:t>Child lives in a limited-English household or with recent immigrants</a:t>
            </a:r>
            <a:endParaRPr sz="1800" b="0">
              <a:latin typeface="Lato"/>
              <a:ea typeface="Lato"/>
              <a:cs typeface="Lato"/>
              <a:sym typeface="Lato"/>
            </a:endParaRPr>
          </a:p>
          <a:p>
            <a:pPr marL="457200" marR="0" lvl="0" indent="-342900" algn="l" rtl="0">
              <a:lnSpc>
                <a:spcPct val="115000"/>
              </a:lnSpc>
              <a:spcBef>
                <a:spcPts val="0"/>
              </a:spcBef>
              <a:spcAft>
                <a:spcPts val="0"/>
              </a:spcAft>
              <a:buSzPts val="1800"/>
              <a:buFont typeface="Lato"/>
              <a:buChar char="●"/>
            </a:pPr>
            <a:r>
              <a:rPr lang="en" sz="1800" b="0">
                <a:latin typeface="Lato"/>
                <a:ea typeface="Lato"/>
                <a:cs typeface="Lato"/>
                <a:sym typeface="Lato"/>
              </a:rPr>
              <a:t>Child lives in a multigenerational household</a:t>
            </a:r>
            <a:endParaRPr sz="1800" b="0">
              <a:latin typeface="Lato"/>
              <a:ea typeface="Lato"/>
              <a:cs typeface="Lato"/>
              <a:sym typeface="Lato"/>
            </a:endParaRPr>
          </a:p>
          <a:p>
            <a:pPr marL="457200" marR="0" lvl="0" indent="-342900" algn="l" rtl="0">
              <a:lnSpc>
                <a:spcPct val="115000"/>
              </a:lnSpc>
              <a:spcBef>
                <a:spcPts val="0"/>
              </a:spcBef>
              <a:spcAft>
                <a:spcPts val="0"/>
              </a:spcAft>
              <a:buSzPts val="1800"/>
              <a:buFont typeface="Lato"/>
              <a:buChar char="●"/>
            </a:pPr>
            <a:r>
              <a:rPr lang="en" sz="1800" b="0">
                <a:latin typeface="Lato"/>
                <a:ea typeface="Lato"/>
                <a:cs typeface="Lato"/>
                <a:sym typeface="Lato"/>
              </a:rPr>
              <a:t>Child has informal kinship care arrangements</a:t>
            </a:r>
            <a:endParaRPr sz="1800" b="0">
              <a:latin typeface="Lato"/>
              <a:ea typeface="Lato"/>
              <a:cs typeface="Lato"/>
              <a:sym typeface="Lato"/>
            </a:endParaRPr>
          </a:p>
          <a:p>
            <a:pPr marL="0" marR="0" lvl="0" indent="0" algn="l" rtl="0">
              <a:lnSpc>
                <a:spcPct val="115000"/>
              </a:lnSpc>
              <a:spcBef>
                <a:spcPts val="1600"/>
              </a:spcBef>
              <a:spcAft>
                <a:spcPts val="0"/>
              </a:spcAft>
              <a:buNone/>
            </a:pPr>
            <a:r>
              <a:rPr lang="en" sz="2000" b="0">
                <a:latin typeface="Lato"/>
                <a:ea typeface="Lato"/>
                <a:cs typeface="Lato"/>
                <a:sym typeface="Lato"/>
              </a:rPr>
              <a:t>Are your clients families with young children? </a:t>
            </a:r>
            <a:r>
              <a:rPr lang="en" sz="2000" b="0" u="sng">
                <a:solidFill>
                  <a:schemeClr val="hlink"/>
                </a:solidFill>
                <a:latin typeface="Lato"/>
                <a:ea typeface="Lato"/>
                <a:cs typeface="Lato"/>
                <a:sym typeface="Lato"/>
                <a:hlinkClick r:id="rId3"/>
              </a:rPr>
              <a:t>Use this resource</a:t>
            </a:r>
            <a:r>
              <a:rPr lang="en" sz="2000" b="0">
                <a:latin typeface="Lato"/>
                <a:ea typeface="Lato"/>
                <a:cs typeface="Lato"/>
                <a:sym typeface="Lato"/>
              </a:rPr>
              <a:t>!</a:t>
            </a:r>
            <a:endParaRPr sz="2000" b="0">
              <a:latin typeface="Lato"/>
              <a:ea typeface="Lato"/>
              <a:cs typeface="Lato"/>
              <a:sym typeface="Lato"/>
            </a:endParaRPr>
          </a:p>
          <a:p>
            <a:pPr marL="0" lvl="0" indent="0" algn="l" rtl="0">
              <a:lnSpc>
                <a:spcPct val="115000"/>
              </a:lnSpc>
              <a:spcBef>
                <a:spcPts val="1600"/>
              </a:spcBef>
              <a:spcAft>
                <a:spcPts val="0"/>
              </a:spcAft>
              <a:buNone/>
            </a:pPr>
            <a:endParaRPr sz="2200" b="0">
              <a:latin typeface="Lato"/>
              <a:ea typeface="Lato"/>
              <a:cs typeface="Lato"/>
              <a:sym typeface="Lato"/>
            </a:endParaRPr>
          </a:p>
          <a:p>
            <a:pPr marL="457200" lvl="0" indent="0" algn="l" rtl="0">
              <a:lnSpc>
                <a:spcPct val="115000"/>
              </a:lnSpc>
              <a:spcBef>
                <a:spcPts val="1600"/>
              </a:spcBef>
              <a:spcAft>
                <a:spcPts val="0"/>
              </a:spcAft>
              <a:buNone/>
            </a:pPr>
            <a:endParaRPr sz="600" b="0">
              <a:latin typeface="Lato"/>
              <a:ea typeface="Lato"/>
              <a:cs typeface="Lato"/>
              <a:sym typeface="Lato"/>
            </a:endParaRPr>
          </a:p>
          <a:p>
            <a:pPr marL="0" lvl="0" indent="0" algn="l" rtl="0">
              <a:lnSpc>
                <a:spcPct val="115000"/>
              </a:lnSpc>
              <a:spcBef>
                <a:spcPts val="1600"/>
              </a:spcBef>
              <a:spcAft>
                <a:spcPts val="0"/>
              </a:spcAft>
              <a:buNone/>
            </a:pPr>
            <a:endParaRPr sz="2200" b="0">
              <a:latin typeface="Lato"/>
              <a:ea typeface="Lato"/>
              <a:cs typeface="Lato"/>
              <a:sym typeface="Lato"/>
            </a:endParaRPr>
          </a:p>
          <a:p>
            <a:pPr marL="0" lvl="0" indent="0" algn="l" rtl="0">
              <a:lnSpc>
                <a:spcPct val="115000"/>
              </a:lnSpc>
              <a:spcBef>
                <a:spcPts val="1600"/>
              </a:spcBef>
              <a:spcAft>
                <a:spcPts val="1600"/>
              </a:spcAft>
              <a:buNone/>
            </a:pPr>
            <a:endParaRPr sz="1800" b="0">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0"/>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Who is undercounted in New York?</a:t>
            </a:r>
            <a:endParaRPr sz="2400"/>
          </a:p>
        </p:txBody>
      </p:sp>
      <p:sp>
        <p:nvSpPr>
          <p:cNvPr id="164" name="Google Shape;164;p30"/>
          <p:cNvSpPr txBox="1">
            <a:spLocks noGrp="1"/>
          </p:cNvSpPr>
          <p:nvPr>
            <p:ph type="title" idx="4294967295"/>
          </p:nvPr>
        </p:nvSpPr>
        <p:spPr>
          <a:xfrm>
            <a:off x="510450" y="1305775"/>
            <a:ext cx="8123100" cy="3447000"/>
          </a:xfrm>
          <a:prstGeom prst="rect">
            <a:avLst/>
          </a:prstGeom>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 sz="2400" b="0">
                <a:latin typeface="Lato"/>
                <a:ea typeface="Lato"/>
                <a:cs typeface="Lato"/>
                <a:sym typeface="Lato"/>
              </a:rPr>
              <a:t>In 2010, </a:t>
            </a:r>
            <a:r>
              <a:rPr lang="en" sz="2400">
                <a:latin typeface="Lato"/>
                <a:ea typeface="Lato"/>
                <a:cs typeface="Lato"/>
                <a:sym typeface="Lato"/>
              </a:rPr>
              <a:t>75.8% of households in New York State </a:t>
            </a:r>
            <a:r>
              <a:rPr lang="en" sz="2400" b="0">
                <a:latin typeface="Lato"/>
                <a:ea typeface="Lato"/>
                <a:cs typeface="Lato"/>
                <a:sym typeface="Lato"/>
              </a:rPr>
              <a:t>mailed back their initial census form. </a:t>
            </a:r>
            <a:endParaRPr sz="2400" b="0">
              <a:latin typeface="Lato"/>
              <a:ea typeface="Lato"/>
              <a:cs typeface="Lato"/>
              <a:sym typeface="Lato"/>
            </a:endParaRPr>
          </a:p>
          <a:p>
            <a:pPr marL="914400" marR="0" lvl="0" indent="-355600" algn="l" rtl="0">
              <a:lnSpc>
                <a:spcPct val="115000"/>
              </a:lnSpc>
              <a:spcBef>
                <a:spcPts val="0"/>
              </a:spcBef>
              <a:spcAft>
                <a:spcPts val="0"/>
              </a:spcAft>
              <a:buSzPts val="2000"/>
              <a:buFont typeface="Lato"/>
              <a:buChar char="●"/>
            </a:pPr>
            <a:r>
              <a:rPr lang="en" sz="2000" b="0">
                <a:latin typeface="Lato"/>
                <a:ea typeface="Lato"/>
                <a:cs typeface="Lato"/>
                <a:sym typeface="Lato"/>
              </a:rPr>
              <a:t>250,000 NYC residents were not counted in 2010</a:t>
            </a:r>
            <a:endParaRPr sz="2000" b="0">
              <a:latin typeface="Lato"/>
              <a:ea typeface="Lato"/>
              <a:cs typeface="Lato"/>
              <a:sym typeface="Lato"/>
            </a:endParaRPr>
          </a:p>
          <a:p>
            <a:pPr marL="914400" marR="0" lvl="0" indent="-355600" algn="l" rtl="0">
              <a:lnSpc>
                <a:spcPct val="115000"/>
              </a:lnSpc>
              <a:spcBef>
                <a:spcPts val="0"/>
              </a:spcBef>
              <a:spcAft>
                <a:spcPts val="0"/>
              </a:spcAft>
              <a:buSzPts val="2000"/>
              <a:buFont typeface="Lato"/>
              <a:buChar char="●"/>
            </a:pPr>
            <a:r>
              <a:rPr lang="en" sz="2000" b="0">
                <a:latin typeface="Lato"/>
                <a:ea typeface="Lato"/>
                <a:cs typeface="Lato"/>
                <a:sym typeface="Lato"/>
              </a:rPr>
              <a:t>Brooklyn had the lowest mail return rate of any county at 67%</a:t>
            </a:r>
            <a:endParaRPr sz="2000" b="0">
              <a:latin typeface="Lato"/>
              <a:ea typeface="Lato"/>
              <a:cs typeface="Lato"/>
              <a:sym typeface="Lato"/>
            </a:endParaRPr>
          </a:p>
          <a:p>
            <a:pPr marL="914400" marR="0" lvl="0" indent="-355600" algn="l" rtl="0">
              <a:lnSpc>
                <a:spcPct val="115000"/>
              </a:lnSpc>
              <a:spcBef>
                <a:spcPts val="0"/>
              </a:spcBef>
              <a:spcAft>
                <a:spcPts val="0"/>
              </a:spcAft>
              <a:buSzPts val="2000"/>
              <a:buFont typeface="Lato"/>
              <a:buChar char="●"/>
            </a:pPr>
            <a:r>
              <a:rPr lang="en" sz="2000" b="0">
                <a:latin typeface="Lato"/>
                <a:ea typeface="Lato"/>
                <a:cs typeface="Lato"/>
                <a:sym typeface="Lato"/>
              </a:rPr>
              <a:t>Queens mail return rate was 70%; Bronx was 71%</a:t>
            </a:r>
            <a:endParaRPr sz="2000" b="0">
              <a:latin typeface="Lato"/>
              <a:ea typeface="Lato"/>
              <a:cs typeface="Lato"/>
              <a:sym typeface="Lato"/>
            </a:endParaRPr>
          </a:p>
          <a:p>
            <a:pPr marL="914400" marR="0" lvl="0" indent="-355600" algn="l" rtl="0">
              <a:lnSpc>
                <a:spcPct val="115000"/>
              </a:lnSpc>
              <a:spcBef>
                <a:spcPts val="0"/>
              </a:spcBef>
              <a:spcAft>
                <a:spcPts val="0"/>
              </a:spcAft>
              <a:buSzPts val="2000"/>
              <a:buFont typeface="Lato"/>
              <a:buChar char="●"/>
            </a:pPr>
            <a:r>
              <a:rPr lang="en" sz="2000" b="0">
                <a:latin typeface="Lato"/>
                <a:ea typeface="Lato"/>
                <a:cs typeface="Lato"/>
                <a:sym typeface="Lato"/>
              </a:rPr>
              <a:t>60% of children under age 5 in NYC live in Brooklyn and Queens</a:t>
            </a:r>
            <a:endParaRPr sz="2000" b="0">
              <a:latin typeface="Lato"/>
              <a:ea typeface="Lato"/>
              <a:cs typeface="Lato"/>
              <a:sym typeface="Lato"/>
            </a:endParaRPr>
          </a:p>
          <a:p>
            <a:pPr marL="0" marR="0" lvl="0" indent="0" algn="l" rtl="0">
              <a:lnSpc>
                <a:spcPct val="115000"/>
              </a:lnSpc>
              <a:spcBef>
                <a:spcPts val="0"/>
              </a:spcBef>
              <a:spcAft>
                <a:spcPts val="0"/>
              </a:spcAft>
              <a:buNone/>
            </a:pPr>
            <a:endParaRPr sz="1400" b="0">
              <a:latin typeface="Lato"/>
              <a:ea typeface="Lato"/>
              <a:cs typeface="Lato"/>
              <a:sym typeface="Lato"/>
            </a:endParaRPr>
          </a:p>
          <a:p>
            <a:pPr marL="0" marR="0" lvl="0" indent="0" algn="l" rtl="0">
              <a:lnSpc>
                <a:spcPct val="115000"/>
              </a:lnSpc>
              <a:spcBef>
                <a:spcPts val="0"/>
              </a:spcBef>
              <a:spcAft>
                <a:spcPts val="0"/>
              </a:spcAft>
              <a:buNone/>
            </a:pPr>
            <a:r>
              <a:rPr lang="en" sz="2400">
                <a:latin typeface="Lato"/>
                <a:ea typeface="Lato"/>
                <a:cs typeface="Lato"/>
                <a:sym typeface="Lato"/>
              </a:rPr>
              <a:t>36% of New York State’s population (~7.3 million people) live in areas with low census response rates.</a:t>
            </a:r>
            <a:endParaRPr sz="2400">
              <a:latin typeface="Lato"/>
              <a:ea typeface="Lato"/>
              <a:cs typeface="Lato"/>
              <a:sym typeface="Lato"/>
            </a:endParaRPr>
          </a:p>
          <a:p>
            <a:pPr marL="0" marR="0" lvl="0" indent="0" algn="l" rtl="0">
              <a:lnSpc>
                <a:spcPct val="115000"/>
              </a:lnSpc>
              <a:spcBef>
                <a:spcPts val="0"/>
              </a:spcBef>
              <a:spcAft>
                <a:spcPts val="0"/>
              </a:spcAft>
              <a:buNone/>
            </a:pPr>
            <a:endParaRPr sz="2400" b="0">
              <a:latin typeface="Lato"/>
              <a:ea typeface="Lato"/>
              <a:cs typeface="Lato"/>
              <a:sym typeface="Lato"/>
            </a:endParaRPr>
          </a:p>
          <a:p>
            <a:pPr marL="0" marR="0" lvl="0" indent="0" algn="l" rtl="0">
              <a:lnSpc>
                <a:spcPct val="115000"/>
              </a:lnSpc>
              <a:spcBef>
                <a:spcPts val="1600"/>
              </a:spcBef>
              <a:spcAft>
                <a:spcPts val="0"/>
              </a:spcAft>
              <a:buNone/>
            </a:pPr>
            <a:endParaRPr sz="2400" b="0">
              <a:latin typeface="Lato"/>
              <a:ea typeface="Lato"/>
              <a:cs typeface="Lato"/>
              <a:sym typeface="Lato"/>
            </a:endParaRPr>
          </a:p>
          <a:p>
            <a:pPr marL="0" marR="0" lvl="0" indent="0" algn="l" rtl="0">
              <a:lnSpc>
                <a:spcPct val="115000"/>
              </a:lnSpc>
              <a:spcBef>
                <a:spcPts val="1600"/>
              </a:spcBef>
              <a:spcAft>
                <a:spcPts val="0"/>
              </a:spcAft>
              <a:buNone/>
            </a:pPr>
            <a:endParaRPr sz="2400" b="0">
              <a:latin typeface="Lato"/>
              <a:ea typeface="Lato"/>
              <a:cs typeface="Lato"/>
              <a:sym typeface="Lato"/>
            </a:endParaRPr>
          </a:p>
          <a:p>
            <a:pPr marL="0" marR="0" lvl="0" indent="0" algn="l" rtl="0">
              <a:lnSpc>
                <a:spcPct val="115000"/>
              </a:lnSpc>
              <a:spcBef>
                <a:spcPts val="1600"/>
              </a:spcBef>
              <a:spcAft>
                <a:spcPts val="0"/>
              </a:spcAft>
              <a:buNone/>
            </a:pPr>
            <a:endParaRPr sz="2400" b="0">
              <a:latin typeface="Lato"/>
              <a:ea typeface="Lato"/>
              <a:cs typeface="Lato"/>
              <a:sym typeface="Lato"/>
            </a:endParaRPr>
          </a:p>
          <a:p>
            <a:pPr marL="0" marR="0" lvl="0" indent="0" algn="l" rtl="0">
              <a:lnSpc>
                <a:spcPct val="115000"/>
              </a:lnSpc>
              <a:spcBef>
                <a:spcPts val="1600"/>
              </a:spcBef>
              <a:spcAft>
                <a:spcPts val="0"/>
              </a:spcAft>
              <a:buNone/>
            </a:pPr>
            <a:endParaRPr sz="2400" b="0">
              <a:latin typeface="Lato"/>
              <a:ea typeface="Lato"/>
              <a:cs typeface="Lato"/>
              <a:sym typeface="Lato"/>
            </a:endParaRPr>
          </a:p>
          <a:p>
            <a:pPr marL="0" marR="0" lvl="0" indent="0" algn="l" rtl="0">
              <a:lnSpc>
                <a:spcPct val="115000"/>
              </a:lnSpc>
              <a:spcBef>
                <a:spcPts val="1600"/>
              </a:spcBef>
              <a:spcAft>
                <a:spcPts val="0"/>
              </a:spcAft>
              <a:buNone/>
            </a:pPr>
            <a:endParaRPr sz="2400" b="0">
              <a:latin typeface="Lato"/>
              <a:ea typeface="Lato"/>
              <a:cs typeface="Lato"/>
              <a:sym typeface="Lato"/>
            </a:endParaRPr>
          </a:p>
          <a:p>
            <a:pPr marL="0" marR="0" lvl="0" indent="0" algn="l" rtl="0">
              <a:lnSpc>
                <a:spcPct val="115000"/>
              </a:lnSpc>
              <a:spcBef>
                <a:spcPts val="1600"/>
              </a:spcBef>
              <a:spcAft>
                <a:spcPts val="0"/>
              </a:spcAft>
              <a:buNone/>
            </a:pPr>
            <a:endParaRPr sz="2400" b="0">
              <a:latin typeface="Lato"/>
              <a:ea typeface="Lato"/>
              <a:cs typeface="Lato"/>
              <a:sym typeface="Lato"/>
            </a:endParaRPr>
          </a:p>
          <a:p>
            <a:pPr marL="0" marR="0" lvl="0" indent="0" algn="l" rtl="0">
              <a:lnSpc>
                <a:spcPct val="115000"/>
              </a:lnSpc>
              <a:spcBef>
                <a:spcPts val="1600"/>
              </a:spcBef>
              <a:spcAft>
                <a:spcPts val="0"/>
              </a:spcAft>
              <a:buNone/>
            </a:pPr>
            <a:endParaRPr sz="2400" b="0">
              <a:latin typeface="Lato"/>
              <a:ea typeface="Lato"/>
              <a:cs typeface="Lato"/>
              <a:sym typeface="Lato"/>
            </a:endParaRPr>
          </a:p>
          <a:p>
            <a:pPr marL="0" lvl="0" indent="0" algn="l" rtl="0">
              <a:lnSpc>
                <a:spcPct val="115000"/>
              </a:lnSpc>
              <a:spcBef>
                <a:spcPts val="1600"/>
              </a:spcBef>
              <a:spcAft>
                <a:spcPts val="0"/>
              </a:spcAft>
              <a:buNone/>
            </a:pPr>
            <a:endParaRPr sz="2200" b="0">
              <a:latin typeface="Lato"/>
              <a:ea typeface="Lato"/>
              <a:cs typeface="Lato"/>
              <a:sym typeface="Lato"/>
            </a:endParaRPr>
          </a:p>
          <a:p>
            <a:pPr marL="457200" lvl="0" indent="0" algn="l" rtl="0">
              <a:lnSpc>
                <a:spcPct val="115000"/>
              </a:lnSpc>
              <a:spcBef>
                <a:spcPts val="1600"/>
              </a:spcBef>
              <a:spcAft>
                <a:spcPts val="0"/>
              </a:spcAft>
              <a:buNone/>
            </a:pPr>
            <a:endParaRPr sz="600" b="0">
              <a:latin typeface="Lato"/>
              <a:ea typeface="Lato"/>
              <a:cs typeface="Lato"/>
              <a:sym typeface="Lato"/>
            </a:endParaRPr>
          </a:p>
          <a:p>
            <a:pPr marL="0" lvl="0" indent="0" algn="l" rtl="0">
              <a:lnSpc>
                <a:spcPct val="115000"/>
              </a:lnSpc>
              <a:spcBef>
                <a:spcPts val="1600"/>
              </a:spcBef>
              <a:spcAft>
                <a:spcPts val="0"/>
              </a:spcAft>
              <a:buNone/>
            </a:pPr>
            <a:endParaRPr sz="2200" b="0">
              <a:latin typeface="Lato"/>
              <a:ea typeface="Lato"/>
              <a:cs typeface="Lato"/>
              <a:sym typeface="Lato"/>
            </a:endParaRPr>
          </a:p>
          <a:p>
            <a:pPr marL="0" lvl="0" indent="0" algn="l" rtl="0">
              <a:lnSpc>
                <a:spcPct val="115000"/>
              </a:lnSpc>
              <a:spcBef>
                <a:spcPts val="1600"/>
              </a:spcBef>
              <a:spcAft>
                <a:spcPts val="1600"/>
              </a:spcAft>
              <a:buNone/>
            </a:pPr>
            <a:endParaRPr sz="1800" b="0">
              <a:latin typeface="Lato"/>
              <a:ea typeface="Lato"/>
              <a:cs typeface="Lato"/>
              <a:sym typeface="Lato"/>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1"/>
          <p:cNvSpPr txBox="1">
            <a:spLocks noGrp="1"/>
          </p:cNvSpPr>
          <p:nvPr>
            <p:ph type="title" idx="4294967295"/>
          </p:nvPr>
        </p:nvSpPr>
        <p:spPr>
          <a:xfrm>
            <a:off x="332950" y="157475"/>
            <a:ext cx="8713800" cy="96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a:solidFill>
                  <a:schemeClr val="dk1"/>
                </a:solidFill>
              </a:rPr>
              <a:t>Curious about your own community?</a:t>
            </a:r>
            <a:endParaRPr sz="3600">
              <a:solidFill>
                <a:schemeClr val="dk1"/>
              </a:solidFill>
            </a:endParaRPr>
          </a:p>
          <a:p>
            <a:pPr marL="0" lvl="0" indent="0" algn="l" rtl="0">
              <a:spcBef>
                <a:spcPts val="1600"/>
              </a:spcBef>
              <a:spcAft>
                <a:spcPts val="0"/>
              </a:spcAft>
              <a:buNone/>
            </a:pPr>
            <a:endParaRPr sz="3600">
              <a:solidFill>
                <a:schemeClr val="dk1"/>
              </a:solidFill>
            </a:endParaRPr>
          </a:p>
          <a:p>
            <a:pPr marL="0" lvl="0" indent="0" algn="l" rtl="0">
              <a:spcBef>
                <a:spcPts val="1600"/>
              </a:spcBef>
              <a:spcAft>
                <a:spcPts val="1600"/>
              </a:spcAft>
              <a:buNone/>
            </a:pPr>
            <a:endParaRPr sz="3600">
              <a:solidFill>
                <a:schemeClr val="dk1"/>
              </a:solidFill>
            </a:endParaRPr>
          </a:p>
        </p:txBody>
      </p:sp>
      <p:sp>
        <p:nvSpPr>
          <p:cNvPr id="170" name="Google Shape;170;p31"/>
          <p:cNvSpPr txBox="1">
            <a:spLocks noGrp="1"/>
          </p:cNvSpPr>
          <p:nvPr>
            <p:ph type="title" idx="4294967295"/>
          </p:nvPr>
        </p:nvSpPr>
        <p:spPr>
          <a:xfrm>
            <a:off x="510450" y="1364050"/>
            <a:ext cx="8123100" cy="33726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b="0">
                <a:latin typeface="Lato"/>
                <a:ea typeface="Lato"/>
                <a:cs typeface="Lato"/>
                <a:sym typeface="Lato"/>
              </a:rPr>
              <a:t>You can see 2010 census mail return rates from every community in the US here:</a:t>
            </a:r>
            <a:endParaRPr b="0">
              <a:latin typeface="Lato"/>
              <a:ea typeface="Lato"/>
              <a:cs typeface="Lato"/>
              <a:sym typeface="Lato"/>
            </a:endParaRPr>
          </a:p>
          <a:p>
            <a:pPr marL="0" lvl="0" indent="0" algn="l" rtl="0">
              <a:lnSpc>
                <a:spcPct val="115000"/>
              </a:lnSpc>
              <a:spcBef>
                <a:spcPts val="1600"/>
              </a:spcBef>
              <a:spcAft>
                <a:spcPts val="0"/>
              </a:spcAft>
              <a:buNone/>
            </a:pPr>
            <a:r>
              <a:rPr lang="en" b="0" u="sng">
                <a:solidFill>
                  <a:schemeClr val="hlink"/>
                </a:solidFill>
                <a:latin typeface="Lato"/>
                <a:ea typeface="Lato"/>
                <a:cs typeface="Lato"/>
                <a:sym typeface="Lato"/>
                <a:hlinkClick r:id="rId3"/>
              </a:rPr>
              <a:t>https://www.censushardtocountmaps2020.us/</a:t>
            </a:r>
            <a:endParaRPr b="0">
              <a:latin typeface="Lato"/>
              <a:ea typeface="Lato"/>
              <a:cs typeface="Lato"/>
              <a:sym typeface="Lato"/>
            </a:endParaRPr>
          </a:p>
          <a:p>
            <a:pPr marL="0" lvl="0" indent="0" algn="l" rtl="0">
              <a:lnSpc>
                <a:spcPct val="115000"/>
              </a:lnSpc>
              <a:spcBef>
                <a:spcPts val="1600"/>
              </a:spcBef>
              <a:spcAft>
                <a:spcPts val="1600"/>
              </a:spcAft>
              <a:buNone/>
            </a:pPr>
            <a:r>
              <a:rPr lang="en" b="0">
                <a:latin typeface="Lato"/>
                <a:ea typeface="Lato"/>
                <a:cs typeface="Lato"/>
                <a:sym typeface="Lato"/>
              </a:rPr>
              <a:t>This will be updated as the 2020 census is taking place!</a:t>
            </a:r>
            <a:endParaRPr b="0">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4"/>
          <p:cNvSpPr txBox="1">
            <a:spLocks noGrp="1"/>
          </p:cNvSpPr>
          <p:nvPr>
            <p:ph type="title"/>
          </p:nvPr>
        </p:nvSpPr>
        <p:spPr>
          <a:xfrm>
            <a:off x="674125" y="1295775"/>
            <a:ext cx="2880300" cy="25089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4800" b="1">
                <a:solidFill>
                  <a:schemeClr val="accent3"/>
                </a:solidFill>
              </a:rPr>
              <a:t>GOALS</a:t>
            </a:r>
            <a:endParaRPr sz="4800" b="1">
              <a:solidFill>
                <a:schemeClr val="accent3"/>
              </a:solidFill>
            </a:endParaRPr>
          </a:p>
        </p:txBody>
      </p:sp>
      <p:sp>
        <p:nvSpPr>
          <p:cNvPr id="71" name="Google Shape;71;p14"/>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Clr>
                <a:srgbClr val="000000"/>
              </a:buClr>
              <a:buSzPts val="1900"/>
              <a:buFont typeface="Merriweather"/>
              <a:buChar char="●"/>
            </a:pPr>
            <a:r>
              <a:rPr lang="en" sz="1900">
                <a:solidFill>
                  <a:srgbClr val="000000"/>
                </a:solidFill>
                <a:latin typeface="Merriweather"/>
                <a:ea typeface="Merriweather"/>
                <a:cs typeface="Merriweather"/>
                <a:sym typeface="Merriweather"/>
              </a:rPr>
              <a:t>Develop a foundation of knowledge around the census: what it is and why it’s important</a:t>
            </a:r>
            <a:br>
              <a:rPr lang="en" sz="1900">
                <a:solidFill>
                  <a:srgbClr val="000000"/>
                </a:solidFill>
                <a:latin typeface="Merriweather"/>
                <a:ea typeface="Merriweather"/>
                <a:cs typeface="Merriweather"/>
                <a:sym typeface="Merriweather"/>
              </a:rPr>
            </a:br>
            <a:endParaRPr sz="1900">
              <a:solidFill>
                <a:srgbClr val="000000"/>
              </a:solidFill>
              <a:latin typeface="Merriweather"/>
              <a:ea typeface="Merriweather"/>
              <a:cs typeface="Merriweather"/>
              <a:sym typeface="Merriweather"/>
            </a:endParaRPr>
          </a:p>
          <a:p>
            <a:pPr marL="457200" lvl="0" indent="-349250" algn="l" rtl="0">
              <a:spcBef>
                <a:spcPts val="0"/>
              </a:spcBef>
              <a:spcAft>
                <a:spcPts val="0"/>
              </a:spcAft>
              <a:buClr>
                <a:srgbClr val="000000"/>
              </a:buClr>
              <a:buSzPts val="1900"/>
              <a:buFont typeface="Merriweather"/>
              <a:buChar char="●"/>
            </a:pPr>
            <a:r>
              <a:rPr lang="en" sz="1900">
                <a:solidFill>
                  <a:srgbClr val="000000"/>
                </a:solidFill>
                <a:latin typeface="Merriweather"/>
                <a:ea typeface="Merriweather"/>
                <a:cs typeface="Merriweather"/>
                <a:sym typeface="Merriweather"/>
              </a:rPr>
              <a:t>Understand how the census impacts the individuals and communities you serve</a:t>
            </a:r>
            <a:br>
              <a:rPr lang="en" sz="1900">
                <a:solidFill>
                  <a:srgbClr val="000000"/>
                </a:solidFill>
                <a:latin typeface="Merriweather"/>
                <a:ea typeface="Merriweather"/>
                <a:cs typeface="Merriweather"/>
                <a:sym typeface="Merriweather"/>
              </a:rPr>
            </a:br>
            <a:endParaRPr sz="1900">
              <a:solidFill>
                <a:srgbClr val="000000"/>
              </a:solidFill>
              <a:latin typeface="Merriweather"/>
              <a:ea typeface="Merriweather"/>
              <a:cs typeface="Merriweather"/>
              <a:sym typeface="Merriweather"/>
            </a:endParaRPr>
          </a:p>
          <a:p>
            <a:pPr marL="457200" lvl="0" indent="-349250" algn="l" rtl="0">
              <a:spcBef>
                <a:spcPts val="0"/>
              </a:spcBef>
              <a:spcAft>
                <a:spcPts val="0"/>
              </a:spcAft>
              <a:buClr>
                <a:srgbClr val="000000"/>
              </a:buClr>
              <a:buSzPts val="1900"/>
              <a:buFont typeface="Merriweather"/>
              <a:buChar char="●"/>
            </a:pPr>
            <a:r>
              <a:rPr lang="en" sz="1900">
                <a:solidFill>
                  <a:srgbClr val="000000"/>
                </a:solidFill>
                <a:latin typeface="Merriweather"/>
                <a:ea typeface="Merriweather"/>
                <a:cs typeface="Merriweather"/>
                <a:sym typeface="Merriweather"/>
              </a:rPr>
              <a:t>Anticipate challenges and solutions for your community to be counted in 2020</a:t>
            </a:r>
            <a:endParaRPr sz="1900">
              <a:solidFill>
                <a:srgbClr val="000000"/>
              </a:solidFill>
              <a:latin typeface="Merriweather"/>
              <a:ea typeface="Merriweather"/>
              <a:cs typeface="Merriweather"/>
              <a:sym typeface="Merriweather"/>
            </a:endParaRPr>
          </a:p>
          <a:p>
            <a:pPr marL="0" lvl="0" indent="0" algn="l" rtl="0">
              <a:spcBef>
                <a:spcPts val="1600"/>
              </a:spcBef>
              <a:spcAft>
                <a:spcPts val="1600"/>
              </a:spcAft>
              <a:buNone/>
            </a:pPr>
            <a:endParaRPr sz="1900">
              <a:solidFill>
                <a:srgbClr val="000000"/>
              </a:solidFill>
              <a:latin typeface="Merriweather"/>
              <a:ea typeface="Merriweather"/>
              <a:cs typeface="Merriweather"/>
              <a:sym typeface="Merriweathe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2"/>
          <p:cNvSpPr txBox="1">
            <a:spLocks noGrp="1"/>
          </p:cNvSpPr>
          <p:nvPr>
            <p:ph type="title"/>
          </p:nvPr>
        </p:nvSpPr>
        <p:spPr>
          <a:xfrm>
            <a:off x="283099" y="712150"/>
            <a:ext cx="8622300" cy="3835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5"/>
                </a:solidFill>
              </a:rPr>
              <a:t>Part 4:</a:t>
            </a:r>
            <a:r>
              <a:rPr lang="en"/>
              <a:t> It’s not 2010 anymore</a:t>
            </a:r>
            <a:endParaRPr/>
          </a:p>
          <a:p>
            <a:pPr marL="0" lvl="0" indent="0" algn="l" rtl="0">
              <a:spcBef>
                <a:spcPts val="1000"/>
              </a:spcBef>
              <a:spcAft>
                <a:spcPts val="0"/>
              </a:spcAft>
              <a:buClr>
                <a:schemeClr val="dk2"/>
              </a:buClr>
              <a:buSzPts val="1100"/>
              <a:buFont typeface="Arial"/>
              <a:buNone/>
            </a:pPr>
            <a:r>
              <a:rPr lang="en" sz="2400" b="0"/>
              <a:t>Anticipating challenges and solutions for the 2020 Census</a:t>
            </a:r>
            <a:endParaRPr/>
          </a:p>
          <a:p>
            <a:pPr marL="0" lvl="0" indent="0" algn="l" rtl="0">
              <a:spcBef>
                <a:spcPts val="1000"/>
              </a:spcBef>
              <a:spcAft>
                <a:spcPts val="1000"/>
              </a:spcAft>
              <a:buNone/>
            </a:pPr>
            <a:endParaRPr sz="2400" b="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3"/>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What has changed since 2010?</a:t>
            </a:r>
            <a:endParaRPr sz="2400"/>
          </a:p>
        </p:txBody>
      </p:sp>
      <p:sp>
        <p:nvSpPr>
          <p:cNvPr id="181" name="Google Shape;181;p33"/>
          <p:cNvSpPr txBox="1">
            <a:spLocks noGrp="1"/>
          </p:cNvSpPr>
          <p:nvPr>
            <p:ph type="title" idx="4294967295"/>
          </p:nvPr>
        </p:nvSpPr>
        <p:spPr>
          <a:xfrm>
            <a:off x="510450" y="1013575"/>
            <a:ext cx="8123100" cy="38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b="0">
                <a:latin typeface="Lato"/>
                <a:ea typeface="Lato"/>
                <a:cs typeface="Lato"/>
                <a:sym typeface="Lato"/>
              </a:rPr>
              <a:t>Think back about your own life in 2010:</a:t>
            </a:r>
            <a:endParaRPr b="0">
              <a:latin typeface="Lato"/>
              <a:ea typeface="Lato"/>
              <a:cs typeface="Lato"/>
              <a:sym typeface="Lato"/>
            </a:endParaRPr>
          </a:p>
          <a:p>
            <a:pPr marL="0" lvl="0" indent="0" algn="l" rtl="0">
              <a:lnSpc>
                <a:spcPct val="115000"/>
              </a:lnSpc>
              <a:spcBef>
                <a:spcPts val="1600"/>
              </a:spcBef>
              <a:spcAft>
                <a:spcPts val="0"/>
              </a:spcAft>
              <a:buNone/>
            </a:pPr>
            <a:r>
              <a:rPr lang="en" sz="2400" b="0">
                <a:latin typeface="Lato"/>
                <a:ea typeface="Lato"/>
                <a:cs typeface="Lato"/>
                <a:sym typeface="Lato"/>
              </a:rPr>
              <a:t>How old were you? </a:t>
            </a:r>
            <a:endParaRPr sz="2400" b="0">
              <a:latin typeface="Lato"/>
              <a:ea typeface="Lato"/>
              <a:cs typeface="Lato"/>
              <a:sym typeface="Lato"/>
            </a:endParaRPr>
          </a:p>
          <a:p>
            <a:pPr marL="0" lvl="0" indent="0" algn="l" rtl="0">
              <a:lnSpc>
                <a:spcPct val="115000"/>
              </a:lnSpc>
              <a:spcBef>
                <a:spcPts val="1600"/>
              </a:spcBef>
              <a:spcAft>
                <a:spcPts val="0"/>
              </a:spcAft>
              <a:buNone/>
            </a:pPr>
            <a:r>
              <a:rPr lang="en" sz="2400" b="0">
                <a:latin typeface="Lato"/>
                <a:ea typeface="Lato"/>
                <a:cs typeface="Lato"/>
                <a:sym typeface="Lato"/>
              </a:rPr>
              <a:t>Where did you live? Who did you live with?</a:t>
            </a:r>
            <a:endParaRPr sz="2400" b="0">
              <a:latin typeface="Lato"/>
              <a:ea typeface="Lato"/>
              <a:cs typeface="Lato"/>
              <a:sym typeface="Lato"/>
            </a:endParaRPr>
          </a:p>
          <a:p>
            <a:pPr marL="0" lvl="0" indent="0" algn="l" rtl="0">
              <a:lnSpc>
                <a:spcPct val="115000"/>
              </a:lnSpc>
              <a:spcBef>
                <a:spcPts val="1600"/>
              </a:spcBef>
              <a:spcAft>
                <a:spcPts val="0"/>
              </a:spcAft>
              <a:buNone/>
            </a:pPr>
            <a:r>
              <a:rPr lang="en" sz="2400" b="0">
                <a:latin typeface="Lato"/>
                <a:ea typeface="Lato"/>
                <a:cs typeface="Lato"/>
                <a:sym typeface="Lato"/>
              </a:rPr>
              <a:t>What did you care about? What did you worry about?</a:t>
            </a:r>
            <a:endParaRPr sz="2400" b="0">
              <a:latin typeface="Lato"/>
              <a:ea typeface="Lato"/>
              <a:cs typeface="Lato"/>
              <a:sym typeface="Lato"/>
            </a:endParaRPr>
          </a:p>
          <a:p>
            <a:pPr marL="0" lvl="0" indent="0" algn="l" rtl="0">
              <a:lnSpc>
                <a:spcPct val="115000"/>
              </a:lnSpc>
              <a:spcBef>
                <a:spcPts val="1600"/>
              </a:spcBef>
              <a:spcAft>
                <a:spcPts val="0"/>
              </a:spcAft>
              <a:buNone/>
            </a:pPr>
            <a:r>
              <a:rPr lang="en" sz="2400" b="0">
                <a:latin typeface="Lato"/>
                <a:ea typeface="Lato"/>
                <a:cs typeface="Lato"/>
                <a:sym typeface="Lato"/>
              </a:rPr>
              <a:t>How did you listen to music? How did you watch movies?</a:t>
            </a:r>
            <a:endParaRPr sz="2400" b="0">
              <a:latin typeface="Lato"/>
              <a:ea typeface="Lato"/>
              <a:cs typeface="Lato"/>
              <a:sym typeface="Lato"/>
            </a:endParaRPr>
          </a:p>
          <a:p>
            <a:pPr marL="0" lvl="0" indent="0" algn="l" rtl="0">
              <a:lnSpc>
                <a:spcPct val="115000"/>
              </a:lnSpc>
              <a:spcBef>
                <a:spcPts val="1600"/>
              </a:spcBef>
              <a:spcAft>
                <a:spcPts val="1600"/>
              </a:spcAft>
              <a:buNone/>
            </a:pPr>
            <a:r>
              <a:rPr lang="en" sz="2400" b="0">
                <a:latin typeface="Lato"/>
                <a:ea typeface="Lato"/>
                <a:cs typeface="Lato"/>
                <a:sym typeface="Lato"/>
              </a:rPr>
              <a:t>How did you (or your parents) do most of your shopping?</a:t>
            </a:r>
            <a:endParaRPr sz="2400" b="0">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4"/>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Census 2020 challenge #1:                           Online responses</a:t>
            </a:r>
            <a:endParaRPr sz="2400"/>
          </a:p>
        </p:txBody>
      </p:sp>
      <p:sp>
        <p:nvSpPr>
          <p:cNvPr id="187" name="Google Shape;187;p34"/>
          <p:cNvSpPr txBox="1">
            <a:spLocks noGrp="1"/>
          </p:cNvSpPr>
          <p:nvPr>
            <p:ph type="title" idx="4294967295"/>
          </p:nvPr>
        </p:nvSpPr>
        <p:spPr>
          <a:xfrm>
            <a:off x="510450" y="1467975"/>
            <a:ext cx="8339400" cy="34944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200" b="0">
                <a:latin typeface="Lato"/>
                <a:ea typeface="Lato"/>
                <a:cs typeface="Lato"/>
                <a:sym typeface="Lato"/>
              </a:rPr>
              <a:t>For the first time, most households will be asked to complete their census form online. </a:t>
            </a:r>
            <a:endParaRPr sz="2200" b="0">
              <a:latin typeface="Lato"/>
              <a:ea typeface="Lato"/>
              <a:cs typeface="Lato"/>
              <a:sym typeface="Lato"/>
            </a:endParaRPr>
          </a:p>
          <a:p>
            <a:pPr marL="914400" lvl="0" indent="-355600" algn="l" rtl="0">
              <a:lnSpc>
                <a:spcPct val="115000"/>
              </a:lnSpc>
              <a:spcBef>
                <a:spcPts val="0"/>
              </a:spcBef>
              <a:spcAft>
                <a:spcPts val="0"/>
              </a:spcAft>
              <a:buSzPts val="2000"/>
              <a:buFont typeface="Lato"/>
              <a:buChar char="●"/>
            </a:pPr>
            <a:r>
              <a:rPr lang="en" sz="2000" b="0">
                <a:latin typeface="Lato"/>
                <a:ea typeface="Lato"/>
                <a:cs typeface="Lato"/>
                <a:sym typeface="Lato"/>
              </a:rPr>
              <a:t>80% of households will be mailed a postcard with instructions to complete the census online</a:t>
            </a:r>
            <a:endParaRPr sz="2000" b="0">
              <a:latin typeface="Lato"/>
              <a:ea typeface="Lato"/>
              <a:cs typeface="Lato"/>
              <a:sym typeface="Lato"/>
            </a:endParaRPr>
          </a:p>
          <a:p>
            <a:pPr marL="914400" lvl="0" indent="-355600" algn="l" rtl="0">
              <a:lnSpc>
                <a:spcPct val="115000"/>
              </a:lnSpc>
              <a:spcBef>
                <a:spcPts val="0"/>
              </a:spcBef>
              <a:spcAft>
                <a:spcPts val="0"/>
              </a:spcAft>
              <a:buSzPts val="2000"/>
              <a:buFont typeface="Lato"/>
              <a:buChar char="●"/>
            </a:pPr>
            <a:r>
              <a:rPr lang="en" sz="2000" b="0">
                <a:latin typeface="Lato"/>
                <a:ea typeface="Lato"/>
                <a:cs typeface="Lato"/>
                <a:sym typeface="Lato"/>
              </a:rPr>
              <a:t>20% of households will be mailed a paper census form</a:t>
            </a:r>
            <a:endParaRPr sz="2000" b="0">
              <a:latin typeface="Lato"/>
              <a:ea typeface="Lato"/>
              <a:cs typeface="Lato"/>
              <a:sym typeface="Lato"/>
            </a:endParaRPr>
          </a:p>
          <a:p>
            <a:pPr marL="914400" lvl="0" indent="-355600" algn="l" rtl="0">
              <a:lnSpc>
                <a:spcPct val="115000"/>
              </a:lnSpc>
              <a:spcBef>
                <a:spcPts val="0"/>
              </a:spcBef>
              <a:spcAft>
                <a:spcPts val="0"/>
              </a:spcAft>
              <a:buSzPts val="2000"/>
              <a:buFont typeface="Lato"/>
              <a:buChar char="●"/>
            </a:pPr>
            <a:r>
              <a:rPr lang="en" sz="2000" b="0">
                <a:latin typeface="Lato"/>
                <a:ea typeface="Lato"/>
                <a:cs typeface="Lato"/>
                <a:sym typeface="Lato"/>
              </a:rPr>
              <a:t>The Census Bureau is </a:t>
            </a:r>
            <a:r>
              <a:rPr lang="en" sz="2000">
                <a:latin typeface="Lato"/>
                <a:ea typeface="Lato"/>
                <a:cs typeface="Lato"/>
                <a:sym typeface="Lato"/>
              </a:rPr>
              <a:t>anticipating a 45% online completion rate</a:t>
            </a:r>
            <a:endParaRPr sz="2000">
              <a:latin typeface="Lato"/>
              <a:ea typeface="Lato"/>
              <a:cs typeface="Lato"/>
              <a:sym typeface="Lato"/>
            </a:endParaRPr>
          </a:p>
          <a:p>
            <a:pPr marL="914400" lvl="0" indent="-355600" algn="l" rtl="0">
              <a:lnSpc>
                <a:spcPct val="115000"/>
              </a:lnSpc>
              <a:spcBef>
                <a:spcPts val="0"/>
              </a:spcBef>
              <a:spcAft>
                <a:spcPts val="0"/>
              </a:spcAft>
              <a:buSzPts val="2000"/>
              <a:buFont typeface="Lato"/>
              <a:buChar char="●"/>
            </a:pPr>
            <a:r>
              <a:rPr lang="en" sz="2000">
                <a:latin typeface="Lato"/>
                <a:ea typeface="Lato"/>
                <a:cs typeface="Lato"/>
                <a:sym typeface="Lato"/>
              </a:rPr>
              <a:t>18.3% of households</a:t>
            </a:r>
            <a:r>
              <a:rPr lang="en" sz="2000" b="0">
                <a:latin typeface="Lato"/>
                <a:ea typeface="Lato"/>
                <a:cs typeface="Lato"/>
                <a:sym typeface="Lato"/>
              </a:rPr>
              <a:t> in NY State don’t have internet access</a:t>
            </a:r>
            <a:endParaRPr sz="2000" b="0">
              <a:latin typeface="Lato"/>
              <a:ea typeface="Lato"/>
              <a:cs typeface="Lato"/>
              <a:sym typeface="Lato"/>
            </a:endParaRPr>
          </a:p>
          <a:p>
            <a:pPr marL="914400" lvl="0" indent="0" algn="l" rtl="0">
              <a:lnSpc>
                <a:spcPct val="115000"/>
              </a:lnSpc>
              <a:spcBef>
                <a:spcPts val="0"/>
              </a:spcBef>
              <a:spcAft>
                <a:spcPts val="0"/>
              </a:spcAft>
              <a:buNone/>
            </a:pPr>
            <a:endParaRPr sz="1000" b="0">
              <a:latin typeface="Lato"/>
              <a:ea typeface="Lato"/>
              <a:cs typeface="Lato"/>
              <a:sym typeface="Lato"/>
            </a:endParaRPr>
          </a:p>
          <a:p>
            <a:pPr marL="0" lvl="0" indent="0" algn="l" rtl="0">
              <a:lnSpc>
                <a:spcPct val="115000"/>
              </a:lnSpc>
              <a:spcBef>
                <a:spcPts val="0"/>
              </a:spcBef>
              <a:spcAft>
                <a:spcPts val="1600"/>
              </a:spcAft>
              <a:buNone/>
            </a:pPr>
            <a:r>
              <a:rPr lang="en" sz="2200">
                <a:latin typeface="Lato"/>
                <a:ea typeface="Lato"/>
                <a:cs typeface="Lato"/>
                <a:sym typeface="Lato"/>
              </a:rPr>
              <a:t>Helping connect people to computer access is one way that social workers can directly support a complete 2020 census count.</a:t>
            </a:r>
            <a:endParaRPr sz="2200">
              <a:latin typeface="Lato"/>
              <a:ea typeface="Lato"/>
              <a:cs typeface="Lato"/>
              <a:sym typeface="Lato"/>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5"/>
          <p:cNvSpPr txBox="1">
            <a:spLocks noGrp="1"/>
          </p:cNvSpPr>
          <p:nvPr>
            <p:ph type="title"/>
          </p:nvPr>
        </p:nvSpPr>
        <p:spPr>
          <a:xfrm>
            <a:off x="289600" y="412425"/>
            <a:ext cx="3952500" cy="250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a:solidFill>
                  <a:schemeClr val="accent3"/>
                </a:solidFill>
              </a:rPr>
              <a:t>Census 2020 challenge #2: </a:t>
            </a:r>
            <a:endParaRPr sz="3600">
              <a:solidFill>
                <a:schemeClr val="accent3"/>
              </a:solidFill>
            </a:endParaRPr>
          </a:p>
          <a:p>
            <a:pPr marL="0" lvl="0" indent="0" algn="l" rtl="0">
              <a:spcBef>
                <a:spcPts val="0"/>
              </a:spcBef>
              <a:spcAft>
                <a:spcPts val="0"/>
              </a:spcAft>
              <a:buNone/>
            </a:pPr>
            <a:r>
              <a:rPr lang="en">
                <a:solidFill>
                  <a:schemeClr val="accent3"/>
                </a:solidFill>
              </a:rPr>
              <a:t>The Citizenship Saga </a:t>
            </a:r>
            <a:endParaRPr>
              <a:solidFill>
                <a:schemeClr val="accent3"/>
              </a:solidFill>
            </a:endParaRPr>
          </a:p>
          <a:p>
            <a:pPr marL="0" lvl="0" indent="0" algn="l" rtl="0">
              <a:spcBef>
                <a:spcPts val="0"/>
              </a:spcBef>
              <a:spcAft>
                <a:spcPts val="0"/>
              </a:spcAft>
              <a:buNone/>
            </a:pPr>
            <a:endParaRPr/>
          </a:p>
          <a:p>
            <a:pPr marL="0" lvl="0" indent="0" algn="l" rtl="0">
              <a:spcBef>
                <a:spcPts val="0"/>
              </a:spcBef>
              <a:spcAft>
                <a:spcPts val="0"/>
              </a:spcAft>
              <a:buNone/>
            </a:pPr>
            <a:r>
              <a:rPr lang="en" sz="2600"/>
              <a:t>Department of Commerce v. New York (2019)</a:t>
            </a:r>
            <a:endParaRPr sz="2600"/>
          </a:p>
        </p:txBody>
      </p:sp>
      <p:sp>
        <p:nvSpPr>
          <p:cNvPr id="193" name="Google Shape;193;p35"/>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On June 28th, the Supreme Court ruled that the Department of Commerce did not provide sufficient reasons to include a citizenship question on the 2020 Census and thereby should not be on the 2020 Census. </a:t>
            </a:r>
            <a:endParaRPr/>
          </a:p>
          <a:p>
            <a:pPr marL="0" lvl="0" indent="0" algn="l" rtl="0">
              <a:spcBef>
                <a:spcPts val="1600"/>
              </a:spcBef>
              <a:spcAft>
                <a:spcPts val="0"/>
              </a:spcAft>
              <a:buNone/>
            </a:pPr>
            <a:r>
              <a:rPr lang="en"/>
              <a:t>SCOTUS did not outright reject the inclusion of a citizenship question, just that the DOC did not provide enough reasons to include it. </a:t>
            </a:r>
            <a:endParaRPr/>
          </a:p>
          <a:p>
            <a:pPr marL="0" lvl="0" indent="0" algn="l" rtl="0">
              <a:spcBef>
                <a:spcPts val="1600"/>
              </a:spcBef>
              <a:spcAft>
                <a:spcPts val="0"/>
              </a:spcAft>
              <a:buNone/>
            </a:pPr>
            <a:r>
              <a:rPr lang="en"/>
              <a:t>The DOC could have reargued, but would have to wait till the session started again in October. The Census forms needed to go into print by July. </a:t>
            </a:r>
            <a:endParaRPr/>
          </a:p>
          <a:p>
            <a:pPr marL="0" lvl="0" indent="0" algn="l" rtl="0">
              <a:spcBef>
                <a:spcPts val="1600"/>
              </a:spcBef>
              <a:spcAft>
                <a:spcPts val="1600"/>
              </a:spcAft>
              <a:buNone/>
            </a:pPr>
            <a:r>
              <a:rPr lang="en"/>
              <a:t>On July 2, 2019, the DOC said they would not press forward. This triggered a twitter storm from Trump.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6"/>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Census 2020 challenge #2:                      The citizenship question</a:t>
            </a:r>
            <a:endParaRPr sz="2400"/>
          </a:p>
        </p:txBody>
      </p:sp>
      <p:sp>
        <p:nvSpPr>
          <p:cNvPr id="199" name="Google Shape;199;p36"/>
          <p:cNvSpPr txBox="1">
            <a:spLocks noGrp="1"/>
          </p:cNvSpPr>
          <p:nvPr>
            <p:ph type="title" idx="4294967295"/>
          </p:nvPr>
        </p:nvSpPr>
        <p:spPr>
          <a:xfrm>
            <a:off x="557525" y="1422475"/>
            <a:ext cx="8339400" cy="36519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200" b="0">
                <a:latin typeface="Lato"/>
                <a:ea typeface="Lato"/>
                <a:cs typeface="Lato"/>
                <a:sym typeface="Lato"/>
              </a:rPr>
              <a:t>In Ju</a:t>
            </a:r>
            <a:r>
              <a:rPr lang="en" sz="2200">
                <a:latin typeface="Lato"/>
                <a:ea typeface="Lato"/>
                <a:cs typeface="Lato"/>
                <a:sym typeface="Lato"/>
              </a:rPr>
              <a:t>ne</a:t>
            </a:r>
            <a:r>
              <a:rPr lang="en" sz="2200" b="0">
                <a:latin typeface="Lato"/>
                <a:ea typeface="Lato"/>
                <a:cs typeface="Lato"/>
                <a:sym typeface="Lato"/>
              </a:rPr>
              <a:t> 2019, the Supreme Court </a:t>
            </a:r>
            <a:r>
              <a:rPr lang="en" sz="2200">
                <a:latin typeface="Lato"/>
                <a:ea typeface="Lato"/>
                <a:cs typeface="Lato"/>
                <a:sym typeface="Lato"/>
              </a:rPr>
              <a:t>decided that </a:t>
            </a:r>
            <a:r>
              <a:rPr lang="en" sz="2200" b="0">
                <a:latin typeface="Lato"/>
                <a:ea typeface="Lato"/>
                <a:cs typeface="Lato"/>
                <a:sym typeface="Lato"/>
              </a:rPr>
              <a:t> question “</a:t>
            </a:r>
            <a:r>
              <a:rPr lang="en" sz="2200" b="0" i="1">
                <a:latin typeface="Lato"/>
                <a:ea typeface="Lato"/>
                <a:cs typeface="Lato"/>
                <a:sym typeface="Lato"/>
              </a:rPr>
              <a:t>Is this person a US citizen?</a:t>
            </a:r>
            <a:r>
              <a:rPr lang="en" sz="2200" b="0">
                <a:latin typeface="Lato"/>
                <a:ea typeface="Lato"/>
                <a:cs typeface="Lato"/>
                <a:sym typeface="Lato"/>
              </a:rPr>
              <a:t>” </a:t>
            </a:r>
            <a:r>
              <a:rPr lang="en" sz="2200">
                <a:latin typeface="Lato"/>
                <a:ea typeface="Lato"/>
                <a:cs typeface="Lato"/>
                <a:sym typeface="Lato"/>
              </a:rPr>
              <a:t>should not be </a:t>
            </a:r>
            <a:r>
              <a:rPr lang="en" sz="2200" b="0">
                <a:latin typeface="Lato"/>
                <a:ea typeface="Lato"/>
                <a:cs typeface="Lato"/>
                <a:sym typeface="Lato"/>
              </a:rPr>
              <a:t>added to the 2020 census form.</a:t>
            </a:r>
            <a:endParaRPr sz="2200" b="0">
              <a:latin typeface="Lato"/>
              <a:ea typeface="Lato"/>
              <a:cs typeface="Lato"/>
              <a:sym typeface="Lato"/>
            </a:endParaRPr>
          </a:p>
          <a:p>
            <a:pPr marL="0" lvl="0" indent="0" algn="l" rtl="0">
              <a:lnSpc>
                <a:spcPct val="115000"/>
              </a:lnSpc>
              <a:spcBef>
                <a:spcPts val="0"/>
              </a:spcBef>
              <a:spcAft>
                <a:spcPts val="0"/>
              </a:spcAft>
              <a:buNone/>
            </a:pPr>
            <a:endParaRPr sz="2200">
              <a:latin typeface="Lato"/>
              <a:ea typeface="Lato"/>
              <a:cs typeface="Lato"/>
              <a:sym typeface="Lato"/>
            </a:endParaRPr>
          </a:p>
          <a:p>
            <a:pPr marL="0" lvl="0" indent="0" algn="l" rtl="0">
              <a:lnSpc>
                <a:spcPct val="115000"/>
              </a:lnSpc>
              <a:spcBef>
                <a:spcPts val="0"/>
              </a:spcBef>
              <a:spcAft>
                <a:spcPts val="0"/>
              </a:spcAft>
              <a:buNone/>
            </a:pPr>
            <a:r>
              <a:rPr lang="en" sz="2000">
                <a:latin typeface="Lato"/>
                <a:ea typeface="Lato"/>
                <a:cs typeface="Lato"/>
                <a:sym typeface="Lato"/>
              </a:rPr>
              <a:t>There is definitely damage done from the saga of this question</a:t>
            </a:r>
            <a:endParaRPr sz="2000">
              <a:latin typeface="Lato"/>
              <a:ea typeface="Lato"/>
              <a:cs typeface="Lato"/>
              <a:sym typeface="Lato"/>
            </a:endParaRPr>
          </a:p>
          <a:p>
            <a:pPr marL="0" lvl="0" indent="0" algn="l" rtl="0">
              <a:lnSpc>
                <a:spcPct val="115000"/>
              </a:lnSpc>
              <a:spcBef>
                <a:spcPts val="1600"/>
              </a:spcBef>
              <a:spcAft>
                <a:spcPts val="0"/>
              </a:spcAft>
              <a:buNone/>
            </a:pPr>
            <a:r>
              <a:rPr lang="en" sz="2000">
                <a:latin typeface="Lato"/>
                <a:ea typeface="Lato"/>
                <a:cs typeface="Lato"/>
                <a:sym typeface="Lato"/>
              </a:rPr>
              <a:t>The Census Bureau is</a:t>
            </a:r>
            <a:r>
              <a:rPr lang="en" sz="2000" b="0">
                <a:latin typeface="Lato"/>
                <a:ea typeface="Lato"/>
                <a:cs typeface="Lato"/>
                <a:sym typeface="Lato"/>
              </a:rPr>
              <a:t> </a:t>
            </a:r>
            <a:r>
              <a:rPr lang="en" sz="2000">
                <a:latin typeface="Lato"/>
                <a:ea typeface="Lato"/>
                <a:cs typeface="Lato"/>
                <a:sym typeface="Lato"/>
              </a:rPr>
              <a:t>forbidden from sharing information </a:t>
            </a:r>
            <a:r>
              <a:rPr lang="en" sz="2000" b="0">
                <a:latin typeface="Lato"/>
                <a:ea typeface="Lato"/>
                <a:cs typeface="Lato"/>
                <a:sym typeface="Lato"/>
              </a:rPr>
              <a:t>about  individuals or households with any other government agency</a:t>
            </a:r>
            <a:endParaRPr sz="2000" b="0">
              <a:latin typeface="Lato"/>
              <a:ea typeface="Lato"/>
              <a:cs typeface="Lato"/>
              <a:sym typeface="Lato"/>
            </a:endParaRPr>
          </a:p>
          <a:p>
            <a:pPr marL="0" lvl="0" indent="0" algn="l" rtl="0">
              <a:lnSpc>
                <a:spcPct val="115000"/>
              </a:lnSpc>
              <a:spcBef>
                <a:spcPts val="1600"/>
              </a:spcBef>
              <a:spcAft>
                <a:spcPts val="0"/>
              </a:spcAft>
              <a:buNone/>
            </a:pPr>
            <a:r>
              <a:rPr lang="en" sz="2000">
                <a:latin typeface="Lato"/>
                <a:ea typeface="Lato"/>
                <a:cs typeface="Lato"/>
                <a:sym typeface="Lato"/>
              </a:rPr>
              <a:t>We should move away from talking about the fears of the Census and remind our communities of what there is to gain from a complete count. </a:t>
            </a:r>
            <a:endParaRPr sz="2000">
              <a:latin typeface="Lato"/>
              <a:ea typeface="Lato"/>
              <a:cs typeface="Lato"/>
              <a:sym typeface="Lato"/>
            </a:endParaRPr>
          </a:p>
          <a:p>
            <a:pPr marL="0" lvl="0" indent="0" algn="l" rtl="0">
              <a:lnSpc>
                <a:spcPct val="115000"/>
              </a:lnSpc>
              <a:spcBef>
                <a:spcPts val="1600"/>
              </a:spcBef>
              <a:spcAft>
                <a:spcPts val="1600"/>
              </a:spcAft>
              <a:buNone/>
            </a:pPr>
            <a:endParaRPr sz="2000" b="0">
              <a:latin typeface="Lato"/>
              <a:ea typeface="Lato"/>
              <a:cs typeface="Lato"/>
              <a:sym typeface="Lato"/>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7"/>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What can you do to support the 2020 Census count?</a:t>
            </a:r>
            <a:endParaRPr sz="2400"/>
          </a:p>
        </p:txBody>
      </p:sp>
      <p:sp>
        <p:nvSpPr>
          <p:cNvPr id="205" name="Google Shape;205;p37"/>
          <p:cNvSpPr txBox="1">
            <a:spLocks noGrp="1"/>
          </p:cNvSpPr>
          <p:nvPr>
            <p:ph type="title" idx="4294967295"/>
          </p:nvPr>
        </p:nvSpPr>
        <p:spPr>
          <a:xfrm>
            <a:off x="557525" y="1477875"/>
            <a:ext cx="8339400" cy="3444300"/>
          </a:xfrm>
          <a:prstGeom prst="rect">
            <a:avLst/>
          </a:prstGeom>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SzPts val="2200"/>
              <a:buFont typeface="Lato"/>
              <a:buChar char="●"/>
            </a:pPr>
            <a:r>
              <a:rPr lang="en" sz="2200" b="0">
                <a:latin typeface="Lato"/>
                <a:ea typeface="Lato"/>
                <a:cs typeface="Lato"/>
                <a:sym typeface="Lato"/>
              </a:rPr>
              <a:t>Join the </a:t>
            </a:r>
            <a:r>
              <a:rPr lang="en" sz="2200" b="0" u="sng">
                <a:solidFill>
                  <a:schemeClr val="hlink"/>
                </a:solidFill>
                <a:latin typeface="Lato"/>
                <a:ea typeface="Lato"/>
                <a:cs typeface="Lato"/>
                <a:sym typeface="Lato"/>
                <a:hlinkClick r:id="rId3"/>
              </a:rPr>
              <a:t>NYCounts 2020 coalition</a:t>
            </a:r>
            <a:r>
              <a:rPr lang="en" sz="2200" b="0">
                <a:latin typeface="Lato"/>
                <a:ea typeface="Lato"/>
                <a:cs typeface="Lato"/>
                <a:sym typeface="Lato"/>
              </a:rPr>
              <a:t> </a:t>
            </a:r>
            <a:endParaRPr sz="2200" b="0">
              <a:latin typeface="Lato"/>
              <a:ea typeface="Lato"/>
              <a:cs typeface="Lato"/>
              <a:sym typeface="Lato"/>
            </a:endParaRPr>
          </a:p>
          <a:p>
            <a:pPr marL="457200" lvl="0" indent="-368300" algn="l" rtl="0">
              <a:lnSpc>
                <a:spcPct val="115000"/>
              </a:lnSpc>
              <a:spcBef>
                <a:spcPts val="0"/>
              </a:spcBef>
              <a:spcAft>
                <a:spcPts val="0"/>
              </a:spcAft>
              <a:buSzPts val="2200"/>
              <a:buFont typeface="Lato"/>
              <a:buChar char="●"/>
            </a:pPr>
            <a:r>
              <a:rPr lang="en" sz="2200" b="0">
                <a:latin typeface="Lato"/>
                <a:ea typeface="Lato"/>
                <a:cs typeface="Lato"/>
                <a:sym typeface="Lato"/>
              </a:rPr>
              <a:t>Sign up for the </a:t>
            </a:r>
            <a:r>
              <a:rPr lang="en" sz="2200" b="0" u="sng">
                <a:solidFill>
                  <a:schemeClr val="hlink"/>
                </a:solidFill>
                <a:latin typeface="Lato"/>
                <a:ea typeface="Lato"/>
                <a:cs typeface="Lato"/>
                <a:sym typeface="Lato"/>
                <a:hlinkClick r:id="rId4"/>
              </a:rPr>
              <a:t>NYC census e-mail list</a:t>
            </a:r>
            <a:endParaRPr sz="2200" b="0">
              <a:latin typeface="Lato"/>
              <a:ea typeface="Lato"/>
              <a:cs typeface="Lato"/>
              <a:sym typeface="Lato"/>
            </a:endParaRPr>
          </a:p>
          <a:p>
            <a:pPr marL="457200" lvl="0" indent="-368300" algn="l" rtl="0">
              <a:lnSpc>
                <a:spcPct val="115000"/>
              </a:lnSpc>
              <a:spcBef>
                <a:spcPts val="0"/>
              </a:spcBef>
              <a:spcAft>
                <a:spcPts val="0"/>
              </a:spcAft>
              <a:buSzPts val="2200"/>
              <a:buFont typeface="Lato"/>
              <a:buChar char="●"/>
            </a:pPr>
            <a:r>
              <a:rPr lang="en" sz="2200" b="0">
                <a:latin typeface="Lato"/>
                <a:ea typeface="Lato"/>
                <a:cs typeface="Lato"/>
                <a:sym typeface="Lato"/>
              </a:rPr>
              <a:t>Ask your agency now about their awareness, concerns and plans to support clients in getting counted in 2020</a:t>
            </a:r>
            <a:endParaRPr sz="2200" b="0">
              <a:latin typeface="Lato"/>
              <a:ea typeface="Lato"/>
              <a:cs typeface="Lato"/>
              <a:sym typeface="Lato"/>
            </a:endParaRPr>
          </a:p>
          <a:p>
            <a:pPr marL="457200" lvl="0" indent="-368300" algn="l" rtl="0">
              <a:lnSpc>
                <a:spcPct val="115000"/>
              </a:lnSpc>
              <a:spcBef>
                <a:spcPts val="0"/>
              </a:spcBef>
              <a:spcAft>
                <a:spcPts val="0"/>
              </a:spcAft>
              <a:buSzPts val="2200"/>
              <a:buFont typeface="Lato"/>
              <a:buChar char="●"/>
            </a:pPr>
            <a:r>
              <a:rPr lang="en" sz="2200" b="0">
                <a:latin typeface="Lato"/>
                <a:ea typeface="Lato"/>
                <a:cs typeface="Lato"/>
                <a:sym typeface="Lato"/>
              </a:rPr>
              <a:t>Educate your colleagues and clients about census (use this presentation or </a:t>
            </a:r>
            <a:r>
              <a:rPr lang="en" sz="2200" b="0" u="sng">
                <a:solidFill>
                  <a:schemeClr val="hlink"/>
                </a:solidFill>
                <a:latin typeface="Lato"/>
                <a:ea typeface="Lato"/>
                <a:cs typeface="Lato"/>
                <a:sym typeface="Lato"/>
                <a:hlinkClick r:id="rId5"/>
              </a:rPr>
              <a:t>check here</a:t>
            </a:r>
            <a:r>
              <a:rPr lang="en" sz="2200" b="0">
                <a:latin typeface="Lato"/>
                <a:ea typeface="Lato"/>
                <a:cs typeface="Lato"/>
                <a:sym typeface="Lato"/>
              </a:rPr>
              <a:t> for more resources!)</a:t>
            </a:r>
            <a:endParaRPr sz="2200" b="0">
              <a:latin typeface="Lato"/>
              <a:ea typeface="Lato"/>
              <a:cs typeface="Lato"/>
              <a:sym typeface="Lato"/>
            </a:endParaRPr>
          </a:p>
          <a:p>
            <a:pPr marL="457200" lvl="0" indent="-368300" algn="l" rtl="0">
              <a:lnSpc>
                <a:spcPct val="115000"/>
              </a:lnSpc>
              <a:spcBef>
                <a:spcPts val="0"/>
              </a:spcBef>
              <a:spcAft>
                <a:spcPts val="0"/>
              </a:spcAft>
              <a:buSzPts val="2200"/>
              <a:buFont typeface="Lato"/>
              <a:buChar char="●"/>
            </a:pPr>
            <a:r>
              <a:rPr lang="en" sz="2200" b="0">
                <a:latin typeface="Lato"/>
                <a:ea typeface="Lato"/>
                <a:cs typeface="Lato"/>
                <a:sym typeface="Lato"/>
              </a:rPr>
              <a:t>Connect </a:t>
            </a:r>
            <a:r>
              <a:rPr lang="en" sz="2200">
                <a:latin typeface="Lato"/>
                <a:ea typeface="Lato"/>
                <a:cs typeface="Lato"/>
                <a:sym typeface="Lato"/>
              </a:rPr>
              <a:t>folks </a:t>
            </a:r>
            <a:r>
              <a:rPr lang="en" sz="2200" b="0">
                <a:latin typeface="Lato"/>
                <a:ea typeface="Lato"/>
                <a:cs typeface="Lato"/>
                <a:sym typeface="Lato"/>
              </a:rPr>
              <a:t>with </a:t>
            </a:r>
            <a:r>
              <a:rPr lang="en" sz="2200" b="0" u="sng">
                <a:solidFill>
                  <a:schemeClr val="hlink"/>
                </a:solidFill>
                <a:latin typeface="Lato"/>
                <a:ea typeface="Lato"/>
                <a:cs typeface="Lato"/>
                <a:sym typeface="Lato"/>
                <a:hlinkClick r:id="rId6"/>
              </a:rPr>
              <a:t>US Census Bureau jobs</a:t>
            </a:r>
            <a:endParaRPr sz="2200" b="0">
              <a:latin typeface="Lato"/>
              <a:ea typeface="Lato"/>
              <a:cs typeface="Lato"/>
              <a:sym typeface="Lato"/>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8"/>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Guiding questions for discussion</a:t>
            </a:r>
            <a:endParaRPr sz="2400"/>
          </a:p>
        </p:txBody>
      </p:sp>
      <p:sp>
        <p:nvSpPr>
          <p:cNvPr id="211" name="Google Shape;211;p38"/>
          <p:cNvSpPr txBox="1">
            <a:spLocks noGrp="1"/>
          </p:cNvSpPr>
          <p:nvPr>
            <p:ph type="title" idx="4294967295"/>
          </p:nvPr>
        </p:nvSpPr>
        <p:spPr>
          <a:xfrm>
            <a:off x="0" y="925482"/>
            <a:ext cx="8339400" cy="3651900"/>
          </a:xfrm>
          <a:prstGeom prst="rect">
            <a:avLst/>
          </a:prstGeom>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SzPts val="2200"/>
              <a:buFont typeface="Lato"/>
              <a:buChar char="●"/>
            </a:pPr>
            <a:r>
              <a:rPr lang="en" sz="2200" b="0">
                <a:latin typeface="Lato"/>
                <a:ea typeface="Lato"/>
                <a:cs typeface="Lato"/>
                <a:sym typeface="Lato"/>
              </a:rPr>
              <a:t>Has your organization started thinking about or planning for the 2020 census?</a:t>
            </a:r>
            <a:endParaRPr sz="2200" b="0">
              <a:latin typeface="Lato"/>
              <a:ea typeface="Lato"/>
              <a:cs typeface="Lato"/>
              <a:sym typeface="Lato"/>
            </a:endParaRPr>
          </a:p>
          <a:p>
            <a:pPr marL="457200" lvl="0" indent="-368300" algn="l" rtl="0">
              <a:lnSpc>
                <a:spcPct val="115000"/>
              </a:lnSpc>
              <a:spcBef>
                <a:spcPts val="0"/>
              </a:spcBef>
              <a:spcAft>
                <a:spcPts val="0"/>
              </a:spcAft>
              <a:buSzPts val="2200"/>
              <a:buFont typeface="Lato"/>
              <a:buChar char="●"/>
            </a:pPr>
            <a:r>
              <a:rPr lang="en" sz="2200" b="0">
                <a:latin typeface="Lato"/>
                <a:ea typeface="Lato"/>
                <a:cs typeface="Lato"/>
                <a:sym typeface="Lato"/>
              </a:rPr>
              <a:t>What challenges do you anticipate for your clients and/or communities to be fully counted?</a:t>
            </a:r>
            <a:endParaRPr sz="2200" b="0">
              <a:latin typeface="Lato"/>
              <a:ea typeface="Lato"/>
              <a:cs typeface="Lato"/>
              <a:sym typeface="Lato"/>
            </a:endParaRPr>
          </a:p>
          <a:p>
            <a:pPr marL="457200" lvl="0" indent="-368300" algn="l" rtl="0">
              <a:lnSpc>
                <a:spcPct val="115000"/>
              </a:lnSpc>
              <a:spcBef>
                <a:spcPts val="0"/>
              </a:spcBef>
              <a:spcAft>
                <a:spcPts val="0"/>
              </a:spcAft>
              <a:buSzPts val="2200"/>
              <a:buFont typeface="Lato"/>
              <a:buChar char="●"/>
            </a:pPr>
            <a:r>
              <a:rPr lang="en" sz="2200" b="0">
                <a:latin typeface="Lato"/>
                <a:ea typeface="Lato"/>
                <a:cs typeface="Lato"/>
                <a:sym typeface="Lato"/>
              </a:rPr>
              <a:t>What specific barriers do your clients or community members face in getting counted: </a:t>
            </a:r>
            <a:endParaRPr sz="2200" b="0">
              <a:latin typeface="Lato"/>
              <a:ea typeface="Lato"/>
              <a:cs typeface="Lato"/>
              <a:sym typeface="Lato"/>
            </a:endParaRPr>
          </a:p>
          <a:p>
            <a:pPr marL="914400" lvl="1" indent="-342900" algn="l" rtl="0">
              <a:lnSpc>
                <a:spcPct val="115000"/>
              </a:lnSpc>
              <a:spcBef>
                <a:spcPts val="0"/>
              </a:spcBef>
              <a:spcAft>
                <a:spcPts val="0"/>
              </a:spcAft>
              <a:buSzPts val="1800"/>
              <a:buFont typeface="Lato"/>
              <a:buChar char="○"/>
            </a:pPr>
            <a:r>
              <a:rPr lang="en" sz="1800" b="0">
                <a:latin typeface="Lato"/>
                <a:ea typeface="Lato"/>
                <a:cs typeface="Lato"/>
                <a:sym typeface="Lato"/>
              </a:rPr>
              <a:t>Language barrier?</a:t>
            </a:r>
            <a:endParaRPr sz="1800" b="0">
              <a:latin typeface="Lato"/>
              <a:ea typeface="Lato"/>
              <a:cs typeface="Lato"/>
              <a:sym typeface="Lato"/>
            </a:endParaRPr>
          </a:p>
          <a:p>
            <a:pPr marL="914400" lvl="1" indent="-342900" algn="l" rtl="0">
              <a:lnSpc>
                <a:spcPct val="115000"/>
              </a:lnSpc>
              <a:spcBef>
                <a:spcPts val="0"/>
              </a:spcBef>
              <a:spcAft>
                <a:spcPts val="0"/>
              </a:spcAft>
              <a:buSzPts val="1800"/>
              <a:buFont typeface="Lato"/>
              <a:buChar char="○"/>
            </a:pPr>
            <a:r>
              <a:rPr lang="en" sz="1800" b="0">
                <a:latin typeface="Lato"/>
                <a:ea typeface="Lato"/>
                <a:cs typeface="Lato"/>
                <a:sym typeface="Lato"/>
              </a:rPr>
              <a:t>Lack of knowledge?</a:t>
            </a:r>
            <a:endParaRPr sz="1800" b="0">
              <a:latin typeface="Lato"/>
              <a:ea typeface="Lato"/>
              <a:cs typeface="Lato"/>
              <a:sym typeface="Lato"/>
            </a:endParaRPr>
          </a:p>
          <a:p>
            <a:pPr marL="914400" lvl="1" indent="-342900" algn="l" rtl="0">
              <a:lnSpc>
                <a:spcPct val="115000"/>
              </a:lnSpc>
              <a:spcBef>
                <a:spcPts val="0"/>
              </a:spcBef>
              <a:spcAft>
                <a:spcPts val="0"/>
              </a:spcAft>
              <a:buSzPts val="1800"/>
              <a:buFont typeface="Lato"/>
              <a:buChar char="○"/>
            </a:pPr>
            <a:r>
              <a:rPr lang="en" sz="1800" b="0">
                <a:latin typeface="Lato"/>
                <a:ea typeface="Lato"/>
                <a:cs typeface="Lato"/>
                <a:sym typeface="Lato"/>
              </a:rPr>
              <a:t>Distrust of government?</a:t>
            </a:r>
            <a:endParaRPr sz="1800" b="0">
              <a:latin typeface="Lato"/>
              <a:ea typeface="Lato"/>
              <a:cs typeface="Lato"/>
              <a:sym typeface="Lato"/>
            </a:endParaRPr>
          </a:p>
          <a:p>
            <a:pPr marL="914400" lvl="1" indent="-342900" algn="l" rtl="0">
              <a:lnSpc>
                <a:spcPct val="115000"/>
              </a:lnSpc>
              <a:spcBef>
                <a:spcPts val="0"/>
              </a:spcBef>
              <a:spcAft>
                <a:spcPts val="0"/>
              </a:spcAft>
              <a:buSzPts val="1800"/>
              <a:buFont typeface="Lato"/>
              <a:buChar char="○"/>
            </a:pPr>
            <a:r>
              <a:rPr lang="en" sz="1800" b="0">
                <a:latin typeface="Lato"/>
                <a:ea typeface="Lato"/>
                <a:cs typeface="Lato"/>
                <a:sym typeface="Lato"/>
              </a:rPr>
              <a:t>Others?</a:t>
            </a:r>
            <a:endParaRPr sz="1800" b="0">
              <a:latin typeface="Lato"/>
              <a:ea typeface="Lato"/>
              <a:cs typeface="Lato"/>
              <a:sym typeface="Lato"/>
            </a:endParaRPr>
          </a:p>
          <a:p>
            <a:pPr marL="457200" lvl="0" indent="-368300" algn="l" rtl="0">
              <a:lnSpc>
                <a:spcPct val="115000"/>
              </a:lnSpc>
              <a:spcBef>
                <a:spcPts val="0"/>
              </a:spcBef>
              <a:spcAft>
                <a:spcPts val="0"/>
              </a:spcAft>
              <a:buSzPts val="2200"/>
              <a:buFont typeface="Lato"/>
              <a:buChar char="●"/>
            </a:pPr>
            <a:r>
              <a:rPr lang="en" sz="2200" b="0">
                <a:latin typeface="Lato"/>
                <a:ea typeface="Lato"/>
                <a:cs typeface="Lato"/>
                <a:sym typeface="Lato"/>
              </a:rPr>
              <a:t>What messaging would be effective to address these barriers?</a:t>
            </a:r>
            <a:endParaRPr sz="2200">
              <a:latin typeface="Lato"/>
              <a:ea typeface="Lato"/>
              <a:cs typeface="Lato"/>
              <a:sym typeface="Lato"/>
            </a:endParaRPr>
          </a:p>
          <a:p>
            <a:pPr marL="0" lvl="0" indent="0" algn="l" rtl="0">
              <a:lnSpc>
                <a:spcPct val="115000"/>
              </a:lnSpc>
              <a:spcBef>
                <a:spcPts val="1600"/>
              </a:spcBef>
              <a:spcAft>
                <a:spcPts val="1600"/>
              </a:spcAft>
              <a:buNone/>
            </a:pPr>
            <a:endParaRPr sz="2200" b="0">
              <a:latin typeface="Lato"/>
              <a:ea typeface="Lato"/>
              <a:cs typeface="Lato"/>
              <a:sym typeface="Lato"/>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9"/>
          <p:cNvSpPr txBox="1">
            <a:spLocks noGrp="1"/>
          </p:cNvSpPr>
          <p:nvPr>
            <p:ph type="title"/>
          </p:nvPr>
        </p:nvSpPr>
        <p:spPr>
          <a:xfrm>
            <a:off x="311725" y="500925"/>
            <a:ext cx="3952500" cy="250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Citizenship Saga: </a:t>
            </a:r>
            <a:endParaRPr/>
          </a:p>
          <a:p>
            <a:pPr marL="0" lvl="0" indent="0" algn="l" rtl="0">
              <a:spcBef>
                <a:spcPts val="0"/>
              </a:spcBef>
              <a:spcAft>
                <a:spcPts val="0"/>
              </a:spcAft>
              <a:buNone/>
            </a:pPr>
            <a:endParaRPr/>
          </a:p>
          <a:p>
            <a:pPr marL="0" lvl="0" indent="0" algn="l" rtl="0">
              <a:spcBef>
                <a:spcPts val="0"/>
              </a:spcBef>
              <a:spcAft>
                <a:spcPts val="0"/>
              </a:spcAft>
              <a:buNone/>
            </a:pPr>
            <a:r>
              <a:rPr lang="en"/>
              <a:t>Department of Commerce v. New York (2019)</a:t>
            </a:r>
            <a:endParaRPr/>
          </a:p>
        </p:txBody>
      </p:sp>
      <p:sp>
        <p:nvSpPr>
          <p:cNvPr id="217" name="Google Shape;217;p39"/>
          <p:cNvSpPr txBox="1">
            <a:spLocks noGrp="1"/>
          </p:cNvSpPr>
          <p:nvPr>
            <p:ph type="body" idx="1"/>
          </p:nvPr>
        </p:nvSpPr>
        <p:spPr>
          <a:xfrm>
            <a:off x="4644675" y="2680550"/>
            <a:ext cx="4166400" cy="1919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solidFill>
                <a:srgbClr val="000000"/>
              </a:solidFill>
              <a:latin typeface="Nunito Light"/>
              <a:ea typeface="Nunito Light"/>
              <a:cs typeface="Nunito Light"/>
              <a:sym typeface="Nunito Light"/>
            </a:endParaRPr>
          </a:p>
          <a:p>
            <a:pPr marL="0" lvl="0" indent="0" algn="l" rtl="0">
              <a:spcBef>
                <a:spcPts val="1600"/>
              </a:spcBef>
              <a:spcAft>
                <a:spcPts val="1600"/>
              </a:spcAft>
              <a:buNone/>
            </a:pPr>
            <a:r>
              <a:rPr lang="en">
                <a:solidFill>
                  <a:srgbClr val="000000"/>
                </a:solidFill>
                <a:latin typeface="Nunito Light"/>
                <a:ea typeface="Nunito Light"/>
                <a:cs typeface="Nunito Light"/>
                <a:sym typeface="Nunito Light"/>
              </a:rPr>
              <a:t>On July 11, 2019, Trump finally announced that he would not be pursuing a CQ on the Census 2020. However, on a great face-saving sham, he issued an executive order on federal records. </a:t>
            </a:r>
            <a:endParaRPr>
              <a:solidFill>
                <a:srgbClr val="000000"/>
              </a:solidFill>
              <a:latin typeface="Nunito Light"/>
              <a:ea typeface="Nunito Light"/>
              <a:cs typeface="Nunito Light"/>
              <a:sym typeface="Nunito Light"/>
            </a:endParaRPr>
          </a:p>
        </p:txBody>
      </p:sp>
      <p:pic>
        <p:nvPicPr>
          <p:cNvPr id="218" name="Google Shape;218;p39"/>
          <p:cNvPicPr preferRelativeResize="0"/>
          <p:nvPr/>
        </p:nvPicPr>
        <p:blipFill>
          <a:blip r:embed="rId3">
            <a:alphaModFix/>
          </a:blip>
          <a:stretch>
            <a:fillRect/>
          </a:stretch>
        </p:blipFill>
        <p:spPr>
          <a:xfrm>
            <a:off x="4440387" y="500925"/>
            <a:ext cx="4574974" cy="236299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0"/>
          <p:cNvSpPr txBox="1"/>
          <p:nvPr/>
        </p:nvSpPr>
        <p:spPr>
          <a:xfrm>
            <a:off x="113725" y="1530800"/>
            <a:ext cx="8588400" cy="3000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a:latin typeface="Nunito Light"/>
                <a:ea typeface="Nunito Light"/>
                <a:cs typeface="Nunito Light"/>
                <a:sym typeface="Nunito Light"/>
              </a:rPr>
              <a:t>Once the census is complete, the data is used to divide the 435 seats in the House of Representatives between the 50 states.</a:t>
            </a:r>
            <a:endParaRPr sz="1800">
              <a:latin typeface="Nunito Light"/>
              <a:ea typeface="Nunito Light"/>
              <a:cs typeface="Nunito Light"/>
              <a:sym typeface="Nunito Light"/>
            </a:endParaRPr>
          </a:p>
          <a:p>
            <a:pPr marL="914400" lvl="0" indent="-342900" algn="l" rtl="0">
              <a:lnSpc>
                <a:spcPct val="115000"/>
              </a:lnSpc>
              <a:spcBef>
                <a:spcPts val="0"/>
              </a:spcBef>
              <a:spcAft>
                <a:spcPts val="0"/>
              </a:spcAft>
              <a:buSzPts val="1800"/>
              <a:buFont typeface="Nunito Light"/>
              <a:buChar char="●"/>
            </a:pPr>
            <a:r>
              <a:rPr lang="en" sz="1800">
                <a:latin typeface="Nunito Light"/>
                <a:ea typeface="Nunito Light"/>
                <a:cs typeface="Nunito Light"/>
                <a:sym typeface="Nunito Light"/>
              </a:rPr>
              <a:t>Electoral votes = Congressional + Senate seats</a:t>
            </a:r>
            <a:endParaRPr sz="1800">
              <a:latin typeface="Nunito Light"/>
              <a:ea typeface="Nunito Light"/>
              <a:cs typeface="Nunito Light"/>
              <a:sym typeface="Nunito Light"/>
            </a:endParaRPr>
          </a:p>
          <a:p>
            <a:pPr marL="914400" lvl="0" indent="-342900" algn="l" rtl="0">
              <a:lnSpc>
                <a:spcPct val="115000"/>
              </a:lnSpc>
              <a:spcBef>
                <a:spcPts val="0"/>
              </a:spcBef>
              <a:spcAft>
                <a:spcPts val="0"/>
              </a:spcAft>
              <a:buSzPts val="1800"/>
              <a:buFont typeface="Nunito Light"/>
              <a:buChar char="●"/>
            </a:pPr>
            <a:r>
              <a:rPr lang="en" sz="1800">
                <a:latin typeface="Nunito Light"/>
                <a:ea typeface="Nunito Light"/>
                <a:cs typeface="Nunito Light"/>
                <a:sym typeface="Nunito Light"/>
              </a:rPr>
              <a:t>NY State lost two seats after the 2010 Census</a:t>
            </a:r>
            <a:endParaRPr sz="1800">
              <a:latin typeface="Nunito Light"/>
              <a:ea typeface="Nunito Light"/>
              <a:cs typeface="Nunito Light"/>
              <a:sym typeface="Nunito Light"/>
            </a:endParaRPr>
          </a:p>
          <a:p>
            <a:pPr marL="0" lvl="0" indent="0" algn="l" rtl="0">
              <a:lnSpc>
                <a:spcPct val="115000"/>
              </a:lnSpc>
              <a:spcBef>
                <a:spcPts val="0"/>
              </a:spcBef>
              <a:spcAft>
                <a:spcPts val="0"/>
              </a:spcAft>
              <a:buNone/>
            </a:pPr>
            <a:endParaRPr sz="1800">
              <a:latin typeface="Nunito Light"/>
              <a:ea typeface="Nunito Light"/>
              <a:cs typeface="Nunito Light"/>
              <a:sym typeface="Nunito Light"/>
            </a:endParaRPr>
          </a:p>
          <a:p>
            <a:pPr marL="0" lvl="0" indent="0" algn="l" rtl="0">
              <a:lnSpc>
                <a:spcPct val="115000"/>
              </a:lnSpc>
              <a:spcBef>
                <a:spcPts val="0"/>
              </a:spcBef>
              <a:spcAft>
                <a:spcPts val="0"/>
              </a:spcAft>
              <a:buNone/>
            </a:pPr>
            <a:r>
              <a:rPr lang="en" sz="1800">
                <a:latin typeface="Nunito Light"/>
                <a:ea typeface="Nunito Light"/>
                <a:cs typeface="Nunito Light"/>
                <a:sym typeface="Nunito Light"/>
              </a:rPr>
              <a:t>Then, each state conducts a redistricting process based on the same census data to determine the exact boundaries of Congressional districts.</a:t>
            </a:r>
            <a:endParaRPr sz="1800">
              <a:latin typeface="Nunito Light"/>
              <a:ea typeface="Nunito Light"/>
              <a:cs typeface="Nunito Light"/>
              <a:sym typeface="Nunito Light"/>
            </a:endParaRPr>
          </a:p>
          <a:p>
            <a:pPr marL="914400" lvl="0" indent="-342900" algn="l" rtl="0">
              <a:lnSpc>
                <a:spcPct val="115000"/>
              </a:lnSpc>
              <a:spcBef>
                <a:spcPts val="0"/>
              </a:spcBef>
              <a:spcAft>
                <a:spcPts val="0"/>
              </a:spcAft>
              <a:buSzPts val="1800"/>
              <a:buFont typeface="Nunito Light"/>
              <a:buChar char="●"/>
            </a:pPr>
            <a:r>
              <a:rPr lang="en" sz="1800">
                <a:latin typeface="Nunito Light"/>
                <a:ea typeface="Nunito Light"/>
                <a:cs typeface="Nunito Light"/>
                <a:sym typeface="Nunito Light"/>
              </a:rPr>
              <a:t>This process also applies to state and local levels of government</a:t>
            </a:r>
            <a:endParaRPr sz="1800">
              <a:latin typeface="Nunito Light"/>
              <a:ea typeface="Nunito Light"/>
              <a:cs typeface="Nunito Light"/>
              <a:sym typeface="Nunito Light"/>
            </a:endParaRPr>
          </a:p>
        </p:txBody>
      </p:sp>
      <p:sp>
        <p:nvSpPr>
          <p:cNvPr id="224" name="Google Shape;224;p40"/>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Apportionment</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41"/>
          <p:cNvSpPr txBox="1">
            <a:spLocks noGrp="1"/>
          </p:cNvSpPr>
          <p:nvPr>
            <p:ph type="title"/>
          </p:nvPr>
        </p:nvSpPr>
        <p:spPr>
          <a:xfrm>
            <a:off x="311725" y="500925"/>
            <a:ext cx="3706500" cy="250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Alabama &amp; Apportionment</a:t>
            </a:r>
            <a:endParaRPr/>
          </a:p>
        </p:txBody>
      </p:sp>
      <p:sp>
        <p:nvSpPr>
          <p:cNvPr id="230" name="Google Shape;230;p41"/>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660099"/>
                </a:solidFill>
                <a:uFill>
                  <a:noFill/>
                </a:uFill>
                <a:latin typeface="Nunito Light"/>
                <a:ea typeface="Nunito Light"/>
                <a:cs typeface="Nunito Light"/>
                <a:sym typeface="Nunito Light"/>
                <a:hlinkClick r:id="rId3"/>
              </a:rPr>
              <a:t>Alabama v. United States Dep't of Commerce</a:t>
            </a:r>
            <a:endParaRPr sz="1800">
              <a:latin typeface="Nunito Light"/>
              <a:ea typeface="Nunito Light"/>
              <a:cs typeface="Nunito Light"/>
              <a:sym typeface="Nunito Light"/>
            </a:endParaRPr>
          </a:p>
          <a:p>
            <a:pPr marL="0" lvl="0" indent="0" algn="l" rtl="0">
              <a:spcBef>
                <a:spcPts val="1600"/>
              </a:spcBef>
              <a:spcAft>
                <a:spcPts val="0"/>
              </a:spcAft>
              <a:buNone/>
            </a:pPr>
            <a:r>
              <a:rPr lang="en" sz="1800">
                <a:solidFill>
                  <a:srgbClr val="000000"/>
                </a:solidFill>
                <a:latin typeface="Nunito Light"/>
                <a:ea typeface="Nunito Light"/>
                <a:cs typeface="Nunito Light"/>
                <a:sym typeface="Nunito Light"/>
              </a:rPr>
              <a:t>The State of Alabama filed a lawsuit against the Commerce Department and Census Bureau, challenging the Bureau’s policy of including all U.S. residents in the Census count used for apportionment.</a:t>
            </a:r>
            <a:endParaRPr sz="1800">
              <a:solidFill>
                <a:srgbClr val="000000"/>
              </a:solidFill>
              <a:latin typeface="Nunito Light"/>
              <a:ea typeface="Nunito Light"/>
              <a:cs typeface="Nunito Light"/>
              <a:sym typeface="Nunito Light"/>
            </a:endParaRPr>
          </a:p>
          <a:p>
            <a:pPr marL="0" lvl="0" indent="0" algn="l" rtl="0">
              <a:spcBef>
                <a:spcPts val="1200"/>
              </a:spcBef>
              <a:spcAft>
                <a:spcPts val="0"/>
              </a:spcAft>
              <a:buNone/>
            </a:pPr>
            <a:r>
              <a:rPr lang="en" sz="1800">
                <a:solidFill>
                  <a:srgbClr val="000000"/>
                </a:solidFill>
                <a:latin typeface="Nunito Light"/>
                <a:ea typeface="Nunito Light"/>
                <a:cs typeface="Nunito Light"/>
                <a:sym typeface="Nunito Light"/>
              </a:rPr>
              <a:t>This case is pending in the U.S. District Court for the Northern District of Alabama.</a:t>
            </a:r>
            <a:endParaRPr sz="1800">
              <a:solidFill>
                <a:srgbClr val="000000"/>
              </a:solidFill>
              <a:latin typeface="Nunito Light"/>
              <a:ea typeface="Nunito Light"/>
              <a:cs typeface="Nunito Light"/>
              <a:sym typeface="Nunito Light"/>
            </a:endParaRPr>
          </a:p>
          <a:p>
            <a:pPr marL="0" lvl="0" indent="0" algn="l" rtl="0">
              <a:spcBef>
                <a:spcPts val="1200"/>
              </a:spcBef>
              <a:spcAft>
                <a:spcPts val="0"/>
              </a:spcAft>
              <a:buNone/>
            </a:pPr>
            <a:endParaRPr sz="1800">
              <a:solidFill>
                <a:srgbClr val="000000"/>
              </a:solidFill>
              <a:latin typeface="Nunito Light"/>
              <a:ea typeface="Nunito Light"/>
              <a:cs typeface="Nunito Light"/>
              <a:sym typeface="Nunito Light"/>
            </a:endParaRPr>
          </a:p>
          <a:p>
            <a:pPr marL="0" lvl="0" indent="0" algn="l" rtl="0">
              <a:spcBef>
                <a:spcPts val="0"/>
              </a:spcBef>
              <a:spcAft>
                <a:spcPts val="1600"/>
              </a:spcAft>
              <a:buNone/>
            </a:pPr>
            <a:endParaRPr sz="1800">
              <a:latin typeface="Nunito Light"/>
              <a:ea typeface="Nunito Light"/>
              <a:cs typeface="Nunito Light"/>
              <a:sym typeface="Nunito Ligh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5"/>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300">
                <a:solidFill>
                  <a:schemeClr val="dk1"/>
                </a:solidFill>
              </a:rPr>
              <a:t>Why should the Census matter to us?</a:t>
            </a:r>
            <a:endParaRPr sz="3300"/>
          </a:p>
        </p:txBody>
      </p:sp>
      <p:sp>
        <p:nvSpPr>
          <p:cNvPr id="77" name="Google Shape;77;p15"/>
          <p:cNvSpPr txBox="1">
            <a:spLocks noGrp="1"/>
          </p:cNvSpPr>
          <p:nvPr>
            <p:ph type="title" idx="4294967295"/>
          </p:nvPr>
        </p:nvSpPr>
        <p:spPr>
          <a:xfrm>
            <a:off x="535775" y="930050"/>
            <a:ext cx="8230500" cy="3617700"/>
          </a:xfrm>
          <a:prstGeom prst="rect">
            <a:avLst/>
          </a:prstGeom>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SzPts val="2200"/>
              <a:buChar char="●"/>
            </a:pPr>
            <a:r>
              <a:rPr lang="en" sz="2200"/>
              <a:t>[MONEY] Census data is the basis of funding for many institutions, programs and services our communities depend on.</a:t>
            </a:r>
            <a:endParaRPr sz="2200"/>
          </a:p>
          <a:p>
            <a:pPr marL="457200" lvl="0" indent="-368300" algn="l" rtl="0">
              <a:lnSpc>
                <a:spcPct val="115000"/>
              </a:lnSpc>
              <a:spcBef>
                <a:spcPts val="0"/>
              </a:spcBef>
              <a:spcAft>
                <a:spcPts val="0"/>
              </a:spcAft>
              <a:buSzPts val="2200"/>
              <a:buChar char="●"/>
            </a:pPr>
            <a:r>
              <a:rPr lang="en" sz="2200"/>
              <a:t>[POWER] Congressional seats are apportioned by population data from the Census. States and municipalities also use the data to draw district lines</a:t>
            </a:r>
            <a:endParaRPr sz="2200"/>
          </a:p>
          <a:p>
            <a:pPr marL="457200" lvl="0" indent="-368300" algn="l" rtl="0">
              <a:lnSpc>
                <a:spcPct val="115000"/>
              </a:lnSpc>
              <a:spcBef>
                <a:spcPts val="0"/>
              </a:spcBef>
              <a:spcAft>
                <a:spcPts val="0"/>
              </a:spcAft>
              <a:buSzPts val="2200"/>
              <a:buChar char="●"/>
            </a:pPr>
            <a:r>
              <a:rPr lang="en" sz="2200"/>
              <a:t>[RESPECT] Getting counted makes our communities visible, particularly for communities who do not have access to the ballot box.</a:t>
            </a:r>
            <a:endParaRPr sz="22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2"/>
          <p:cNvSpPr txBox="1">
            <a:spLocks noGrp="1"/>
          </p:cNvSpPr>
          <p:nvPr>
            <p:ph type="title"/>
          </p:nvPr>
        </p:nvSpPr>
        <p:spPr>
          <a:xfrm>
            <a:off x="311725" y="500925"/>
            <a:ext cx="3706500" cy="250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will the Census roll out?</a:t>
            </a:r>
            <a:endParaRPr/>
          </a:p>
        </p:txBody>
      </p:sp>
      <p:sp>
        <p:nvSpPr>
          <p:cNvPr id="236" name="Google Shape;236;p42"/>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000000"/>
                </a:solidFill>
                <a:latin typeface="Nunito Light"/>
                <a:ea typeface="Nunito Light"/>
                <a:cs typeface="Nunito Light"/>
                <a:sym typeface="Nunito Light"/>
              </a:rPr>
              <a:t>Every household will have the option of responding online, by mail, or by phone.</a:t>
            </a:r>
            <a:endParaRPr sz="1800">
              <a:solidFill>
                <a:srgbClr val="000000"/>
              </a:solidFill>
              <a:latin typeface="Nunito Light"/>
              <a:ea typeface="Nunito Light"/>
              <a:cs typeface="Nunito Light"/>
              <a:sym typeface="Nunito Light"/>
            </a:endParaRPr>
          </a:p>
          <a:p>
            <a:pPr marL="0" lvl="0" indent="0" algn="l" rtl="0">
              <a:spcBef>
                <a:spcPts val="1600"/>
              </a:spcBef>
              <a:spcAft>
                <a:spcPts val="0"/>
              </a:spcAft>
              <a:buNone/>
            </a:pPr>
            <a:r>
              <a:rPr lang="en" sz="1800">
                <a:solidFill>
                  <a:srgbClr val="000000"/>
                </a:solidFill>
                <a:latin typeface="Nunito Light"/>
                <a:ea typeface="Nunito Light"/>
                <a:cs typeface="Nunito Light"/>
                <a:sym typeface="Nunito Light"/>
              </a:rPr>
              <a:t>Nearly every household will receive an invitation to participate in the 2020 Census from either a postal worker or a census worker.</a:t>
            </a:r>
            <a:endParaRPr sz="1800">
              <a:solidFill>
                <a:srgbClr val="000000"/>
              </a:solidFill>
              <a:latin typeface="Nunito Light"/>
              <a:ea typeface="Nunito Light"/>
              <a:cs typeface="Nunito Light"/>
              <a:sym typeface="Nunito Light"/>
            </a:endParaRPr>
          </a:p>
          <a:p>
            <a:pPr marL="0" lvl="0" indent="0" algn="l" rtl="0">
              <a:spcBef>
                <a:spcPts val="1600"/>
              </a:spcBef>
              <a:spcAft>
                <a:spcPts val="1600"/>
              </a:spcAft>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43"/>
          <p:cNvSpPr txBox="1">
            <a:spLocks noGrp="1"/>
          </p:cNvSpPr>
          <p:nvPr>
            <p:ph type="title"/>
          </p:nvPr>
        </p:nvSpPr>
        <p:spPr>
          <a:xfrm>
            <a:off x="344875" y="-453475"/>
            <a:ext cx="3847500" cy="3546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Three ways to complete the census! </a:t>
            </a:r>
            <a:endParaRPr/>
          </a:p>
        </p:txBody>
      </p:sp>
      <p:pic>
        <p:nvPicPr>
          <p:cNvPr id="242" name="Google Shape;242;p43"/>
          <p:cNvPicPr preferRelativeResize="0"/>
          <p:nvPr/>
        </p:nvPicPr>
        <p:blipFill>
          <a:blip r:embed="rId3">
            <a:alphaModFix/>
          </a:blip>
          <a:stretch>
            <a:fillRect/>
          </a:stretch>
        </p:blipFill>
        <p:spPr>
          <a:xfrm>
            <a:off x="6711875" y="152400"/>
            <a:ext cx="2279724" cy="1881877"/>
          </a:xfrm>
          <a:prstGeom prst="rect">
            <a:avLst/>
          </a:prstGeom>
          <a:noFill/>
          <a:ln>
            <a:noFill/>
          </a:ln>
        </p:spPr>
      </p:pic>
      <p:pic>
        <p:nvPicPr>
          <p:cNvPr id="243" name="Google Shape;243;p43"/>
          <p:cNvPicPr preferRelativeResize="0"/>
          <p:nvPr/>
        </p:nvPicPr>
        <p:blipFill>
          <a:blip r:embed="rId4">
            <a:alphaModFix/>
          </a:blip>
          <a:stretch>
            <a:fillRect/>
          </a:stretch>
        </p:blipFill>
        <p:spPr>
          <a:xfrm>
            <a:off x="868300" y="3506425"/>
            <a:ext cx="2124950" cy="1367600"/>
          </a:xfrm>
          <a:prstGeom prst="rect">
            <a:avLst/>
          </a:prstGeom>
          <a:noFill/>
          <a:ln>
            <a:noFill/>
          </a:ln>
        </p:spPr>
      </p:pic>
      <p:pic>
        <p:nvPicPr>
          <p:cNvPr id="244" name="Google Shape;244;p43"/>
          <p:cNvPicPr preferRelativeResize="0"/>
          <p:nvPr/>
        </p:nvPicPr>
        <p:blipFill>
          <a:blip r:embed="rId5">
            <a:alphaModFix/>
          </a:blip>
          <a:stretch>
            <a:fillRect/>
          </a:stretch>
        </p:blipFill>
        <p:spPr>
          <a:xfrm>
            <a:off x="3725050" y="1924050"/>
            <a:ext cx="2480474" cy="294996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pic>
        <p:nvPicPr>
          <p:cNvPr id="249" name="Google Shape;249;p44"/>
          <p:cNvPicPr preferRelativeResize="0"/>
          <p:nvPr/>
        </p:nvPicPr>
        <p:blipFill>
          <a:blip r:embed="rId3">
            <a:alphaModFix/>
          </a:blip>
          <a:stretch>
            <a:fillRect/>
          </a:stretch>
        </p:blipFill>
        <p:spPr>
          <a:xfrm>
            <a:off x="2520600" y="110900"/>
            <a:ext cx="3561594" cy="4216600"/>
          </a:xfrm>
          <a:prstGeom prst="rect">
            <a:avLst/>
          </a:prstGeom>
          <a:noFill/>
          <a:ln>
            <a:noFill/>
          </a:ln>
        </p:spPr>
      </p:pic>
      <p:sp>
        <p:nvSpPr>
          <p:cNvPr id="250" name="Google Shape;250;p44"/>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Roll out of Census 2020</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5"/>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Roll out of Census 2020</a:t>
            </a:r>
            <a:endParaRPr/>
          </a:p>
        </p:txBody>
      </p:sp>
      <p:pic>
        <p:nvPicPr>
          <p:cNvPr id="256" name="Google Shape;256;p45"/>
          <p:cNvPicPr preferRelativeResize="0"/>
          <p:nvPr/>
        </p:nvPicPr>
        <p:blipFill>
          <a:blip r:embed="rId3">
            <a:alphaModFix/>
          </a:blip>
          <a:stretch>
            <a:fillRect/>
          </a:stretch>
        </p:blipFill>
        <p:spPr>
          <a:xfrm>
            <a:off x="640200" y="142000"/>
            <a:ext cx="7487340" cy="4216601"/>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46"/>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Roll out of Census 2020</a:t>
            </a:r>
            <a:endParaRPr/>
          </a:p>
        </p:txBody>
      </p:sp>
      <p:pic>
        <p:nvPicPr>
          <p:cNvPr id="262" name="Google Shape;262;p46"/>
          <p:cNvPicPr preferRelativeResize="0"/>
          <p:nvPr/>
        </p:nvPicPr>
        <p:blipFill>
          <a:blip r:embed="rId3">
            <a:alphaModFix/>
          </a:blip>
          <a:stretch>
            <a:fillRect/>
          </a:stretch>
        </p:blipFill>
        <p:spPr>
          <a:xfrm>
            <a:off x="0" y="933513"/>
            <a:ext cx="9143999" cy="2757524"/>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7"/>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Federal Funding</a:t>
            </a:r>
            <a:endParaRPr/>
          </a:p>
        </p:txBody>
      </p:sp>
      <p:pic>
        <p:nvPicPr>
          <p:cNvPr id="268" name="Google Shape;268;p47"/>
          <p:cNvPicPr preferRelativeResize="0"/>
          <p:nvPr/>
        </p:nvPicPr>
        <p:blipFill>
          <a:blip r:embed="rId3">
            <a:alphaModFix/>
          </a:blip>
          <a:stretch>
            <a:fillRect/>
          </a:stretch>
        </p:blipFill>
        <p:spPr>
          <a:xfrm>
            <a:off x="548200" y="141800"/>
            <a:ext cx="8062076" cy="421660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48"/>
          <p:cNvSpPr txBox="1">
            <a:spLocks noGrp="1"/>
          </p:cNvSpPr>
          <p:nvPr>
            <p:ph type="title"/>
          </p:nvPr>
        </p:nvSpPr>
        <p:spPr>
          <a:xfrm>
            <a:off x="311725" y="500925"/>
            <a:ext cx="3706500" cy="25089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400" b="1">
                <a:solidFill>
                  <a:schemeClr val="accent3"/>
                </a:solidFill>
              </a:rPr>
              <a:t>Types of GOTC Engagement</a:t>
            </a:r>
            <a:endParaRPr sz="2400" b="1">
              <a:solidFill>
                <a:schemeClr val="accent3"/>
              </a:solidFill>
            </a:endParaRPr>
          </a:p>
        </p:txBody>
      </p:sp>
      <p:sp>
        <p:nvSpPr>
          <p:cNvPr id="274" name="Google Shape;274;p48"/>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Autofit/>
          </a:bodyPr>
          <a:lstStyle/>
          <a:p>
            <a:pPr marL="457200" lvl="0" indent="-311150" algn="l" rtl="0">
              <a:spcBef>
                <a:spcPts val="0"/>
              </a:spcBef>
              <a:spcAft>
                <a:spcPts val="0"/>
              </a:spcAft>
              <a:buClr>
                <a:schemeClr val="dk1"/>
              </a:buClr>
              <a:buSzPts val="1300"/>
              <a:buFont typeface="Arial"/>
              <a:buAutoNum type="arabicParenR"/>
            </a:pPr>
            <a:r>
              <a:rPr lang="en">
                <a:solidFill>
                  <a:schemeClr val="dk1"/>
                </a:solidFill>
                <a:latin typeface="Arial"/>
                <a:ea typeface="Arial"/>
                <a:cs typeface="Arial"/>
                <a:sym typeface="Arial"/>
              </a:rPr>
              <a:t>Kiosk/Pop-Ups</a:t>
            </a:r>
            <a:endParaRPr sz="800">
              <a:solidFill>
                <a:schemeClr val="dk1"/>
              </a:solidFill>
              <a:latin typeface="Arial"/>
              <a:ea typeface="Arial"/>
              <a:cs typeface="Arial"/>
              <a:sym typeface="Arial"/>
            </a:endParaRPr>
          </a:p>
          <a:p>
            <a:pPr marL="457200" lvl="0" indent="0" algn="l" rtl="0">
              <a:spcBef>
                <a:spcPts val="0"/>
              </a:spcBef>
              <a:spcAft>
                <a:spcPts val="0"/>
              </a:spcAft>
              <a:buNone/>
            </a:pPr>
            <a:endParaRPr sz="800">
              <a:solidFill>
                <a:schemeClr val="dk1"/>
              </a:solidFill>
              <a:latin typeface="Arial"/>
              <a:ea typeface="Arial"/>
              <a:cs typeface="Arial"/>
              <a:sym typeface="Arial"/>
            </a:endParaRPr>
          </a:p>
          <a:p>
            <a:pPr marL="457200" lvl="0" indent="-311150" algn="l" rtl="0">
              <a:spcBef>
                <a:spcPts val="0"/>
              </a:spcBef>
              <a:spcAft>
                <a:spcPts val="0"/>
              </a:spcAft>
              <a:buClr>
                <a:schemeClr val="dk1"/>
              </a:buClr>
              <a:buSzPts val="1300"/>
              <a:buFont typeface="Arial"/>
              <a:buAutoNum type="arabicParenR"/>
            </a:pPr>
            <a:r>
              <a:rPr lang="en">
                <a:solidFill>
                  <a:schemeClr val="dk1"/>
                </a:solidFill>
                <a:latin typeface="Arial"/>
                <a:ea typeface="Arial"/>
                <a:cs typeface="Arial"/>
                <a:sym typeface="Arial"/>
              </a:rPr>
              <a:t>Information Hubs/Hotline</a:t>
            </a:r>
            <a:endParaRPr sz="800">
              <a:solidFill>
                <a:schemeClr val="dk1"/>
              </a:solidFill>
              <a:latin typeface="Arial"/>
              <a:ea typeface="Arial"/>
              <a:cs typeface="Arial"/>
              <a:sym typeface="Arial"/>
            </a:endParaRPr>
          </a:p>
          <a:p>
            <a:pPr marL="457200" lvl="0" indent="0" algn="l" rtl="0">
              <a:spcBef>
                <a:spcPts val="0"/>
              </a:spcBef>
              <a:spcAft>
                <a:spcPts val="0"/>
              </a:spcAft>
              <a:buNone/>
            </a:pPr>
            <a:endParaRPr sz="800">
              <a:solidFill>
                <a:schemeClr val="dk1"/>
              </a:solidFill>
              <a:latin typeface="Arial"/>
              <a:ea typeface="Arial"/>
              <a:cs typeface="Arial"/>
              <a:sym typeface="Arial"/>
            </a:endParaRPr>
          </a:p>
          <a:p>
            <a:pPr marL="457200" lvl="0" indent="-311150" algn="l" rtl="0">
              <a:spcBef>
                <a:spcPts val="0"/>
              </a:spcBef>
              <a:spcAft>
                <a:spcPts val="0"/>
              </a:spcAft>
              <a:buClr>
                <a:schemeClr val="dk1"/>
              </a:buClr>
              <a:buSzPts val="1300"/>
              <a:buFont typeface="Arial"/>
              <a:buAutoNum type="arabicParenR"/>
            </a:pPr>
            <a:r>
              <a:rPr lang="en">
                <a:solidFill>
                  <a:schemeClr val="dk1"/>
                </a:solidFill>
                <a:latin typeface="Arial"/>
                <a:ea typeface="Arial"/>
                <a:cs typeface="Arial"/>
                <a:sym typeface="Arial"/>
              </a:rPr>
              <a:t>Community Events</a:t>
            </a:r>
            <a:endParaRPr sz="800">
              <a:solidFill>
                <a:schemeClr val="dk1"/>
              </a:solidFill>
              <a:latin typeface="Arial"/>
              <a:ea typeface="Arial"/>
              <a:cs typeface="Arial"/>
              <a:sym typeface="Arial"/>
            </a:endParaRPr>
          </a:p>
          <a:p>
            <a:pPr marL="457200" lvl="0" indent="0" algn="l" rtl="0">
              <a:spcBef>
                <a:spcPts val="0"/>
              </a:spcBef>
              <a:spcAft>
                <a:spcPts val="0"/>
              </a:spcAft>
              <a:buNone/>
            </a:pPr>
            <a:endParaRPr sz="800">
              <a:solidFill>
                <a:schemeClr val="dk1"/>
              </a:solidFill>
              <a:latin typeface="Arial"/>
              <a:ea typeface="Arial"/>
              <a:cs typeface="Arial"/>
              <a:sym typeface="Arial"/>
            </a:endParaRPr>
          </a:p>
          <a:p>
            <a:pPr marL="457200" lvl="0" indent="-311150" algn="l" rtl="0">
              <a:spcBef>
                <a:spcPts val="0"/>
              </a:spcBef>
              <a:spcAft>
                <a:spcPts val="0"/>
              </a:spcAft>
              <a:buClr>
                <a:schemeClr val="dk1"/>
              </a:buClr>
              <a:buSzPts val="1300"/>
              <a:buFont typeface="Arial"/>
              <a:buAutoNum type="arabicParenR"/>
            </a:pPr>
            <a:r>
              <a:rPr lang="en">
                <a:solidFill>
                  <a:schemeClr val="dk1"/>
                </a:solidFill>
                <a:latin typeface="Arial"/>
                <a:ea typeface="Arial"/>
                <a:cs typeface="Arial"/>
                <a:sym typeface="Arial"/>
              </a:rPr>
              <a:t>Canvassing Homes</a:t>
            </a:r>
            <a:endParaRPr sz="800">
              <a:solidFill>
                <a:schemeClr val="dk1"/>
              </a:solidFill>
              <a:latin typeface="Arial"/>
              <a:ea typeface="Arial"/>
              <a:cs typeface="Arial"/>
              <a:sym typeface="Arial"/>
            </a:endParaRPr>
          </a:p>
          <a:p>
            <a:pPr marL="457200" lvl="0" indent="0" algn="l" rtl="0">
              <a:spcBef>
                <a:spcPts val="0"/>
              </a:spcBef>
              <a:spcAft>
                <a:spcPts val="0"/>
              </a:spcAft>
              <a:buNone/>
            </a:pPr>
            <a:endParaRPr sz="800">
              <a:solidFill>
                <a:schemeClr val="dk1"/>
              </a:solidFill>
              <a:latin typeface="Arial"/>
              <a:ea typeface="Arial"/>
              <a:cs typeface="Arial"/>
              <a:sym typeface="Arial"/>
            </a:endParaRPr>
          </a:p>
          <a:p>
            <a:pPr marL="457200" lvl="0" indent="-311150" algn="l" rtl="0">
              <a:spcBef>
                <a:spcPts val="0"/>
              </a:spcBef>
              <a:spcAft>
                <a:spcPts val="0"/>
              </a:spcAft>
              <a:buClr>
                <a:schemeClr val="dk1"/>
              </a:buClr>
              <a:buSzPts val="1300"/>
              <a:buFont typeface="Arial"/>
              <a:buAutoNum type="arabicParenR"/>
            </a:pPr>
            <a:r>
              <a:rPr lang="en">
                <a:solidFill>
                  <a:schemeClr val="dk1"/>
                </a:solidFill>
                <a:latin typeface="Arial"/>
                <a:ea typeface="Arial"/>
                <a:cs typeface="Arial"/>
                <a:sym typeface="Arial"/>
              </a:rPr>
              <a:t>Digital GOTC</a:t>
            </a:r>
            <a:endParaRPr>
              <a:solidFill>
                <a:schemeClr val="dk1"/>
              </a:solidFill>
            </a:endParaRPr>
          </a:p>
        </p:txBody>
      </p:sp>
      <p:pic>
        <p:nvPicPr>
          <p:cNvPr id="275" name="Google Shape;275;p48"/>
          <p:cNvPicPr preferRelativeResize="0"/>
          <p:nvPr/>
        </p:nvPicPr>
        <p:blipFill>
          <a:blip r:embed="rId3">
            <a:alphaModFix/>
          </a:blip>
          <a:stretch>
            <a:fillRect/>
          </a:stretch>
        </p:blipFill>
        <p:spPr>
          <a:xfrm>
            <a:off x="6933150" y="2489524"/>
            <a:ext cx="1877925" cy="1499600"/>
          </a:xfrm>
          <a:prstGeom prst="rect">
            <a:avLst/>
          </a:prstGeom>
          <a:noFill/>
          <a:ln>
            <a:noFill/>
          </a:ln>
        </p:spPr>
      </p:pic>
      <p:pic>
        <p:nvPicPr>
          <p:cNvPr id="276" name="Google Shape;276;p48"/>
          <p:cNvPicPr preferRelativeResize="0"/>
          <p:nvPr/>
        </p:nvPicPr>
        <p:blipFill rotWithShape="1">
          <a:blip r:embed="rId4">
            <a:alphaModFix/>
          </a:blip>
          <a:srcRect l="17705" t="3138" r="25418"/>
          <a:stretch/>
        </p:blipFill>
        <p:spPr>
          <a:xfrm>
            <a:off x="4837925" y="3167875"/>
            <a:ext cx="1577225" cy="1557300"/>
          </a:xfrm>
          <a:prstGeom prst="rect">
            <a:avLst/>
          </a:prstGeom>
          <a:noFill/>
          <a:ln>
            <a:noFill/>
          </a:ln>
        </p:spPr>
      </p:pic>
      <p:pic>
        <p:nvPicPr>
          <p:cNvPr id="277" name="Google Shape;277;p48"/>
          <p:cNvPicPr preferRelativeResize="0"/>
          <p:nvPr/>
        </p:nvPicPr>
        <p:blipFill>
          <a:blip r:embed="rId5">
            <a:alphaModFix/>
          </a:blip>
          <a:stretch>
            <a:fillRect/>
          </a:stretch>
        </p:blipFill>
        <p:spPr>
          <a:xfrm>
            <a:off x="412275" y="3551399"/>
            <a:ext cx="2187299" cy="1173775"/>
          </a:xfrm>
          <a:prstGeom prst="rect">
            <a:avLst/>
          </a:prstGeom>
          <a:noFill/>
          <a:ln>
            <a:noFill/>
          </a:ln>
        </p:spPr>
      </p:pic>
      <p:pic>
        <p:nvPicPr>
          <p:cNvPr id="278" name="Google Shape;278;p48"/>
          <p:cNvPicPr preferRelativeResize="0"/>
          <p:nvPr/>
        </p:nvPicPr>
        <p:blipFill>
          <a:blip r:embed="rId6">
            <a:alphaModFix/>
          </a:blip>
          <a:stretch>
            <a:fillRect/>
          </a:stretch>
        </p:blipFill>
        <p:spPr>
          <a:xfrm>
            <a:off x="7511200" y="500922"/>
            <a:ext cx="1249325" cy="124932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49"/>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sz="2400">
                <a:solidFill>
                  <a:schemeClr val="accent3"/>
                </a:solidFill>
              </a:rPr>
              <a:t>Census Outreach (Timeline)</a:t>
            </a:r>
            <a:endParaRPr sz="2400">
              <a:solidFill>
                <a:schemeClr val="accent3"/>
              </a:solidFill>
            </a:endParaRPr>
          </a:p>
        </p:txBody>
      </p:sp>
      <p:sp>
        <p:nvSpPr>
          <p:cNvPr id="284" name="Google Shape;284;p49"/>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1600"/>
              </a:spcBef>
              <a:spcAft>
                <a:spcPts val="0"/>
              </a:spcAft>
              <a:buClr>
                <a:schemeClr val="dk1"/>
              </a:buClr>
              <a:buSzPts val="1100"/>
              <a:buFont typeface="Arial"/>
              <a:buNone/>
            </a:pPr>
            <a:endParaRPr/>
          </a:p>
          <a:p>
            <a:pPr marL="0" lvl="0" indent="0" algn="l" rtl="0">
              <a:spcBef>
                <a:spcPts val="1600"/>
              </a:spcBef>
              <a:spcAft>
                <a:spcPts val="1600"/>
              </a:spcAft>
              <a:buNone/>
            </a:pPr>
            <a:endParaRPr/>
          </a:p>
        </p:txBody>
      </p:sp>
      <p:grpSp>
        <p:nvGrpSpPr>
          <p:cNvPr id="285" name="Google Shape;285;p49"/>
          <p:cNvGrpSpPr/>
          <p:nvPr/>
        </p:nvGrpSpPr>
        <p:grpSpPr>
          <a:xfrm>
            <a:off x="5770338" y="1088019"/>
            <a:ext cx="3005487" cy="3416363"/>
            <a:chOff x="6616600" y="1431525"/>
            <a:chExt cx="2274300" cy="2927725"/>
          </a:xfrm>
        </p:grpSpPr>
        <p:sp>
          <p:nvSpPr>
            <p:cNvPr id="286" name="Google Shape;286;p49"/>
            <p:cNvSpPr/>
            <p:nvPr/>
          </p:nvSpPr>
          <p:spPr>
            <a:xfrm>
              <a:off x="6616600" y="1431550"/>
              <a:ext cx="2043900" cy="2927700"/>
            </a:xfrm>
            <a:prstGeom prst="rect">
              <a:avLst/>
            </a:prstGeom>
            <a:noFill/>
            <a:ln w="9525" cap="flat" cmpd="sng">
              <a:solidFill>
                <a:srgbClr val="0E65F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49"/>
            <p:cNvSpPr/>
            <p:nvPr/>
          </p:nvSpPr>
          <p:spPr>
            <a:xfrm rot="10800000" flipH="1">
              <a:off x="6616600" y="1431525"/>
              <a:ext cx="2043900" cy="1269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49"/>
            <p:cNvSpPr txBox="1"/>
            <p:nvPr/>
          </p:nvSpPr>
          <p:spPr>
            <a:xfrm>
              <a:off x="6616600" y="1558425"/>
              <a:ext cx="2274300" cy="792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3000" b="1">
                  <a:solidFill>
                    <a:schemeClr val="accent5"/>
                  </a:solidFill>
                  <a:latin typeface="Roboto"/>
                  <a:ea typeface="Roboto"/>
                  <a:cs typeface="Roboto"/>
                  <a:sym typeface="Roboto"/>
                </a:rPr>
                <a:t>March 2020</a:t>
              </a:r>
              <a:endParaRPr sz="3000" b="1">
                <a:solidFill>
                  <a:schemeClr val="accent5"/>
                </a:solidFill>
                <a:latin typeface="Roboto"/>
                <a:ea typeface="Roboto"/>
                <a:cs typeface="Roboto"/>
                <a:sym typeface="Roboto"/>
              </a:endParaRPr>
            </a:p>
          </p:txBody>
        </p:sp>
        <p:cxnSp>
          <p:nvCxnSpPr>
            <p:cNvPr id="289" name="Google Shape;289;p49"/>
            <p:cNvCxnSpPr/>
            <p:nvPr/>
          </p:nvCxnSpPr>
          <p:spPr>
            <a:xfrm rot="10800000">
              <a:off x="7130075" y="2506700"/>
              <a:ext cx="0" cy="1848600"/>
            </a:xfrm>
            <a:prstGeom prst="straightConnector1">
              <a:avLst/>
            </a:prstGeom>
            <a:noFill/>
            <a:ln w="9525" cap="flat" cmpd="sng">
              <a:solidFill>
                <a:srgbClr val="0E65F0"/>
              </a:solidFill>
              <a:prstDash val="dot"/>
              <a:round/>
              <a:headEnd type="none" w="sm" len="sm"/>
              <a:tailEnd type="none" w="sm" len="sm"/>
            </a:ln>
          </p:spPr>
        </p:cxnSp>
        <p:cxnSp>
          <p:nvCxnSpPr>
            <p:cNvPr id="290" name="Google Shape;290;p49"/>
            <p:cNvCxnSpPr/>
            <p:nvPr/>
          </p:nvCxnSpPr>
          <p:spPr>
            <a:xfrm rot="10800000">
              <a:off x="7640787" y="2506700"/>
              <a:ext cx="0" cy="1848600"/>
            </a:xfrm>
            <a:prstGeom prst="straightConnector1">
              <a:avLst/>
            </a:prstGeom>
            <a:noFill/>
            <a:ln w="9525" cap="flat" cmpd="sng">
              <a:solidFill>
                <a:srgbClr val="0E65F0"/>
              </a:solidFill>
              <a:prstDash val="dot"/>
              <a:round/>
              <a:headEnd type="none" w="sm" len="sm"/>
              <a:tailEnd type="none" w="sm" len="sm"/>
            </a:ln>
          </p:spPr>
        </p:cxnSp>
        <p:cxnSp>
          <p:nvCxnSpPr>
            <p:cNvPr id="291" name="Google Shape;291;p49"/>
            <p:cNvCxnSpPr/>
            <p:nvPr/>
          </p:nvCxnSpPr>
          <p:spPr>
            <a:xfrm rot="10800000">
              <a:off x="8151500" y="2506700"/>
              <a:ext cx="0" cy="1848600"/>
            </a:xfrm>
            <a:prstGeom prst="straightConnector1">
              <a:avLst/>
            </a:prstGeom>
            <a:noFill/>
            <a:ln w="9525" cap="flat" cmpd="sng">
              <a:solidFill>
                <a:srgbClr val="0E65F0"/>
              </a:solidFill>
              <a:prstDash val="dot"/>
              <a:round/>
              <a:headEnd type="none" w="sm" len="sm"/>
              <a:tailEnd type="none" w="sm" len="sm"/>
            </a:ln>
          </p:spPr>
        </p:cxnSp>
      </p:grpSp>
      <p:grpSp>
        <p:nvGrpSpPr>
          <p:cNvPr id="292" name="Google Shape;292;p49"/>
          <p:cNvGrpSpPr/>
          <p:nvPr/>
        </p:nvGrpSpPr>
        <p:grpSpPr>
          <a:xfrm>
            <a:off x="3069324" y="1088019"/>
            <a:ext cx="3359121" cy="3416363"/>
            <a:chOff x="4572350" y="1431525"/>
            <a:chExt cx="2541900" cy="2927725"/>
          </a:xfrm>
        </p:grpSpPr>
        <p:sp>
          <p:nvSpPr>
            <p:cNvPr id="293" name="Google Shape;293;p49"/>
            <p:cNvSpPr/>
            <p:nvPr/>
          </p:nvSpPr>
          <p:spPr>
            <a:xfrm>
              <a:off x="4572350" y="1431550"/>
              <a:ext cx="2043900" cy="2927700"/>
            </a:xfrm>
            <a:prstGeom prst="rect">
              <a:avLst/>
            </a:prstGeom>
            <a:noFill/>
            <a:ln w="9525" cap="flat" cmpd="sng">
              <a:solidFill>
                <a:srgbClr val="0D5DD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49"/>
            <p:cNvSpPr/>
            <p:nvPr/>
          </p:nvSpPr>
          <p:spPr>
            <a:xfrm rot="10800000" flipH="1">
              <a:off x="4572350" y="1431525"/>
              <a:ext cx="2043900" cy="1269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49"/>
            <p:cNvSpPr txBox="1"/>
            <p:nvPr/>
          </p:nvSpPr>
          <p:spPr>
            <a:xfrm>
              <a:off x="4572350" y="1558425"/>
              <a:ext cx="2541900" cy="792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3000" b="1">
                  <a:solidFill>
                    <a:schemeClr val="accent3"/>
                  </a:solidFill>
                  <a:latin typeface="Roboto"/>
                  <a:ea typeface="Roboto"/>
                  <a:cs typeface="Roboto"/>
                  <a:sym typeface="Roboto"/>
                </a:rPr>
                <a:t>Jan 2020</a:t>
              </a:r>
              <a:endParaRPr sz="3000" b="1">
                <a:solidFill>
                  <a:schemeClr val="accent3"/>
                </a:solidFill>
                <a:latin typeface="Roboto"/>
                <a:ea typeface="Roboto"/>
                <a:cs typeface="Roboto"/>
                <a:sym typeface="Roboto"/>
              </a:endParaRPr>
            </a:p>
          </p:txBody>
        </p:sp>
        <p:cxnSp>
          <p:nvCxnSpPr>
            <p:cNvPr id="296" name="Google Shape;296;p49"/>
            <p:cNvCxnSpPr/>
            <p:nvPr/>
          </p:nvCxnSpPr>
          <p:spPr>
            <a:xfrm rot="10800000">
              <a:off x="5085825" y="2506700"/>
              <a:ext cx="0" cy="1848600"/>
            </a:xfrm>
            <a:prstGeom prst="straightConnector1">
              <a:avLst/>
            </a:prstGeom>
            <a:noFill/>
            <a:ln w="9525" cap="flat" cmpd="sng">
              <a:solidFill>
                <a:srgbClr val="0D5DDF"/>
              </a:solidFill>
              <a:prstDash val="dot"/>
              <a:round/>
              <a:headEnd type="none" w="sm" len="sm"/>
              <a:tailEnd type="none" w="sm" len="sm"/>
            </a:ln>
          </p:spPr>
        </p:cxnSp>
        <p:cxnSp>
          <p:nvCxnSpPr>
            <p:cNvPr id="297" name="Google Shape;297;p49"/>
            <p:cNvCxnSpPr/>
            <p:nvPr/>
          </p:nvCxnSpPr>
          <p:spPr>
            <a:xfrm rot="10800000">
              <a:off x="5596537" y="2506700"/>
              <a:ext cx="0" cy="1848600"/>
            </a:xfrm>
            <a:prstGeom prst="straightConnector1">
              <a:avLst/>
            </a:prstGeom>
            <a:noFill/>
            <a:ln w="9525" cap="flat" cmpd="sng">
              <a:solidFill>
                <a:srgbClr val="0D5DDF"/>
              </a:solidFill>
              <a:prstDash val="dot"/>
              <a:round/>
              <a:headEnd type="none" w="sm" len="sm"/>
              <a:tailEnd type="none" w="sm" len="sm"/>
            </a:ln>
          </p:spPr>
        </p:cxnSp>
        <p:cxnSp>
          <p:nvCxnSpPr>
            <p:cNvPr id="298" name="Google Shape;298;p49"/>
            <p:cNvCxnSpPr/>
            <p:nvPr/>
          </p:nvCxnSpPr>
          <p:spPr>
            <a:xfrm rot="10800000">
              <a:off x="6107250" y="2506700"/>
              <a:ext cx="0" cy="1848600"/>
            </a:xfrm>
            <a:prstGeom prst="straightConnector1">
              <a:avLst/>
            </a:prstGeom>
            <a:noFill/>
            <a:ln w="9525" cap="flat" cmpd="sng">
              <a:solidFill>
                <a:srgbClr val="0D5DDF"/>
              </a:solidFill>
              <a:prstDash val="dot"/>
              <a:round/>
              <a:headEnd type="none" w="sm" len="sm"/>
              <a:tailEnd type="none" w="sm" len="sm"/>
            </a:ln>
          </p:spPr>
        </p:cxnSp>
      </p:grpSp>
      <p:grpSp>
        <p:nvGrpSpPr>
          <p:cNvPr id="299" name="Google Shape;299;p49"/>
          <p:cNvGrpSpPr/>
          <p:nvPr/>
        </p:nvGrpSpPr>
        <p:grpSpPr>
          <a:xfrm>
            <a:off x="368175" y="1088019"/>
            <a:ext cx="2701014" cy="3416363"/>
            <a:chOff x="3975900" y="1431525"/>
            <a:chExt cx="2043900" cy="2927725"/>
          </a:xfrm>
        </p:grpSpPr>
        <p:sp>
          <p:nvSpPr>
            <p:cNvPr id="300" name="Google Shape;300;p49"/>
            <p:cNvSpPr/>
            <p:nvPr/>
          </p:nvSpPr>
          <p:spPr>
            <a:xfrm>
              <a:off x="3975900" y="1431550"/>
              <a:ext cx="2043900" cy="2927700"/>
            </a:xfrm>
            <a:prstGeom prst="rect">
              <a:avLst/>
            </a:prstGeom>
            <a:noFill/>
            <a:ln w="9525" cap="flat" cmpd="sng">
              <a:solidFill>
                <a:srgbClr val="0944A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49"/>
            <p:cNvSpPr/>
            <p:nvPr/>
          </p:nvSpPr>
          <p:spPr>
            <a:xfrm rot="10800000" flipH="1">
              <a:off x="3975900" y="1431525"/>
              <a:ext cx="2043900" cy="126900"/>
            </a:xfrm>
            <a:prstGeom prst="rect">
              <a:avLst/>
            </a:prstGeom>
            <a:solidFill>
              <a:srgbClr val="0944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49"/>
            <p:cNvSpPr txBox="1"/>
            <p:nvPr/>
          </p:nvSpPr>
          <p:spPr>
            <a:xfrm>
              <a:off x="3975900" y="1558425"/>
              <a:ext cx="2043900" cy="79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b="1">
                  <a:solidFill>
                    <a:srgbClr val="0944A1"/>
                  </a:solidFill>
                  <a:latin typeface="Roboto"/>
                  <a:ea typeface="Roboto"/>
                  <a:cs typeface="Roboto"/>
                  <a:sym typeface="Roboto"/>
                </a:rPr>
                <a:t>Jul 2019</a:t>
              </a:r>
              <a:endParaRPr sz="3000" b="1">
                <a:solidFill>
                  <a:srgbClr val="0944A1"/>
                </a:solidFill>
                <a:latin typeface="Roboto"/>
                <a:ea typeface="Roboto"/>
                <a:cs typeface="Roboto"/>
                <a:sym typeface="Roboto"/>
              </a:endParaRPr>
            </a:p>
          </p:txBody>
        </p:sp>
        <p:cxnSp>
          <p:nvCxnSpPr>
            <p:cNvPr id="303" name="Google Shape;303;p49"/>
            <p:cNvCxnSpPr/>
            <p:nvPr/>
          </p:nvCxnSpPr>
          <p:spPr>
            <a:xfrm rot="10800000">
              <a:off x="4489375" y="2507000"/>
              <a:ext cx="0" cy="1848300"/>
            </a:xfrm>
            <a:prstGeom prst="straightConnector1">
              <a:avLst/>
            </a:prstGeom>
            <a:noFill/>
            <a:ln w="9525" cap="flat" cmpd="sng">
              <a:solidFill>
                <a:srgbClr val="0944A1"/>
              </a:solidFill>
              <a:prstDash val="dot"/>
              <a:round/>
              <a:headEnd type="none" w="sm" len="sm"/>
              <a:tailEnd type="none" w="sm" len="sm"/>
            </a:ln>
          </p:spPr>
        </p:cxnSp>
        <p:cxnSp>
          <p:nvCxnSpPr>
            <p:cNvPr id="304" name="Google Shape;304;p49"/>
            <p:cNvCxnSpPr/>
            <p:nvPr/>
          </p:nvCxnSpPr>
          <p:spPr>
            <a:xfrm rot="10800000">
              <a:off x="5000087" y="2507000"/>
              <a:ext cx="0" cy="1848300"/>
            </a:xfrm>
            <a:prstGeom prst="straightConnector1">
              <a:avLst/>
            </a:prstGeom>
            <a:noFill/>
            <a:ln w="9525" cap="flat" cmpd="sng">
              <a:solidFill>
                <a:srgbClr val="0944A1"/>
              </a:solidFill>
              <a:prstDash val="dot"/>
              <a:round/>
              <a:headEnd type="none" w="sm" len="sm"/>
              <a:tailEnd type="none" w="sm" len="sm"/>
            </a:ln>
          </p:spPr>
        </p:cxnSp>
        <p:cxnSp>
          <p:nvCxnSpPr>
            <p:cNvPr id="305" name="Google Shape;305;p49"/>
            <p:cNvCxnSpPr/>
            <p:nvPr/>
          </p:nvCxnSpPr>
          <p:spPr>
            <a:xfrm rot="10800000">
              <a:off x="5510800" y="2507000"/>
              <a:ext cx="0" cy="1848300"/>
            </a:xfrm>
            <a:prstGeom prst="straightConnector1">
              <a:avLst/>
            </a:prstGeom>
            <a:noFill/>
            <a:ln w="9525" cap="flat" cmpd="sng">
              <a:solidFill>
                <a:srgbClr val="0944A1"/>
              </a:solidFill>
              <a:prstDash val="dot"/>
              <a:round/>
              <a:headEnd type="none" w="sm" len="sm"/>
              <a:tailEnd type="none" w="sm" len="sm"/>
            </a:ln>
          </p:spPr>
        </p:cxnSp>
      </p:grpSp>
      <p:sp>
        <p:nvSpPr>
          <p:cNvPr id="306" name="Google Shape;306;p49"/>
          <p:cNvSpPr/>
          <p:nvPr/>
        </p:nvSpPr>
        <p:spPr>
          <a:xfrm>
            <a:off x="368175" y="2139625"/>
            <a:ext cx="8102700" cy="207300"/>
          </a:xfrm>
          <a:prstGeom prst="rect">
            <a:avLst/>
          </a:prstGeom>
          <a:gradFill>
            <a:gsLst>
              <a:gs pos="0">
                <a:schemeClr val="dk1"/>
              </a:gs>
              <a:gs pos="49000">
                <a:srgbClr val="4F5682"/>
              </a:gs>
              <a:gs pos="100000">
                <a:srgbClr val="73737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000">
                <a:solidFill>
                  <a:srgbClr val="FFFFFF"/>
                </a:solidFill>
                <a:latin typeface="Roboto"/>
                <a:ea typeface="Roboto"/>
                <a:cs typeface="Roboto"/>
                <a:sym typeface="Roboto"/>
              </a:rPr>
              <a:t>Host Community Events, Forums, Townhalls. etc.</a:t>
            </a:r>
            <a:endParaRPr sz="1000">
              <a:solidFill>
                <a:srgbClr val="FFFFFF"/>
              </a:solidFill>
              <a:latin typeface="Roboto"/>
              <a:ea typeface="Roboto"/>
              <a:cs typeface="Roboto"/>
              <a:sym typeface="Roboto"/>
            </a:endParaRPr>
          </a:p>
        </p:txBody>
      </p:sp>
      <p:sp>
        <p:nvSpPr>
          <p:cNvPr id="307" name="Google Shape;307;p49"/>
          <p:cNvSpPr/>
          <p:nvPr/>
        </p:nvSpPr>
        <p:spPr>
          <a:xfrm>
            <a:off x="368175" y="2840825"/>
            <a:ext cx="4443000" cy="207300"/>
          </a:xfrm>
          <a:prstGeom prst="rect">
            <a:avLst/>
          </a:prstGeom>
          <a:gradFill>
            <a:gsLst>
              <a:gs pos="0">
                <a:srgbClr val="0944A1"/>
              </a:gs>
              <a:gs pos="55000">
                <a:srgbClr val="4F5682"/>
              </a:gs>
              <a:gs pos="100000">
                <a:srgbClr val="73737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000">
                <a:solidFill>
                  <a:srgbClr val="FFFFFF"/>
                </a:solidFill>
                <a:latin typeface="Roboto"/>
                <a:ea typeface="Roboto"/>
                <a:cs typeface="Roboto"/>
                <a:sym typeface="Roboto"/>
              </a:rPr>
              <a:t>Trainings for Staff, Volunteers, &amp; Ambassadors about Census &amp; Messaging</a:t>
            </a:r>
            <a:endParaRPr sz="1000">
              <a:solidFill>
                <a:srgbClr val="FFFFFF"/>
              </a:solidFill>
              <a:latin typeface="Roboto"/>
              <a:ea typeface="Roboto"/>
              <a:cs typeface="Roboto"/>
              <a:sym typeface="Roboto"/>
            </a:endParaRPr>
          </a:p>
        </p:txBody>
      </p:sp>
      <p:sp>
        <p:nvSpPr>
          <p:cNvPr id="308" name="Google Shape;308;p49"/>
          <p:cNvSpPr/>
          <p:nvPr/>
        </p:nvSpPr>
        <p:spPr>
          <a:xfrm>
            <a:off x="4852650" y="2840825"/>
            <a:ext cx="3618600" cy="207300"/>
          </a:xfrm>
          <a:prstGeom prst="rect">
            <a:avLst/>
          </a:prstGeom>
          <a:gradFill>
            <a:gsLst>
              <a:gs pos="0">
                <a:schemeClr val="accent5"/>
              </a:gs>
              <a:gs pos="100000">
                <a:srgbClr val="737373"/>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000">
                <a:solidFill>
                  <a:srgbClr val="FFFFFF"/>
                </a:solidFill>
                <a:latin typeface="Roboto"/>
                <a:ea typeface="Roboto"/>
                <a:cs typeface="Roboto"/>
                <a:sym typeface="Roboto"/>
              </a:rPr>
              <a:t>Training on GOTC Tools (kiosks, tablets, hotlines, etc.)</a:t>
            </a:r>
            <a:endParaRPr sz="1000">
              <a:solidFill>
                <a:srgbClr val="FFFFFF"/>
              </a:solidFill>
              <a:latin typeface="Roboto"/>
              <a:ea typeface="Roboto"/>
              <a:cs typeface="Roboto"/>
              <a:sym typeface="Roboto"/>
            </a:endParaRPr>
          </a:p>
        </p:txBody>
      </p:sp>
      <p:sp>
        <p:nvSpPr>
          <p:cNvPr id="309" name="Google Shape;309;p49"/>
          <p:cNvSpPr/>
          <p:nvPr/>
        </p:nvSpPr>
        <p:spPr>
          <a:xfrm>
            <a:off x="5770350" y="3430225"/>
            <a:ext cx="2700900" cy="2073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000">
                <a:solidFill>
                  <a:srgbClr val="FFFFFF"/>
                </a:solidFill>
                <a:latin typeface="Roboto"/>
                <a:ea typeface="Roboto"/>
                <a:cs typeface="Roboto"/>
                <a:sym typeface="Roboto"/>
              </a:rPr>
              <a:t>Launch GOTC Program</a:t>
            </a:r>
            <a:endParaRPr sz="1000">
              <a:solidFill>
                <a:srgbClr val="FFFFFF"/>
              </a:solidFill>
              <a:latin typeface="Roboto"/>
              <a:ea typeface="Roboto"/>
              <a:cs typeface="Roboto"/>
              <a:sym typeface="Roboto"/>
            </a:endParaRPr>
          </a:p>
        </p:txBody>
      </p:sp>
      <p:sp>
        <p:nvSpPr>
          <p:cNvPr id="310" name="Google Shape;310;p49"/>
          <p:cNvSpPr/>
          <p:nvPr/>
        </p:nvSpPr>
        <p:spPr>
          <a:xfrm>
            <a:off x="368175" y="3430225"/>
            <a:ext cx="5358000" cy="207300"/>
          </a:xfrm>
          <a:prstGeom prst="rect">
            <a:avLst/>
          </a:prstGeom>
          <a:gradFill>
            <a:gsLst>
              <a:gs pos="0">
                <a:srgbClr val="0944A1"/>
              </a:gs>
              <a:gs pos="55000">
                <a:srgbClr val="4F5682"/>
              </a:gs>
              <a:gs pos="100000">
                <a:srgbClr val="737373"/>
              </a:gs>
            </a:gsLst>
            <a:lin ang="2700006"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000">
                <a:solidFill>
                  <a:srgbClr val="FFFFFF"/>
                </a:solidFill>
                <a:latin typeface="Roboto"/>
                <a:ea typeface="Roboto"/>
                <a:cs typeface="Roboto"/>
                <a:sym typeface="Roboto"/>
              </a:rPr>
              <a:t>Launch &amp; Join Local Complete Counts Committees</a:t>
            </a:r>
            <a:endParaRPr sz="1000">
              <a:solidFill>
                <a:srgbClr val="FFFFFF"/>
              </a:solidFill>
              <a:latin typeface="Roboto"/>
              <a:ea typeface="Roboto"/>
              <a:cs typeface="Roboto"/>
              <a:sym typeface="Roboto"/>
            </a:endParaRPr>
          </a:p>
        </p:txBody>
      </p:sp>
      <p:sp>
        <p:nvSpPr>
          <p:cNvPr id="311" name="Google Shape;311;p49"/>
          <p:cNvSpPr/>
          <p:nvPr/>
        </p:nvSpPr>
        <p:spPr>
          <a:xfrm>
            <a:off x="1720050" y="3963300"/>
            <a:ext cx="4050000" cy="207300"/>
          </a:xfrm>
          <a:prstGeom prst="rect">
            <a:avLst/>
          </a:prstGeom>
          <a:gradFill>
            <a:gsLst>
              <a:gs pos="0">
                <a:schemeClr val="accent4"/>
              </a:gs>
              <a:gs pos="100000">
                <a:srgbClr val="737373"/>
              </a:gs>
            </a:gsLst>
            <a:lin ang="10800025"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000">
                <a:solidFill>
                  <a:srgbClr val="FFFFFF"/>
                </a:solidFill>
                <a:latin typeface="Roboto"/>
                <a:ea typeface="Roboto"/>
                <a:cs typeface="Roboto"/>
                <a:sym typeface="Roboto"/>
              </a:rPr>
              <a:t>Setup Infrastructure for GOTC (hiring staff, purchase technology, etc)</a:t>
            </a:r>
            <a:endParaRPr sz="1000">
              <a:solidFill>
                <a:srgbClr val="FFFFFF"/>
              </a:solidFill>
              <a:latin typeface="Roboto"/>
              <a:ea typeface="Roboto"/>
              <a:cs typeface="Roboto"/>
              <a:sym typeface="Roboto"/>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50"/>
          <p:cNvSpPr txBox="1">
            <a:spLocks noGrp="1"/>
          </p:cNvSpPr>
          <p:nvPr>
            <p:ph type="body" idx="1"/>
          </p:nvPr>
        </p:nvSpPr>
        <p:spPr>
          <a:xfrm>
            <a:off x="311700" y="2121425"/>
            <a:ext cx="8280600" cy="9426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000">
                <a:latin typeface="Nunito Light"/>
                <a:ea typeface="Nunito Light"/>
                <a:cs typeface="Nunito Light"/>
                <a:sym typeface="Nunito Light"/>
              </a:rPr>
              <a:t>https://www.digitalequitylab.org/preparing-for-the-digital-decennial-census-risk-assessment-strategies/</a:t>
            </a:r>
            <a:endParaRPr sz="3000">
              <a:latin typeface="Nunito Light"/>
              <a:ea typeface="Nunito Light"/>
              <a:cs typeface="Nunito Light"/>
              <a:sym typeface="Nunito Light"/>
            </a:endParaRPr>
          </a:p>
        </p:txBody>
      </p:sp>
      <p:sp>
        <p:nvSpPr>
          <p:cNvPr id="317" name="Google Shape;317;p50"/>
          <p:cNvSpPr txBox="1"/>
          <p:nvPr/>
        </p:nvSpPr>
        <p:spPr>
          <a:xfrm>
            <a:off x="754500" y="591300"/>
            <a:ext cx="7837800" cy="94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6000">
                <a:solidFill>
                  <a:schemeClr val="accent5"/>
                </a:solidFill>
                <a:latin typeface="Nunito Black"/>
                <a:ea typeface="Nunito Black"/>
                <a:cs typeface="Nunito Black"/>
                <a:sym typeface="Nunito Black"/>
              </a:rPr>
              <a:t>Digital Preparedness</a:t>
            </a:r>
            <a:endParaRPr sz="6000">
              <a:solidFill>
                <a:schemeClr val="accent5"/>
              </a:solidFill>
              <a:latin typeface="Nunito Black"/>
              <a:ea typeface="Nunito Black"/>
              <a:cs typeface="Nunito Black"/>
              <a:sym typeface="Nunito Black"/>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51"/>
          <p:cNvSpPr txBox="1"/>
          <p:nvPr/>
        </p:nvSpPr>
        <p:spPr>
          <a:xfrm>
            <a:off x="387125" y="243350"/>
            <a:ext cx="6471000" cy="92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latin typeface="Merriweather"/>
                <a:ea typeface="Merriweather"/>
                <a:cs typeface="Merriweather"/>
                <a:sym typeface="Merriweather"/>
              </a:rPr>
              <a:t>The Story of Link</a:t>
            </a:r>
            <a:endParaRPr sz="3000" b="1">
              <a:latin typeface="Merriweather"/>
              <a:ea typeface="Merriweather"/>
              <a:cs typeface="Merriweather"/>
              <a:sym typeface="Merriweather"/>
            </a:endParaRPr>
          </a:p>
        </p:txBody>
      </p:sp>
      <p:sp>
        <p:nvSpPr>
          <p:cNvPr id="323" name="Google Shape;323;p51"/>
          <p:cNvSpPr txBox="1"/>
          <p:nvPr/>
        </p:nvSpPr>
        <p:spPr>
          <a:xfrm>
            <a:off x="387150" y="1272050"/>
            <a:ext cx="8085900" cy="367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latin typeface="Merriweather Light"/>
                <a:ea typeface="Merriweather Light"/>
                <a:cs typeface="Merriweather Light"/>
                <a:sym typeface="Merriweather Light"/>
              </a:rPr>
              <a:t>Link is a 49 year old who moved to the U.S. about three years ago from the Hyrulean Kingdom. Link’s preferred language is Hylian and has a hard time communicating in English. Link is a part-time plumber lives with his three roommates in Rochester, NY. Link has previously never done anything like the Census 2020. Link is also new to the digital age and is not comfortable using computers. </a:t>
            </a:r>
            <a:endParaRPr sz="1600">
              <a:latin typeface="Merriweather Light"/>
              <a:ea typeface="Merriweather Light"/>
              <a:cs typeface="Merriweather Light"/>
              <a:sym typeface="Merriweather Light"/>
            </a:endParaRPr>
          </a:p>
          <a:p>
            <a:pPr marL="0" lvl="0" indent="0" algn="l" rtl="0">
              <a:spcBef>
                <a:spcPts val="0"/>
              </a:spcBef>
              <a:spcAft>
                <a:spcPts val="0"/>
              </a:spcAft>
              <a:buNone/>
            </a:pPr>
            <a:endParaRPr sz="1600">
              <a:latin typeface="Merriweather Light"/>
              <a:ea typeface="Merriweather Light"/>
              <a:cs typeface="Merriweather Light"/>
              <a:sym typeface="Merriweather Light"/>
            </a:endParaRPr>
          </a:p>
          <a:p>
            <a:pPr marL="0" lvl="0" indent="0" algn="l" rtl="0">
              <a:spcBef>
                <a:spcPts val="0"/>
              </a:spcBef>
              <a:spcAft>
                <a:spcPts val="0"/>
              </a:spcAft>
              <a:buNone/>
            </a:pPr>
            <a:r>
              <a:rPr lang="en" sz="1600">
                <a:latin typeface="Merriweather Light"/>
                <a:ea typeface="Merriweather Light"/>
                <a:cs typeface="Merriweather Light"/>
                <a:sym typeface="Merriweather Light"/>
              </a:rPr>
              <a:t>Link just learned about the Census 2020 and he is deeply concerned about needing to share personal information with the government. Link has also learned about the citizenship question on the Census 2020 form. </a:t>
            </a:r>
            <a:endParaRPr sz="1600">
              <a:latin typeface="Merriweather Light"/>
              <a:ea typeface="Merriweather Light"/>
              <a:cs typeface="Merriweather Light"/>
              <a:sym typeface="Merriweather Light"/>
            </a:endParaRPr>
          </a:p>
          <a:p>
            <a:pPr marL="0" lvl="0" indent="0" algn="l" rtl="0">
              <a:spcBef>
                <a:spcPts val="0"/>
              </a:spcBef>
              <a:spcAft>
                <a:spcPts val="0"/>
              </a:spcAft>
              <a:buNone/>
            </a:pPr>
            <a:endParaRPr sz="1600">
              <a:latin typeface="Merriweather Light"/>
              <a:ea typeface="Merriweather Light"/>
              <a:cs typeface="Merriweather Light"/>
              <a:sym typeface="Merriweather Light"/>
            </a:endParaRPr>
          </a:p>
          <a:p>
            <a:pPr marL="0" lvl="0" indent="0" algn="l" rtl="0">
              <a:spcBef>
                <a:spcPts val="0"/>
              </a:spcBef>
              <a:spcAft>
                <a:spcPts val="0"/>
              </a:spcAft>
              <a:buNone/>
            </a:pPr>
            <a:r>
              <a:rPr lang="en" sz="1600">
                <a:latin typeface="Merriweather Light"/>
                <a:ea typeface="Merriweather Light"/>
                <a:cs typeface="Merriweather Light"/>
                <a:sym typeface="Merriweather Light"/>
              </a:rPr>
              <a:t>What are some things you might say to Link to help ease his fears and better understand the Census 2020.</a:t>
            </a:r>
            <a:endParaRPr sz="1600">
              <a:latin typeface="Merriweather Light"/>
              <a:ea typeface="Merriweather Light"/>
              <a:cs typeface="Merriweather Light"/>
              <a:sym typeface="Merriweather Ligh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6"/>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Ongoing challenges from an organizer’s lens:</a:t>
            </a:r>
            <a:endParaRPr sz="2400"/>
          </a:p>
        </p:txBody>
      </p:sp>
      <p:sp>
        <p:nvSpPr>
          <p:cNvPr id="83" name="Google Shape;83;p16"/>
          <p:cNvSpPr txBox="1">
            <a:spLocks noGrp="1"/>
          </p:cNvSpPr>
          <p:nvPr>
            <p:ph type="title" idx="4294967295"/>
          </p:nvPr>
        </p:nvSpPr>
        <p:spPr>
          <a:xfrm>
            <a:off x="505350" y="1517200"/>
            <a:ext cx="8133300" cy="3617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000"/>
              <a:t>The census form prevents some people from representing themselves as they truly identify</a:t>
            </a:r>
            <a:endParaRPr sz="2000"/>
          </a:p>
          <a:p>
            <a:pPr marL="914400" lvl="0" indent="-355600" algn="l" rtl="0">
              <a:lnSpc>
                <a:spcPct val="115000"/>
              </a:lnSpc>
              <a:spcBef>
                <a:spcPts val="0"/>
              </a:spcBef>
              <a:spcAft>
                <a:spcPts val="0"/>
              </a:spcAft>
              <a:buSzPts val="2000"/>
              <a:buChar char="●"/>
            </a:pPr>
            <a:r>
              <a:rPr lang="en" sz="2000"/>
              <a:t>Gender identity</a:t>
            </a:r>
            <a:endParaRPr sz="2000"/>
          </a:p>
          <a:p>
            <a:pPr marL="914400" lvl="0" indent="-355600" algn="l" rtl="0">
              <a:lnSpc>
                <a:spcPct val="115000"/>
              </a:lnSpc>
              <a:spcBef>
                <a:spcPts val="0"/>
              </a:spcBef>
              <a:spcAft>
                <a:spcPts val="0"/>
              </a:spcAft>
              <a:buSzPts val="2000"/>
              <a:buChar char="●"/>
            </a:pPr>
            <a:r>
              <a:rPr lang="en" sz="2000"/>
              <a:t>Race and ethnicity</a:t>
            </a:r>
            <a:endParaRPr sz="2000"/>
          </a:p>
          <a:p>
            <a:pPr marL="914400" lvl="0" indent="-355600" algn="l" rtl="0">
              <a:lnSpc>
                <a:spcPct val="115000"/>
              </a:lnSpc>
              <a:spcBef>
                <a:spcPts val="0"/>
              </a:spcBef>
              <a:spcAft>
                <a:spcPts val="0"/>
              </a:spcAft>
              <a:buSzPts val="2000"/>
              <a:buChar char="●"/>
            </a:pPr>
            <a:r>
              <a:rPr lang="en" sz="2000"/>
              <a:t>Household relationships </a:t>
            </a:r>
            <a:endParaRPr sz="2000"/>
          </a:p>
          <a:p>
            <a:pPr marL="0" lvl="0" indent="0" algn="l" rtl="0">
              <a:lnSpc>
                <a:spcPct val="115000"/>
              </a:lnSpc>
              <a:spcBef>
                <a:spcPts val="1600"/>
              </a:spcBef>
              <a:spcAft>
                <a:spcPts val="0"/>
              </a:spcAft>
              <a:buNone/>
            </a:pPr>
            <a:r>
              <a:rPr lang="en" sz="2000"/>
              <a:t>Language used is often deficit-based rather than affirming</a:t>
            </a:r>
            <a:endParaRPr sz="2000"/>
          </a:p>
          <a:p>
            <a:pPr marL="914400" lvl="0" indent="-355600" algn="l" rtl="0">
              <a:lnSpc>
                <a:spcPct val="115000"/>
              </a:lnSpc>
              <a:spcBef>
                <a:spcPts val="0"/>
              </a:spcBef>
              <a:spcAft>
                <a:spcPts val="0"/>
              </a:spcAft>
              <a:buSzPts val="2000"/>
              <a:buChar char="●"/>
            </a:pPr>
            <a:r>
              <a:rPr lang="en" sz="2000"/>
              <a:t>“Hard to count” → “Typically undercounted”</a:t>
            </a:r>
            <a:endParaRPr sz="2000"/>
          </a:p>
          <a:p>
            <a:pPr marL="914400" lvl="0" indent="-355600" algn="l" rtl="0">
              <a:lnSpc>
                <a:spcPct val="115000"/>
              </a:lnSpc>
              <a:spcBef>
                <a:spcPts val="0"/>
              </a:spcBef>
              <a:spcAft>
                <a:spcPts val="0"/>
              </a:spcAft>
              <a:buSzPts val="2000"/>
              <a:buChar char="●"/>
            </a:pPr>
            <a:r>
              <a:rPr lang="en" sz="2000"/>
              <a:t>“Complex households” → “Households” </a:t>
            </a:r>
            <a:endParaRPr sz="2000"/>
          </a:p>
          <a:p>
            <a:pPr marL="457200" lvl="0" indent="0" algn="l" rtl="0">
              <a:lnSpc>
                <a:spcPct val="115000"/>
              </a:lnSpc>
              <a:spcBef>
                <a:spcPts val="1600"/>
              </a:spcBef>
              <a:spcAft>
                <a:spcPts val="0"/>
              </a:spcAft>
              <a:buNone/>
            </a:pPr>
            <a:endParaRPr sz="2000"/>
          </a:p>
          <a:p>
            <a:pPr marL="457200" lvl="0" indent="0" algn="l" rtl="0">
              <a:lnSpc>
                <a:spcPct val="115000"/>
              </a:lnSpc>
              <a:spcBef>
                <a:spcPts val="1600"/>
              </a:spcBef>
              <a:spcAft>
                <a:spcPts val="0"/>
              </a:spcAft>
              <a:buNone/>
            </a:pPr>
            <a:endParaRPr sz="2000"/>
          </a:p>
          <a:p>
            <a:pPr marL="0" lvl="0" indent="0" algn="l" rtl="0">
              <a:lnSpc>
                <a:spcPct val="115000"/>
              </a:lnSpc>
              <a:spcBef>
                <a:spcPts val="1600"/>
              </a:spcBef>
              <a:spcAft>
                <a:spcPts val="0"/>
              </a:spcAft>
              <a:buNone/>
            </a:pPr>
            <a:endParaRPr sz="2000"/>
          </a:p>
          <a:p>
            <a:pPr marL="0" lvl="0" indent="0" algn="l" rtl="0">
              <a:lnSpc>
                <a:spcPct val="115000"/>
              </a:lnSpc>
              <a:spcBef>
                <a:spcPts val="1600"/>
              </a:spcBef>
              <a:spcAft>
                <a:spcPts val="1600"/>
              </a:spcAft>
              <a:buNone/>
            </a:pPr>
            <a:endParaRPr sz="20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52"/>
          <p:cNvSpPr txBox="1"/>
          <p:nvPr/>
        </p:nvSpPr>
        <p:spPr>
          <a:xfrm>
            <a:off x="929050" y="2034250"/>
            <a:ext cx="7506900" cy="208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4800" u="sng">
                <a:solidFill>
                  <a:schemeClr val="hlink"/>
                </a:solidFill>
                <a:latin typeface="Nunito Light"/>
                <a:ea typeface="Nunito Light"/>
                <a:cs typeface="Nunito Light"/>
                <a:sym typeface="Nunito Light"/>
                <a:hlinkClick r:id="rId3"/>
              </a:rPr>
              <a:t>https://www.censushardtocountmaps2020.us</a:t>
            </a:r>
            <a:r>
              <a:rPr lang="en" sz="4800">
                <a:latin typeface="Nunito Light"/>
                <a:ea typeface="Nunito Light"/>
                <a:cs typeface="Nunito Light"/>
                <a:sym typeface="Nunito Light"/>
              </a:rPr>
              <a:t> </a:t>
            </a:r>
            <a:endParaRPr sz="4800">
              <a:latin typeface="Nunito Light"/>
              <a:ea typeface="Nunito Light"/>
              <a:cs typeface="Nunito Light"/>
              <a:sym typeface="Nunito Light"/>
            </a:endParaRPr>
          </a:p>
        </p:txBody>
      </p:sp>
      <p:sp>
        <p:nvSpPr>
          <p:cNvPr id="329" name="Google Shape;329;p52"/>
          <p:cNvSpPr txBox="1"/>
          <p:nvPr/>
        </p:nvSpPr>
        <p:spPr>
          <a:xfrm>
            <a:off x="340875" y="612050"/>
            <a:ext cx="8803200" cy="94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6000">
                <a:solidFill>
                  <a:schemeClr val="accent5"/>
                </a:solidFill>
                <a:latin typeface="Nunito Black"/>
                <a:ea typeface="Nunito Black"/>
                <a:cs typeface="Nunito Black"/>
                <a:sym typeface="Nunito Black"/>
              </a:rPr>
              <a:t>Know Your Community</a:t>
            </a:r>
            <a:endParaRPr sz="6000">
              <a:solidFill>
                <a:schemeClr val="accent5"/>
              </a:solidFill>
              <a:latin typeface="Nunito Black"/>
              <a:ea typeface="Nunito Black"/>
              <a:cs typeface="Nunito Black"/>
              <a:sym typeface="Nunito Black"/>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33"/>
        <p:cNvGrpSpPr/>
        <p:nvPr/>
      </p:nvGrpSpPr>
      <p:grpSpPr>
        <a:xfrm>
          <a:off x="0" y="0"/>
          <a:ext cx="0" cy="0"/>
          <a:chOff x="0" y="0"/>
          <a:chExt cx="0" cy="0"/>
        </a:xfrm>
      </p:grpSpPr>
      <p:sp>
        <p:nvSpPr>
          <p:cNvPr id="334" name="Google Shape;334;p53"/>
          <p:cNvSpPr txBox="1">
            <a:spLocks noGrp="1"/>
          </p:cNvSpPr>
          <p:nvPr>
            <p:ph type="title"/>
          </p:nvPr>
        </p:nvSpPr>
        <p:spPr>
          <a:xfrm>
            <a:off x="283099" y="712150"/>
            <a:ext cx="8622300" cy="3835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2"/>
              </a:solidFill>
            </a:endParaRPr>
          </a:p>
          <a:p>
            <a:pPr marL="0" lvl="0" indent="0" algn="ctr" rtl="0">
              <a:spcBef>
                <a:spcPts val="1000"/>
              </a:spcBef>
              <a:spcAft>
                <a:spcPts val="0"/>
              </a:spcAft>
              <a:buNone/>
            </a:pPr>
            <a:r>
              <a:rPr lang="en">
                <a:solidFill>
                  <a:schemeClr val="accent2"/>
                </a:solidFill>
              </a:rPr>
              <a:t>Questions?</a:t>
            </a:r>
            <a:endParaRPr>
              <a:solidFill>
                <a:schemeClr val="accent2"/>
              </a:solidFill>
            </a:endParaRPr>
          </a:p>
          <a:p>
            <a:pPr marL="0" lvl="0" indent="0" algn="l" rtl="0">
              <a:spcBef>
                <a:spcPts val="1000"/>
              </a:spcBef>
              <a:spcAft>
                <a:spcPts val="0"/>
              </a:spcAft>
              <a:buNone/>
            </a:pPr>
            <a:endParaRPr/>
          </a:p>
          <a:p>
            <a:pPr marL="0" lvl="0" indent="0" algn="l" rtl="0">
              <a:spcBef>
                <a:spcPts val="1000"/>
              </a:spcBef>
              <a:spcAft>
                <a:spcPts val="1000"/>
              </a:spcAft>
              <a:buNone/>
            </a:pPr>
            <a:endParaRPr sz="2400" b="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7"/>
          <p:cNvSpPr txBox="1">
            <a:spLocks noGrp="1"/>
          </p:cNvSpPr>
          <p:nvPr>
            <p:ph type="title"/>
          </p:nvPr>
        </p:nvSpPr>
        <p:spPr>
          <a:xfrm>
            <a:off x="283099" y="712150"/>
            <a:ext cx="8622300" cy="3835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5"/>
                </a:solidFill>
              </a:rPr>
              <a:t>Part 1:</a:t>
            </a:r>
            <a:r>
              <a:rPr lang="en"/>
              <a:t> The basics</a:t>
            </a:r>
            <a:endParaRPr/>
          </a:p>
          <a:p>
            <a:pPr marL="0" lvl="0" indent="0" algn="l" rtl="0">
              <a:spcBef>
                <a:spcPts val="1000"/>
              </a:spcBef>
              <a:spcAft>
                <a:spcPts val="1000"/>
              </a:spcAft>
              <a:buNone/>
            </a:pPr>
            <a:r>
              <a:rPr lang="en" sz="2400" b="0"/>
              <a:t>what / when / why / how</a:t>
            </a:r>
            <a:endParaRPr sz="2400" b="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8"/>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What is the basic purpose of the census?</a:t>
            </a:r>
            <a:endParaRPr sz="2400"/>
          </a:p>
        </p:txBody>
      </p:sp>
      <p:sp>
        <p:nvSpPr>
          <p:cNvPr id="94" name="Google Shape;94;p18"/>
          <p:cNvSpPr txBox="1">
            <a:spLocks noGrp="1"/>
          </p:cNvSpPr>
          <p:nvPr>
            <p:ph type="title" idx="4294967295"/>
          </p:nvPr>
        </p:nvSpPr>
        <p:spPr>
          <a:xfrm>
            <a:off x="505350" y="1517200"/>
            <a:ext cx="8133300" cy="3617700"/>
          </a:xfrm>
          <a:prstGeom prst="rect">
            <a:avLst/>
          </a:prstGeom>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 sz="3600"/>
              <a:t>To count every person living in the United States, one time, in the place they usually live.</a:t>
            </a:r>
            <a:endParaRPr sz="3600"/>
          </a:p>
          <a:p>
            <a:pPr marL="0" marR="0" lvl="0" indent="0" algn="l" rtl="0">
              <a:lnSpc>
                <a:spcPct val="115000"/>
              </a:lnSpc>
              <a:spcBef>
                <a:spcPts val="1600"/>
              </a:spcBef>
              <a:spcAft>
                <a:spcPts val="0"/>
              </a:spcAft>
              <a:buNone/>
            </a:pPr>
            <a:endParaRPr sz="3600"/>
          </a:p>
          <a:p>
            <a:pPr marL="457200" lvl="0" indent="0" algn="l" rtl="0">
              <a:lnSpc>
                <a:spcPct val="115000"/>
              </a:lnSpc>
              <a:spcBef>
                <a:spcPts val="1600"/>
              </a:spcBef>
              <a:spcAft>
                <a:spcPts val="0"/>
              </a:spcAft>
              <a:buNone/>
            </a:pPr>
            <a:endParaRPr sz="2200"/>
          </a:p>
          <a:p>
            <a:pPr marL="457200" lvl="0" indent="0" algn="l" rtl="0">
              <a:lnSpc>
                <a:spcPct val="115000"/>
              </a:lnSpc>
              <a:spcBef>
                <a:spcPts val="1600"/>
              </a:spcBef>
              <a:spcAft>
                <a:spcPts val="0"/>
              </a:spcAft>
              <a:buNone/>
            </a:pPr>
            <a:endParaRPr sz="600"/>
          </a:p>
          <a:p>
            <a:pPr marL="0" lvl="0" indent="0" algn="l" rtl="0">
              <a:lnSpc>
                <a:spcPct val="115000"/>
              </a:lnSpc>
              <a:spcBef>
                <a:spcPts val="1600"/>
              </a:spcBef>
              <a:spcAft>
                <a:spcPts val="0"/>
              </a:spcAft>
              <a:buNone/>
            </a:pPr>
            <a:endParaRPr sz="2200"/>
          </a:p>
          <a:p>
            <a:pPr marL="0" lvl="0" indent="0" algn="l" rtl="0">
              <a:lnSpc>
                <a:spcPct val="115000"/>
              </a:lnSpc>
              <a:spcBef>
                <a:spcPts val="1600"/>
              </a:spcBef>
              <a:spcAft>
                <a:spcPts val="1600"/>
              </a:spcAft>
              <a:buNone/>
            </a:pPr>
            <a:endParaRPr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10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9"/>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When does the census happen?</a:t>
            </a:r>
            <a:endParaRPr sz="2400"/>
          </a:p>
        </p:txBody>
      </p:sp>
      <p:sp>
        <p:nvSpPr>
          <p:cNvPr id="100" name="Google Shape;100;p19"/>
          <p:cNvSpPr txBox="1">
            <a:spLocks noGrp="1"/>
          </p:cNvSpPr>
          <p:nvPr>
            <p:ph type="title" idx="4294967295"/>
          </p:nvPr>
        </p:nvSpPr>
        <p:spPr>
          <a:xfrm>
            <a:off x="505350" y="1047475"/>
            <a:ext cx="8133300" cy="3818100"/>
          </a:xfrm>
          <a:prstGeom prst="rect">
            <a:avLst/>
          </a:prstGeom>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 sz="3600"/>
              <a:t>The US Census happens once every ten years.</a:t>
            </a:r>
            <a:endParaRPr sz="3600"/>
          </a:p>
          <a:p>
            <a:pPr marL="0" marR="0" lvl="0" indent="0" algn="l" rtl="0">
              <a:lnSpc>
                <a:spcPct val="115000"/>
              </a:lnSpc>
              <a:spcBef>
                <a:spcPts val="1600"/>
              </a:spcBef>
              <a:spcAft>
                <a:spcPts val="0"/>
              </a:spcAft>
              <a:buNone/>
            </a:pPr>
            <a:r>
              <a:rPr lang="en" sz="1800"/>
              <a:t>Each year in between the census, the American Community Survey (ACS) is conducted for a representative sample of households that equal 2.5% of the population. </a:t>
            </a:r>
            <a:endParaRPr sz="1800"/>
          </a:p>
          <a:p>
            <a:pPr marL="0" marR="0" lvl="0" indent="0" algn="l" rtl="0">
              <a:lnSpc>
                <a:spcPct val="115000"/>
              </a:lnSpc>
              <a:spcBef>
                <a:spcPts val="1600"/>
              </a:spcBef>
              <a:spcAft>
                <a:spcPts val="0"/>
              </a:spcAft>
              <a:buNone/>
            </a:pPr>
            <a:r>
              <a:rPr lang="en" sz="1800"/>
              <a:t>The ACS collects much more extensive data, which is used to create statistically sound estimates for broader populations.</a:t>
            </a:r>
            <a:endParaRPr sz="1800"/>
          </a:p>
          <a:p>
            <a:pPr marL="457200" lvl="0" indent="0" algn="l" rtl="0">
              <a:lnSpc>
                <a:spcPct val="115000"/>
              </a:lnSpc>
              <a:spcBef>
                <a:spcPts val="1600"/>
              </a:spcBef>
              <a:spcAft>
                <a:spcPts val="0"/>
              </a:spcAft>
              <a:buNone/>
            </a:pPr>
            <a:endParaRPr sz="2200"/>
          </a:p>
          <a:p>
            <a:pPr marL="457200" lvl="0" indent="0" algn="l" rtl="0">
              <a:lnSpc>
                <a:spcPct val="115000"/>
              </a:lnSpc>
              <a:spcBef>
                <a:spcPts val="1600"/>
              </a:spcBef>
              <a:spcAft>
                <a:spcPts val="0"/>
              </a:spcAft>
              <a:buNone/>
            </a:pPr>
            <a:endParaRPr sz="600"/>
          </a:p>
          <a:p>
            <a:pPr marL="0" lvl="0" indent="0" algn="l" rtl="0">
              <a:lnSpc>
                <a:spcPct val="115000"/>
              </a:lnSpc>
              <a:spcBef>
                <a:spcPts val="1600"/>
              </a:spcBef>
              <a:spcAft>
                <a:spcPts val="0"/>
              </a:spcAft>
              <a:buNone/>
            </a:pPr>
            <a:endParaRPr sz="2200"/>
          </a:p>
          <a:p>
            <a:pPr marL="0" lvl="0" indent="0" algn="l" rtl="0">
              <a:lnSpc>
                <a:spcPct val="115000"/>
              </a:lnSpc>
              <a:spcBef>
                <a:spcPts val="1600"/>
              </a:spcBef>
              <a:spcAft>
                <a:spcPts val="1600"/>
              </a:spcAft>
              <a:buNone/>
            </a:pPr>
            <a:endParaRPr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0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0"/>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Why do we do the census?</a:t>
            </a:r>
            <a:endParaRPr sz="2400"/>
          </a:p>
        </p:txBody>
      </p:sp>
      <p:sp>
        <p:nvSpPr>
          <p:cNvPr id="106" name="Google Shape;106;p20"/>
          <p:cNvSpPr txBox="1">
            <a:spLocks noGrp="1"/>
          </p:cNvSpPr>
          <p:nvPr>
            <p:ph type="title" idx="4294967295"/>
          </p:nvPr>
        </p:nvSpPr>
        <p:spPr>
          <a:xfrm>
            <a:off x="505350" y="1047475"/>
            <a:ext cx="8133300" cy="3818100"/>
          </a:xfrm>
          <a:prstGeom prst="rect">
            <a:avLst/>
          </a:prstGeom>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endParaRPr sz="1200" b="0">
              <a:latin typeface="Lato"/>
              <a:ea typeface="Lato"/>
              <a:cs typeface="Lato"/>
              <a:sym typeface="Lato"/>
            </a:endParaRPr>
          </a:p>
          <a:p>
            <a:pPr marL="0" marR="0" lvl="0" indent="0" algn="l" rtl="0">
              <a:lnSpc>
                <a:spcPct val="115000"/>
              </a:lnSpc>
              <a:spcBef>
                <a:spcPts val="1600"/>
              </a:spcBef>
              <a:spcAft>
                <a:spcPts val="0"/>
              </a:spcAft>
              <a:buNone/>
            </a:pPr>
            <a:r>
              <a:rPr lang="en" sz="3600" b="0">
                <a:latin typeface="Lato"/>
                <a:ea typeface="Lato"/>
                <a:cs typeface="Lato"/>
                <a:sym typeface="Lato"/>
              </a:rPr>
              <a:t>It’s mandated by the US Constitution and the original purpose was to distribute political representation among the states. </a:t>
            </a:r>
            <a:endParaRPr sz="2200" b="0">
              <a:latin typeface="Lato"/>
              <a:ea typeface="Lato"/>
              <a:cs typeface="Lato"/>
              <a:sym typeface="Lato"/>
            </a:endParaRPr>
          </a:p>
          <a:p>
            <a:pPr marL="457200" lvl="0" indent="0" algn="l" rtl="0">
              <a:lnSpc>
                <a:spcPct val="115000"/>
              </a:lnSpc>
              <a:spcBef>
                <a:spcPts val="1600"/>
              </a:spcBef>
              <a:spcAft>
                <a:spcPts val="0"/>
              </a:spcAft>
              <a:buNone/>
            </a:pPr>
            <a:endParaRPr sz="2200" b="0">
              <a:latin typeface="Lato"/>
              <a:ea typeface="Lato"/>
              <a:cs typeface="Lato"/>
              <a:sym typeface="Lato"/>
            </a:endParaRPr>
          </a:p>
          <a:p>
            <a:pPr marL="457200" lvl="0" indent="0" algn="l" rtl="0">
              <a:lnSpc>
                <a:spcPct val="115000"/>
              </a:lnSpc>
              <a:spcBef>
                <a:spcPts val="1600"/>
              </a:spcBef>
              <a:spcAft>
                <a:spcPts val="0"/>
              </a:spcAft>
              <a:buNone/>
            </a:pPr>
            <a:endParaRPr sz="600" b="0">
              <a:latin typeface="Lato"/>
              <a:ea typeface="Lato"/>
              <a:cs typeface="Lato"/>
              <a:sym typeface="Lato"/>
            </a:endParaRPr>
          </a:p>
          <a:p>
            <a:pPr marL="0" lvl="0" indent="0" algn="l" rtl="0">
              <a:lnSpc>
                <a:spcPct val="115000"/>
              </a:lnSpc>
              <a:spcBef>
                <a:spcPts val="1600"/>
              </a:spcBef>
              <a:spcAft>
                <a:spcPts val="0"/>
              </a:spcAft>
              <a:buNone/>
            </a:pPr>
            <a:endParaRPr sz="2200" b="0">
              <a:latin typeface="Lato"/>
              <a:ea typeface="Lato"/>
              <a:cs typeface="Lato"/>
              <a:sym typeface="Lato"/>
            </a:endParaRPr>
          </a:p>
          <a:p>
            <a:pPr marL="0" lvl="0" indent="0" algn="l" rtl="0">
              <a:lnSpc>
                <a:spcPct val="115000"/>
              </a:lnSpc>
              <a:spcBef>
                <a:spcPts val="1600"/>
              </a:spcBef>
              <a:spcAft>
                <a:spcPts val="1600"/>
              </a:spcAft>
              <a:buNone/>
            </a:pPr>
            <a:endParaRPr sz="1800" b="0">
              <a:latin typeface="Lato"/>
              <a:ea typeface="Lato"/>
              <a:cs typeface="Lato"/>
              <a:sym typeface="La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10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1"/>
          <p:cNvSpPr txBox="1">
            <a:spLocks noGrp="1"/>
          </p:cNvSpPr>
          <p:nvPr>
            <p:ph type="title" idx="4294967295"/>
          </p:nvPr>
        </p:nvSpPr>
        <p:spPr>
          <a:xfrm>
            <a:off x="535775" y="157475"/>
            <a:ext cx="82305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How does the census get done?</a:t>
            </a:r>
            <a:endParaRPr sz="2400"/>
          </a:p>
        </p:txBody>
      </p:sp>
      <p:sp>
        <p:nvSpPr>
          <p:cNvPr id="112" name="Google Shape;112;p21"/>
          <p:cNvSpPr txBox="1">
            <a:spLocks noGrp="1"/>
          </p:cNvSpPr>
          <p:nvPr>
            <p:ph type="title" idx="4294967295"/>
          </p:nvPr>
        </p:nvSpPr>
        <p:spPr>
          <a:xfrm>
            <a:off x="505350" y="1047475"/>
            <a:ext cx="8133300" cy="3818100"/>
          </a:xfrm>
          <a:prstGeom prst="rect">
            <a:avLst/>
          </a:prstGeom>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 sz="2200"/>
              <a:t>Every household is mailed a census form which is mandatory to complete.</a:t>
            </a:r>
            <a:endParaRPr sz="2200"/>
          </a:p>
          <a:p>
            <a:pPr marL="0" marR="0" lvl="0" indent="0" algn="l" rtl="0">
              <a:lnSpc>
                <a:spcPct val="115000"/>
              </a:lnSpc>
              <a:spcBef>
                <a:spcPts val="1600"/>
              </a:spcBef>
              <a:spcAft>
                <a:spcPts val="0"/>
              </a:spcAft>
              <a:buNone/>
            </a:pPr>
            <a:r>
              <a:rPr lang="en" sz="2200"/>
              <a:t>If a household doesn’t complete their census form, a government employee called an enumerator goes to the household to follow up in person. </a:t>
            </a:r>
            <a:endParaRPr sz="2200"/>
          </a:p>
          <a:p>
            <a:pPr marL="0" lvl="0" indent="0" algn="l" rtl="0">
              <a:lnSpc>
                <a:spcPct val="115000"/>
              </a:lnSpc>
              <a:spcBef>
                <a:spcPts val="1600"/>
              </a:spcBef>
              <a:spcAft>
                <a:spcPts val="0"/>
              </a:spcAft>
              <a:buNone/>
            </a:pPr>
            <a:r>
              <a:rPr lang="en" sz="2200"/>
              <a:t>This whole operation is run by the Census Bureau, which is an agency of the US Department of Commerce. The Commerce Secretary has ultimate authority over the census.</a:t>
            </a:r>
            <a:endParaRPr sz="2200"/>
          </a:p>
          <a:p>
            <a:pPr marL="0" lvl="0" indent="0" algn="l" rtl="0">
              <a:lnSpc>
                <a:spcPct val="115000"/>
              </a:lnSpc>
              <a:spcBef>
                <a:spcPts val="1600"/>
              </a:spcBef>
              <a:spcAft>
                <a:spcPts val="0"/>
              </a:spcAft>
              <a:buNone/>
            </a:pPr>
            <a:endParaRPr sz="2200" b="0">
              <a:latin typeface="Lato"/>
              <a:ea typeface="Lato"/>
              <a:cs typeface="Lato"/>
              <a:sym typeface="Lato"/>
            </a:endParaRPr>
          </a:p>
          <a:p>
            <a:pPr marL="0" lvl="0" indent="0" algn="l" rtl="0">
              <a:lnSpc>
                <a:spcPct val="115000"/>
              </a:lnSpc>
              <a:spcBef>
                <a:spcPts val="1600"/>
              </a:spcBef>
              <a:spcAft>
                <a:spcPts val="1600"/>
              </a:spcAft>
              <a:buNone/>
            </a:pPr>
            <a:endParaRPr sz="1800" b="0">
              <a:latin typeface="Lato"/>
              <a:ea typeface="Lato"/>
              <a:cs typeface="Lato"/>
              <a:sym typeface="La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10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4100</Words>
  <Application>Microsoft Office PowerPoint</Application>
  <PresentationFormat>On-screen Show (16:9)</PresentationFormat>
  <Paragraphs>331</Paragraphs>
  <Slides>41</Slides>
  <Notes>41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41</vt:i4>
      </vt:variant>
    </vt:vector>
  </HeadingPairs>
  <TitlesOfParts>
    <vt:vector size="50" baseType="lpstr">
      <vt:lpstr>Merriweather</vt:lpstr>
      <vt:lpstr>Lato</vt:lpstr>
      <vt:lpstr>Merriweather Light</vt:lpstr>
      <vt:lpstr>Roboto</vt:lpstr>
      <vt:lpstr>Nunito Light</vt:lpstr>
      <vt:lpstr>Lora</vt:lpstr>
      <vt:lpstr>Arial</vt:lpstr>
      <vt:lpstr>Nunito Black</vt:lpstr>
      <vt:lpstr>Paradigm</vt:lpstr>
      <vt:lpstr>CENSUS 2020 &amp; US</vt:lpstr>
      <vt:lpstr>GOALS</vt:lpstr>
      <vt:lpstr>Why should the Census matter to us?</vt:lpstr>
      <vt:lpstr>Ongoing challenges from an organizer’s lens:</vt:lpstr>
      <vt:lpstr>Part 1: The basics what / when / why / how</vt:lpstr>
      <vt:lpstr>What is the basic purpose of the census?</vt:lpstr>
      <vt:lpstr>When does the census happen?</vt:lpstr>
      <vt:lpstr>Why do we do the census?</vt:lpstr>
      <vt:lpstr>How does the census get done?</vt:lpstr>
      <vt:lpstr>What does the census form look like?</vt:lpstr>
      <vt:lpstr>Part 2:  What is the data used for? </vt:lpstr>
      <vt:lpstr>Census data is used for two main purposes.</vt:lpstr>
      <vt:lpstr>Apportionment and Redistricting</vt:lpstr>
      <vt:lpstr>Federal spending </vt:lpstr>
      <vt:lpstr>Part 3:  Who doesn’t get counted? </vt:lpstr>
      <vt:lpstr>Which populations or communities are most often undercounted?</vt:lpstr>
      <vt:lpstr>Children under age 5 are severely undercounted.</vt:lpstr>
      <vt:lpstr>Who is undercounted in New York?</vt:lpstr>
      <vt:lpstr>Curious about your own community?  </vt:lpstr>
      <vt:lpstr>Part 4: It’s not 2010 anymore Anticipating challenges and solutions for the 2020 Census </vt:lpstr>
      <vt:lpstr>What has changed since 2010?</vt:lpstr>
      <vt:lpstr>Census 2020 challenge #1:                           Online responses</vt:lpstr>
      <vt:lpstr>Census 2020 challenge #2:  The Citizenship Saga   Department of Commerce v. New York (2019)</vt:lpstr>
      <vt:lpstr>Census 2020 challenge #2:                      The citizenship question</vt:lpstr>
      <vt:lpstr>What can you do to support the 2020 Census count?</vt:lpstr>
      <vt:lpstr>Guiding questions for discussion</vt:lpstr>
      <vt:lpstr>The Citizenship Saga:   Department of Commerce v. New York (2019)</vt:lpstr>
      <vt:lpstr>Apportionment</vt:lpstr>
      <vt:lpstr>Alabama &amp; Apportionment</vt:lpstr>
      <vt:lpstr>How will the Census roll out?</vt:lpstr>
      <vt:lpstr>Three ways to complete the census! </vt:lpstr>
      <vt:lpstr>PowerPoint Presentation</vt:lpstr>
      <vt:lpstr>PowerPoint Presentation</vt:lpstr>
      <vt:lpstr>PowerPoint Presentation</vt:lpstr>
      <vt:lpstr>PowerPoint Presentation</vt:lpstr>
      <vt:lpstr>Types of GOTC Engagement</vt:lpstr>
      <vt:lpstr>Census Outreach (Timeline)</vt:lpstr>
      <vt:lpstr>PowerPoint Presentation</vt:lpstr>
      <vt:lpstr>PowerPoint Presentation</vt:lpstr>
      <vt:lpstr>PowerPoint Presentation</vt:lpstr>
      <vt:lpstr> Questions?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CENSUS 2020 &amp; US</dc:title>
  <dc:creator>Jerry Vattamala</dc:creator>
  <cp:lastModifiedBy>Jerry Vattamala</cp:lastModifiedBy>
  <cp:revision>1</cp:revision>
  <dcterms:modified xsi:type="dcterms:W3CDTF">2019-09-10T21:19:42Z</dcterms:modified>
</cp:coreProperties>
</file>