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72" r:id="rId6"/>
    <p:sldId id="257" r:id="rId7"/>
    <p:sldId id="271" r:id="rId8"/>
    <p:sldId id="265" r:id="rId9"/>
    <p:sldId id="285" r:id="rId10"/>
    <p:sldId id="258" r:id="rId11"/>
    <p:sldId id="263" r:id="rId12"/>
    <p:sldId id="260" r:id="rId13"/>
    <p:sldId id="267" r:id="rId14"/>
    <p:sldId id="266" r:id="rId15"/>
    <p:sldId id="268" r:id="rId16"/>
    <p:sldId id="261" r:id="rId17"/>
    <p:sldId id="289" r:id="rId18"/>
    <p:sldId id="259" r:id="rId19"/>
    <p:sldId id="273" r:id="rId20"/>
    <p:sldId id="274" r:id="rId21"/>
    <p:sldId id="278" r:id="rId22"/>
    <p:sldId id="279" r:id="rId23"/>
    <p:sldId id="277" r:id="rId24"/>
    <p:sldId id="286" r:id="rId25"/>
    <p:sldId id="288" r:id="rId26"/>
    <p:sldId id="281" r:id="rId27"/>
    <p:sldId id="282" r:id="rId28"/>
    <p:sldId id="283"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7B2D9D-B1F7-4512-8E54-54D817D6CAFB}" v="230" dt="2019-08-23T17:06:05.2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77" d="100"/>
          <a:sy n="77" d="100"/>
        </p:scale>
        <p:origin x="64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uong, Quyen" userId="a0175cac-965f-438e-8ef3-6274ac62a8bf" providerId="ADAL" clId="{6E7B2D9D-B1F7-4512-8E54-54D817D6CAFB}"/>
    <pc:docChg chg="undo custSel mod addSld delSld modSld sldOrd">
      <pc:chgData name="Truong, Quyen" userId="a0175cac-965f-438e-8ef3-6274ac62a8bf" providerId="ADAL" clId="{6E7B2D9D-B1F7-4512-8E54-54D817D6CAFB}" dt="2019-08-23T17:11:35.906" v="2049" actId="20577"/>
      <pc:docMkLst>
        <pc:docMk/>
      </pc:docMkLst>
      <pc:sldChg chg="modSp">
        <pc:chgData name="Truong, Quyen" userId="a0175cac-965f-438e-8ef3-6274ac62a8bf" providerId="ADAL" clId="{6E7B2D9D-B1F7-4512-8E54-54D817D6CAFB}" dt="2019-08-23T17:11:35.906" v="2049" actId="20577"/>
        <pc:sldMkLst>
          <pc:docMk/>
          <pc:sldMk cId="1711217870" sldId="256"/>
        </pc:sldMkLst>
        <pc:spChg chg="mod">
          <ac:chgData name="Truong, Quyen" userId="a0175cac-965f-438e-8ef3-6274ac62a8bf" providerId="ADAL" clId="{6E7B2D9D-B1F7-4512-8E54-54D817D6CAFB}" dt="2019-08-23T17:11:35.906" v="2049" actId="20577"/>
          <ac:spMkLst>
            <pc:docMk/>
            <pc:sldMk cId="1711217870" sldId="256"/>
            <ac:spMk id="2" creationId="{94DD45F7-7897-4DEF-8CD1-F1D23CEFC314}"/>
          </ac:spMkLst>
        </pc:spChg>
      </pc:sldChg>
      <pc:sldChg chg="modSp">
        <pc:chgData name="Truong, Quyen" userId="a0175cac-965f-438e-8ef3-6274ac62a8bf" providerId="ADAL" clId="{6E7B2D9D-B1F7-4512-8E54-54D817D6CAFB}" dt="2019-08-23T17:06:56.105" v="2025" actId="20577"/>
        <pc:sldMkLst>
          <pc:docMk/>
          <pc:sldMk cId="3435850213" sldId="257"/>
        </pc:sldMkLst>
        <pc:spChg chg="mod">
          <ac:chgData name="Truong, Quyen" userId="a0175cac-965f-438e-8ef3-6274ac62a8bf" providerId="ADAL" clId="{6E7B2D9D-B1F7-4512-8E54-54D817D6CAFB}" dt="2019-08-23T15:35:57.404" v="0" actId="122"/>
          <ac:spMkLst>
            <pc:docMk/>
            <pc:sldMk cId="3435850213" sldId="257"/>
            <ac:spMk id="2" creationId="{F7DD466C-9F51-456D-967A-EA7F96FDBA48}"/>
          </ac:spMkLst>
        </pc:spChg>
        <pc:spChg chg="mod">
          <ac:chgData name="Truong, Quyen" userId="a0175cac-965f-438e-8ef3-6274ac62a8bf" providerId="ADAL" clId="{6E7B2D9D-B1F7-4512-8E54-54D817D6CAFB}" dt="2019-08-23T17:06:56.105" v="2025" actId="20577"/>
          <ac:spMkLst>
            <pc:docMk/>
            <pc:sldMk cId="3435850213" sldId="257"/>
            <ac:spMk id="3" creationId="{E1816EAA-82D2-4516-8909-9FE5AF601316}"/>
          </ac:spMkLst>
        </pc:spChg>
      </pc:sldChg>
      <pc:sldChg chg="modSp">
        <pc:chgData name="Truong, Quyen" userId="a0175cac-965f-438e-8ef3-6274ac62a8bf" providerId="ADAL" clId="{6E7B2D9D-B1F7-4512-8E54-54D817D6CAFB}" dt="2019-08-23T16:31:16.837" v="1370" actId="27636"/>
        <pc:sldMkLst>
          <pc:docMk/>
          <pc:sldMk cId="834065217" sldId="258"/>
        </pc:sldMkLst>
        <pc:spChg chg="mod">
          <ac:chgData name="Truong, Quyen" userId="a0175cac-965f-438e-8ef3-6274ac62a8bf" providerId="ADAL" clId="{6E7B2D9D-B1F7-4512-8E54-54D817D6CAFB}" dt="2019-08-23T16:20:17.779" v="506" actId="20577"/>
          <ac:spMkLst>
            <pc:docMk/>
            <pc:sldMk cId="834065217" sldId="258"/>
            <ac:spMk id="2" creationId="{6B1BE03E-D617-4642-AA42-CA57DB3DFB94}"/>
          </ac:spMkLst>
        </pc:spChg>
        <pc:spChg chg="mod">
          <ac:chgData name="Truong, Quyen" userId="a0175cac-965f-438e-8ef3-6274ac62a8bf" providerId="ADAL" clId="{6E7B2D9D-B1F7-4512-8E54-54D817D6CAFB}" dt="2019-08-23T16:31:16.837" v="1370" actId="27636"/>
          <ac:spMkLst>
            <pc:docMk/>
            <pc:sldMk cId="834065217" sldId="258"/>
            <ac:spMk id="3" creationId="{66304B34-C836-413D-B297-8F614DD32531}"/>
          </ac:spMkLst>
        </pc:spChg>
      </pc:sldChg>
      <pc:sldChg chg="modSp">
        <pc:chgData name="Truong, Quyen" userId="a0175cac-965f-438e-8ef3-6274ac62a8bf" providerId="ADAL" clId="{6E7B2D9D-B1F7-4512-8E54-54D817D6CAFB}" dt="2019-08-23T16:24:01.009" v="826" actId="20577"/>
        <pc:sldMkLst>
          <pc:docMk/>
          <pc:sldMk cId="825817999" sldId="259"/>
        </pc:sldMkLst>
        <pc:spChg chg="mod">
          <ac:chgData name="Truong, Quyen" userId="a0175cac-965f-438e-8ef3-6274ac62a8bf" providerId="ADAL" clId="{6E7B2D9D-B1F7-4512-8E54-54D817D6CAFB}" dt="2019-08-23T15:36:03.162" v="2" actId="122"/>
          <ac:spMkLst>
            <pc:docMk/>
            <pc:sldMk cId="825817999" sldId="259"/>
            <ac:spMk id="2" creationId="{EC6CF431-6FCA-491D-B2C1-048CD311AAA2}"/>
          </ac:spMkLst>
        </pc:spChg>
        <pc:spChg chg="mod">
          <ac:chgData name="Truong, Quyen" userId="a0175cac-965f-438e-8ef3-6274ac62a8bf" providerId="ADAL" clId="{6E7B2D9D-B1F7-4512-8E54-54D817D6CAFB}" dt="2019-08-23T16:24:01.009" v="826" actId="20577"/>
          <ac:spMkLst>
            <pc:docMk/>
            <pc:sldMk cId="825817999" sldId="259"/>
            <ac:spMk id="3" creationId="{956FC33B-1EB1-4EB8-A72F-8082BBCE9361}"/>
          </ac:spMkLst>
        </pc:spChg>
      </pc:sldChg>
      <pc:sldChg chg="add del">
        <pc:chgData name="Truong, Quyen" userId="a0175cac-965f-438e-8ef3-6274ac62a8bf" providerId="ADAL" clId="{6E7B2D9D-B1F7-4512-8E54-54D817D6CAFB}" dt="2019-08-23T15:55:00.466" v="278"/>
        <pc:sldMkLst>
          <pc:docMk/>
          <pc:sldMk cId="1752537229" sldId="260"/>
        </pc:sldMkLst>
      </pc:sldChg>
      <pc:sldChg chg="modSp add">
        <pc:chgData name="Truong, Quyen" userId="a0175cac-965f-438e-8ef3-6274ac62a8bf" providerId="ADAL" clId="{6E7B2D9D-B1F7-4512-8E54-54D817D6CAFB}" dt="2019-08-23T17:00:49.017" v="1780" actId="20577"/>
        <pc:sldMkLst>
          <pc:docMk/>
          <pc:sldMk cId="2430203314" sldId="260"/>
        </pc:sldMkLst>
        <pc:spChg chg="mod">
          <ac:chgData name="Truong, Quyen" userId="a0175cac-965f-438e-8ef3-6274ac62a8bf" providerId="ADAL" clId="{6E7B2D9D-B1F7-4512-8E54-54D817D6CAFB}" dt="2019-08-23T16:22:03.418" v="558" actId="20577"/>
          <ac:spMkLst>
            <pc:docMk/>
            <pc:sldMk cId="2430203314" sldId="260"/>
            <ac:spMk id="2" creationId="{6B1BE03E-D617-4642-AA42-CA57DB3DFB94}"/>
          </ac:spMkLst>
        </pc:spChg>
        <pc:spChg chg="mod">
          <ac:chgData name="Truong, Quyen" userId="a0175cac-965f-438e-8ef3-6274ac62a8bf" providerId="ADAL" clId="{6E7B2D9D-B1F7-4512-8E54-54D817D6CAFB}" dt="2019-08-23T17:00:49.017" v="1780" actId="20577"/>
          <ac:spMkLst>
            <pc:docMk/>
            <pc:sldMk cId="2430203314" sldId="260"/>
            <ac:spMk id="3" creationId="{66304B34-C836-413D-B297-8F614DD32531}"/>
          </ac:spMkLst>
        </pc:spChg>
      </pc:sldChg>
      <pc:sldChg chg="modSp add ord">
        <pc:chgData name="Truong, Quyen" userId="a0175cac-965f-438e-8ef3-6274ac62a8bf" providerId="ADAL" clId="{6E7B2D9D-B1F7-4512-8E54-54D817D6CAFB}" dt="2019-08-23T16:36:11.866" v="1473" actId="15"/>
        <pc:sldMkLst>
          <pc:docMk/>
          <pc:sldMk cId="751871634" sldId="261"/>
        </pc:sldMkLst>
        <pc:spChg chg="mod">
          <ac:chgData name="Truong, Quyen" userId="a0175cac-965f-438e-8ef3-6274ac62a8bf" providerId="ADAL" clId="{6E7B2D9D-B1F7-4512-8E54-54D817D6CAFB}" dt="2019-08-23T16:15:05.662" v="383" actId="27636"/>
          <ac:spMkLst>
            <pc:docMk/>
            <pc:sldMk cId="751871634" sldId="261"/>
            <ac:spMk id="2" creationId="{796BF04B-1055-4C33-B862-50F9E91995A2}"/>
          </ac:spMkLst>
        </pc:spChg>
        <pc:spChg chg="mod">
          <ac:chgData name="Truong, Quyen" userId="a0175cac-965f-438e-8ef3-6274ac62a8bf" providerId="ADAL" clId="{6E7B2D9D-B1F7-4512-8E54-54D817D6CAFB}" dt="2019-08-23T16:36:11.866" v="1473" actId="15"/>
          <ac:spMkLst>
            <pc:docMk/>
            <pc:sldMk cId="751871634" sldId="261"/>
            <ac:spMk id="3" creationId="{80F8BCD0-6275-43EE-B72D-BB0F06170E41}"/>
          </ac:spMkLst>
        </pc:spChg>
      </pc:sldChg>
      <pc:sldChg chg="modSp add">
        <pc:chgData name="Truong, Quyen" userId="a0175cac-965f-438e-8ef3-6274ac62a8bf" providerId="ADAL" clId="{6E7B2D9D-B1F7-4512-8E54-54D817D6CAFB}" dt="2019-08-23T17:03:40.908" v="1789" actId="113"/>
        <pc:sldMkLst>
          <pc:docMk/>
          <pc:sldMk cId="2961835698" sldId="262"/>
        </pc:sldMkLst>
        <pc:spChg chg="mod">
          <ac:chgData name="Truong, Quyen" userId="a0175cac-965f-438e-8ef3-6274ac62a8bf" providerId="ADAL" clId="{6E7B2D9D-B1F7-4512-8E54-54D817D6CAFB}" dt="2019-08-23T16:21:28.933" v="531" actId="20577"/>
          <ac:spMkLst>
            <pc:docMk/>
            <pc:sldMk cId="2961835698" sldId="262"/>
            <ac:spMk id="2" creationId="{42BEA0C0-961A-438A-A496-BC68BD12C7B0}"/>
          </ac:spMkLst>
        </pc:spChg>
        <pc:spChg chg="mod">
          <ac:chgData name="Truong, Quyen" userId="a0175cac-965f-438e-8ef3-6274ac62a8bf" providerId="ADAL" clId="{6E7B2D9D-B1F7-4512-8E54-54D817D6CAFB}" dt="2019-08-23T17:03:40.908" v="1789" actId="113"/>
          <ac:spMkLst>
            <pc:docMk/>
            <pc:sldMk cId="2961835698" sldId="262"/>
            <ac:spMk id="3" creationId="{C084A767-5054-4C60-B64E-D6CC33D8BBB5}"/>
          </ac:spMkLst>
        </pc:spChg>
      </pc:sldChg>
      <pc:sldChg chg="modSp add">
        <pc:chgData name="Truong, Quyen" userId="a0175cac-965f-438e-8ef3-6274ac62a8bf" providerId="ADAL" clId="{6E7B2D9D-B1F7-4512-8E54-54D817D6CAFB}" dt="2019-08-23T16:29:17.326" v="1351" actId="20577"/>
        <pc:sldMkLst>
          <pc:docMk/>
          <pc:sldMk cId="591540371" sldId="263"/>
        </pc:sldMkLst>
        <pc:spChg chg="mod">
          <ac:chgData name="Truong, Quyen" userId="a0175cac-965f-438e-8ef3-6274ac62a8bf" providerId="ADAL" clId="{6E7B2D9D-B1F7-4512-8E54-54D817D6CAFB}" dt="2019-08-23T16:27:15.765" v="1053" actId="6549"/>
          <ac:spMkLst>
            <pc:docMk/>
            <pc:sldMk cId="591540371" sldId="263"/>
            <ac:spMk id="2" creationId="{F4F114DB-04AC-4D4B-BCF9-94AF1830747D}"/>
          </ac:spMkLst>
        </pc:spChg>
        <pc:spChg chg="mod">
          <ac:chgData name="Truong, Quyen" userId="a0175cac-965f-438e-8ef3-6274ac62a8bf" providerId="ADAL" clId="{6E7B2D9D-B1F7-4512-8E54-54D817D6CAFB}" dt="2019-08-23T16:29:17.326" v="1351" actId="20577"/>
          <ac:spMkLst>
            <pc:docMk/>
            <pc:sldMk cId="591540371" sldId="263"/>
            <ac:spMk id="3" creationId="{798BA577-292A-44EC-B5AF-C2A884E44EAE}"/>
          </ac:spMkLst>
        </pc:spChg>
      </pc:sldChg>
      <pc:sldChg chg="modSp add del">
        <pc:chgData name="Truong, Quyen" userId="a0175cac-965f-438e-8ef3-6274ac62a8bf" providerId="ADAL" clId="{6E7B2D9D-B1F7-4512-8E54-54D817D6CAFB}" dt="2019-08-23T16:19:38.789" v="501" actId="2696"/>
        <pc:sldMkLst>
          <pc:docMk/>
          <pc:sldMk cId="3744924285" sldId="263"/>
        </pc:sldMkLst>
        <pc:spChg chg="mod">
          <ac:chgData name="Truong, Quyen" userId="a0175cac-965f-438e-8ef3-6274ac62a8bf" providerId="ADAL" clId="{6E7B2D9D-B1F7-4512-8E54-54D817D6CAFB}" dt="2019-08-23T16:19:07.795" v="498" actId="122"/>
          <ac:spMkLst>
            <pc:docMk/>
            <pc:sldMk cId="3744924285" sldId="263"/>
            <ac:spMk id="2" creationId="{AE1C0F32-F5D3-41F3-96D8-E500ED489471}"/>
          </ac:spMkLst>
        </pc:spChg>
        <pc:spChg chg="mod">
          <ac:chgData name="Truong, Quyen" userId="a0175cac-965f-438e-8ef3-6274ac62a8bf" providerId="ADAL" clId="{6E7B2D9D-B1F7-4512-8E54-54D817D6CAFB}" dt="2019-08-23T16:19:35.519" v="500" actId="6549"/>
          <ac:spMkLst>
            <pc:docMk/>
            <pc:sldMk cId="3744924285" sldId="263"/>
            <ac:spMk id="3" creationId="{5F7E46DE-B2E7-4046-A9E9-D835E063282A}"/>
          </ac:spMkLst>
        </pc:spChg>
      </pc:sldChg>
      <pc:sldChg chg="modSp add">
        <pc:chgData name="Truong, Quyen" userId="a0175cac-965f-438e-8ef3-6274ac62a8bf" providerId="ADAL" clId="{6E7B2D9D-B1F7-4512-8E54-54D817D6CAFB}" dt="2019-08-23T16:34:37.449" v="1455" actId="20577"/>
        <pc:sldMkLst>
          <pc:docMk/>
          <pc:sldMk cId="3188053317" sldId="264"/>
        </pc:sldMkLst>
        <pc:spChg chg="mod">
          <ac:chgData name="Truong, Quyen" userId="a0175cac-965f-438e-8ef3-6274ac62a8bf" providerId="ADAL" clId="{6E7B2D9D-B1F7-4512-8E54-54D817D6CAFB}" dt="2019-08-23T16:34:37.449" v="1455" actId="20577"/>
          <ac:spMkLst>
            <pc:docMk/>
            <pc:sldMk cId="3188053317" sldId="264"/>
            <ac:spMk id="3" creationId="{66304B34-C836-413D-B297-8F614DD32531}"/>
          </ac:spMkLst>
        </pc:spChg>
      </pc:sldChg>
      <pc:sldChg chg="modSp add">
        <pc:chgData name="Truong, Quyen" userId="a0175cac-965f-438e-8ef3-6274ac62a8bf" providerId="ADAL" clId="{6E7B2D9D-B1F7-4512-8E54-54D817D6CAFB}" dt="2019-08-23T17:03:27.640" v="1788" actId="27636"/>
        <pc:sldMkLst>
          <pc:docMk/>
          <pc:sldMk cId="1179299790" sldId="265"/>
        </pc:sldMkLst>
        <pc:spChg chg="mod">
          <ac:chgData name="Truong, Quyen" userId="a0175cac-965f-438e-8ef3-6274ac62a8bf" providerId="ADAL" clId="{6E7B2D9D-B1F7-4512-8E54-54D817D6CAFB}" dt="2019-08-23T17:03:27.640" v="1788" actId="27636"/>
          <ac:spMkLst>
            <pc:docMk/>
            <pc:sldMk cId="1179299790" sldId="265"/>
            <ac:spMk id="3" creationId="{E1816EAA-82D2-4516-8909-9FE5AF601316}"/>
          </ac:spMkLst>
        </pc:spChg>
      </pc:sldChg>
      <pc:sldChg chg="add del">
        <pc:chgData name="Truong, Quyen" userId="a0175cac-965f-438e-8ef3-6274ac62a8bf" providerId="ADAL" clId="{6E7B2D9D-B1F7-4512-8E54-54D817D6CAFB}" dt="2019-08-23T16:37:01.411" v="1475"/>
        <pc:sldMkLst>
          <pc:docMk/>
          <pc:sldMk cId="2154592435" sldId="265"/>
        </pc:sldMkLst>
      </pc:sldChg>
      <pc:sldChg chg="add del">
        <pc:chgData name="Truong, Quyen" userId="a0175cac-965f-438e-8ef3-6274ac62a8bf" providerId="ADAL" clId="{6E7B2D9D-B1F7-4512-8E54-54D817D6CAFB}" dt="2019-08-23T16:37:06.255" v="1477"/>
        <pc:sldMkLst>
          <pc:docMk/>
          <pc:sldMk cId="3841533318" sldId="265"/>
        </pc:sldMkLst>
      </pc:sldChg>
      <pc:sldChg chg="addSp delSp modSp add mod setBg setClrOvrMap">
        <pc:chgData name="Truong, Quyen" userId="a0175cac-965f-438e-8ef3-6274ac62a8bf" providerId="ADAL" clId="{6E7B2D9D-B1F7-4512-8E54-54D817D6CAFB}" dt="2019-08-23T16:48:17.543" v="1581" actId="14100"/>
        <pc:sldMkLst>
          <pc:docMk/>
          <pc:sldMk cId="807831019" sldId="266"/>
        </pc:sldMkLst>
        <pc:spChg chg="del mod">
          <ac:chgData name="Truong, Quyen" userId="a0175cac-965f-438e-8ef3-6274ac62a8bf" providerId="ADAL" clId="{6E7B2D9D-B1F7-4512-8E54-54D817D6CAFB}" dt="2019-08-23T16:46:16.497" v="1559" actId="478"/>
          <ac:spMkLst>
            <pc:docMk/>
            <pc:sldMk cId="807831019" sldId="266"/>
            <ac:spMk id="2" creationId="{6B1BE03E-D617-4642-AA42-CA57DB3DFB94}"/>
          </ac:spMkLst>
        </pc:spChg>
        <pc:spChg chg="mod">
          <ac:chgData name="Truong, Quyen" userId="a0175cac-965f-438e-8ef3-6274ac62a8bf" providerId="ADAL" clId="{6E7B2D9D-B1F7-4512-8E54-54D817D6CAFB}" dt="2019-08-23T16:46:00.318" v="1556" actId="26606"/>
          <ac:spMkLst>
            <pc:docMk/>
            <pc:sldMk cId="807831019" sldId="266"/>
            <ac:spMk id="3" creationId="{66304B34-C836-413D-B297-8F614DD32531}"/>
          </ac:spMkLst>
        </pc:spChg>
        <pc:spChg chg="add del mod">
          <ac:chgData name="Truong, Quyen" userId="a0175cac-965f-438e-8ef3-6274ac62a8bf" providerId="ADAL" clId="{6E7B2D9D-B1F7-4512-8E54-54D817D6CAFB}" dt="2019-08-23T16:46:19.525" v="1560" actId="478"/>
          <ac:spMkLst>
            <pc:docMk/>
            <pc:sldMk cId="807831019" sldId="266"/>
            <ac:spMk id="6" creationId="{69BACBAC-28BA-4867-8842-43ABBE9EEB8E}"/>
          </ac:spMkLst>
        </pc:spChg>
        <pc:spChg chg="add del">
          <ac:chgData name="Truong, Quyen" userId="a0175cac-965f-438e-8ef3-6274ac62a8bf" providerId="ADAL" clId="{6E7B2D9D-B1F7-4512-8E54-54D817D6CAFB}" dt="2019-08-23T16:45:56.759" v="1552" actId="26606"/>
          <ac:spMkLst>
            <pc:docMk/>
            <pc:sldMk cId="807831019" sldId="266"/>
            <ac:spMk id="9" creationId="{867D4867-5BA7-4462-B2F6-A23F4A622AA7}"/>
          </ac:spMkLst>
        </pc:spChg>
        <pc:spChg chg="add del">
          <ac:chgData name="Truong, Quyen" userId="a0175cac-965f-438e-8ef3-6274ac62a8bf" providerId="ADAL" clId="{6E7B2D9D-B1F7-4512-8E54-54D817D6CAFB}" dt="2019-08-23T16:45:58.125" v="1554" actId="26606"/>
          <ac:spMkLst>
            <pc:docMk/>
            <pc:sldMk cId="807831019" sldId="266"/>
            <ac:spMk id="11" creationId="{73DE2CFE-42F2-48F0-8706-5264E012B10C}"/>
          </ac:spMkLst>
        </pc:spChg>
        <pc:spChg chg="add del">
          <ac:chgData name="Truong, Quyen" userId="a0175cac-965f-438e-8ef3-6274ac62a8bf" providerId="ADAL" clId="{6E7B2D9D-B1F7-4512-8E54-54D817D6CAFB}" dt="2019-08-23T16:46:00.318" v="1556" actId="26606"/>
          <ac:spMkLst>
            <pc:docMk/>
            <pc:sldMk cId="807831019" sldId="266"/>
            <ac:spMk id="13" creationId="{867D4867-5BA7-4462-B2F6-A23F4A622AA7}"/>
          </ac:spMkLst>
        </pc:spChg>
        <pc:graphicFrameChg chg="add mod">
          <ac:chgData name="Truong, Quyen" userId="a0175cac-965f-438e-8ef3-6274ac62a8bf" providerId="ADAL" clId="{6E7B2D9D-B1F7-4512-8E54-54D817D6CAFB}" dt="2019-08-23T16:46:06.258" v="1558" actId="14100"/>
          <ac:graphicFrameMkLst>
            <pc:docMk/>
            <pc:sldMk cId="807831019" sldId="266"/>
            <ac:graphicFrameMk id="4" creationId="{304E86CC-07E9-4896-9C25-088B7DE76425}"/>
          </ac:graphicFrameMkLst>
        </pc:graphicFrameChg>
        <pc:graphicFrameChg chg="add mod">
          <ac:chgData name="Truong, Quyen" userId="a0175cac-965f-438e-8ef3-6274ac62a8bf" providerId="ADAL" clId="{6E7B2D9D-B1F7-4512-8E54-54D817D6CAFB}" dt="2019-08-23T16:48:17.543" v="1581" actId="14100"/>
          <ac:graphicFrameMkLst>
            <pc:docMk/>
            <pc:sldMk cId="807831019" sldId="266"/>
            <ac:graphicFrameMk id="10" creationId="{FE6D4172-2583-4EE9-B05A-20CA73464799}"/>
          </ac:graphicFrameMkLst>
        </pc:graphicFrameChg>
      </pc:sldChg>
      <pc:sldChg chg="modSp add ord">
        <pc:chgData name="Truong, Quyen" userId="a0175cac-965f-438e-8ef3-6274ac62a8bf" providerId="ADAL" clId="{6E7B2D9D-B1F7-4512-8E54-54D817D6CAFB}" dt="2019-08-23T16:49:51.050" v="1743" actId="403"/>
        <pc:sldMkLst>
          <pc:docMk/>
          <pc:sldMk cId="344016852" sldId="267"/>
        </pc:sldMkLst>
        <pc:spChg chg="mod">
          <ac:chgData name="Truong, Quyen" userId="a0175cac-965f-438e-8ef3-6274ac62a8bf" providerId="ADAL" clId="{6E7B2D9D-B1F7-4512-8E54-54D817D6CAFB}" dt="2019-08-23T16:49:02.976" v="1635" actId="20577"/>
          <ac:spMkLst>
            <pc:docMk/>
            <pc:sldMk cId="344016852" sldId="267"/>
            <ac:spMk id="2" creationId="{E4C0374B-DFD5-4343-AB88-9887D060AF25}"/>
          </ac:spMkLst>
        </pc:spChg>
        <pc:spChg chg="mod">
          <ac:chgData name="Truong, Quyen" userId="a0175cac-965f-438e-8ef3-6274ac62a8bf" providerId="ADAL" clId="{6E7B2D9D-B1F7-4512-8E54-54D817D6CAFB}" dt="2019-08-23T16:49:51.050" v="1743" actId="403"/>
          <ac:spMkLst>
            <pc:docMk/>
            <pc:sldMk cId="344016852" sldId="267"/>
            <ac:spMk id="3" creationId="{8D99E61A-85C6-4967-9464-B830122C51A4}"/>
          </ac:spMkLst>
        </pc:spChg>
      </pc:sldChg>
      <pc:sldChg chg="addSp delSp modSp add">
        <pc:chgData name="Truong, Quyen" userId="a0175cac-965f-438e-8ef3-6274ac62a8bf" providerId="ADAL" clId="{6E7B2D9D-B1F7-4512-8E54-54D817D6CAFB}" dt="2019-08-23T17:02:16.415" v="1783" actId="1076"/>
        <pc:sldMkLst>
          <pc:docMk/>
          <pc:sldMk cId="2992369118" sldId="268"/>
        </pc:sldMkLst>
        <pc:spChg chg="del">
          <ac:chgData name="Truong, Quyen" userId="a0175cac-965f-438e-8ef3-6274ac62a8bf" providerId="ADAL" clId="{6E7B2D9D-B1F7-4512-8E54-54D817D6CAFB}" dt="2019-08-23T16:52:02.897" v="1747" actId="478"/>
          <ac:spMkLst>
            <pc:docMk/>
            <pc:sldMk cId="2992369118" sldId="268"/>
            <ac:spMk id="2" creationId="{71EE9A85-AAE2-482C-9916-D331939CB52A}"/>
          </ac:spMkLst>
        </pc:spChg>
        <pc:spChg chg="del">
          <ac:chgData name="Truong, Quyen" userId="a0175cac-965f-438e-8ef3-6274ac62a8bf" providerId="ADAL" clId="{6E7B2D9D-B1F7-4512-8E54-54D817D6CAFB}" dt="2019-08-23T16:52:04.248" v="1748" actId="478"/>
          <ac:spMkLst>
            <pc:docMk/>
            <pc:sldMk cId="2992369118" sldId="268"/>
            <ac:spMk id="3" creationId="{357C0492-7B25-4D88-8512-A915768CEF36}"/>
          </ac:spMkLst>
        </pc:spChg>
        <pc:graphicFrameChg chg="add del">
          <ac:chgData name="Truong, Quyen" userId="a0175cac-965f-438e-8ef3-6274ac62a8bf" providerId="ADAL" clId="{6E7B2D9D-B1F7-4512-8E54-54D817D6CAFB}" dt="2019-08-23T16:51:58.674" v="1746"/>
          <ac:graphicFrameMkLst>
            <pc:docMk/>
            <pc:sldMk cId="2992369118" sldId="268"/>
            <ac:graphicFrameMk id="4" creationId="{08BD039F-2C14-472E-B023-97086B61E57C}"/>
          </ac:graphicFrameMkLst>
        </pc:graphicFrameChg>
        <pc:graphicFrameChg chg="add mod">
          <ac:chgData name="Truong, Quyen" userId="a0175cac-965f-438e-8ef3-6274ac62a8bf" providerId="ADAL" clId="{6E7B2D9D-B1F7-4512-8E54-54D817D6CAFB}" dt="2019-08-23T17:02:16.415" v="1783" actId="1076"/>
          <ac:graphicFrameMkLst>
            <pc:docMk/>
            <pc:sldMk cId="2992369118" sldId="268"/>
            <ac:graphicFrameMk id="5" creationId="{0C0B80EE-B0EA-43F1-8B97-06AC321EA8A4}"/>
          </ac:graphicFrameMkLst>
        </pc:graphicFrameChg>
      </pc:sldChg>
      <pc:sldChg chg="addSp delSp modSp add">
        <pc:chgData name="Truong, Quyen" userId="a0175cac-965f-438e-8ef3-6274ac62a8bf" providerId="ADAL" clId="{6E7B2D9D-B1F7-4512-8E54-54D817D6CAFB}" dt="2019-08-23T17:02:12.216" v="1782" actId="1076"/>
        <pc:sldMkLst>
          <pc:docMk/>
          <pc:sldMk cId="1897926186" sldId="269"/>
        </pc:sldMkLst>
        <pc:graphicFrameChg chg="add mod">
          <ac:chgData name="Truong, Quyen" userId="a0175cac-965f-438e-8ef3-6274ac62a8bf" providerId="ADAL" clId="{6E7B2D9D-B1F7-4512-8E54-54D817D6CAFB}" dt="2019-08-23T17:02:12.216" v="1782" actId="1076"/>
          <ac:graphicFrameMkLst>
            <pc:docMk/>
            <pc:sldMk cId="1897926186" sldId="269"/>
            <ac:graphicFrameMk id="3" creationId="{5549C1E5-B88D-4585-AFC6-09E9C4361E55}"/>
          </ac:graphicFrameMkLst>
        </pc:graphicFrameChg>
        <pc:graphicFrameChg chg="del">
          <ac:chgData name="Truong, Quyen" userId="a0175cac-965f-438e-8ef3-6274ac62a8bf" providerId="ADAL" clId="{6E7B2D9D-B1F7-4512-8E54-54D817D6CAFB}" dt="2019-08-23T16:53:20.216" v="1751" actId="478"/>
          <ac:graphicFrameMkLst>
            <pc:docMk/>
            <pc:sldMk cId="1897926186" sldId="269"/>
            <ac:graphicFrameMk id="5" creationId="{0C0B80EE-B0EA-43F1-8B97-06AC321EA8A4}"/>
          </ac:graphicFrameMkLst>
        </pc:graphicFrameChg>
      </pc:sldChg>
      <pc:sldChg chg="addSp delSp modSp add ord">
        <pc:chgData name="Truong, Quyen" userId="a0175cac-965f-438e-8ef3-6274ac62a8bf" providerId="ADAL" clId="{6E7B2D9D-B1F7-4512-8E54-54D817D6CAFB}" dt="2019-08-23T16:59:58.863" v="1778"/>
        <pc:sldMkLst>
          <pc:docMk/>
          <pc:sldMk cId="3086371489" sldId="270"/>
        </pc:sldMkLst>
        <pc:graphicFrameChg chg="del">
          <ac:chgData name="Truong, Quyen" userId="a0175cac-965f-438e-8ef3-6274ac62a8bf" providerId="ADAL" clId="{6E7B2D9D-B1F7-4512-8E54-54D817D6CAFB}" dt="2019-08-23T16:53:53.472" v="1754" actId="478"/>
          <ac:graphicFrameMkLst>
            <pc:docMk/>
            <pc:sldMk cId="3086371489" sldId="270"/>
            <ac:graphicFrameMk id="3" creationId="{5549C1E5-B88D-4585-AFC6-09E9C4361E55}"/>
          </ac:graphicFrameMkLst>
        </pc:graphicFrameChg>
        <pc:graphicFrameChg chg="add del mod">
          <ac:chgData name="Truong, Quyen" userId="a0175cac-965f-438e-8ef3-6274ac62a8bf" providerId="ADAL" clId="{6E7B2D9D-B1F7-4512-8E54-54D817D6CAFB}" dt="2019-08-23T16:54:43.620" v="1769" actId="14100"/>
          <ac:graphicFrameMkLst>
            <pc:docMk/>
            <pc:sldMk cId="3086371489" sldId="270"/>
            <ac:graphicFrameMk id="4" creationId="{D80B6B37-8688-45A8-958A-FCAF30B4BD57}"/>
          </ac:graphicFrameMkLst>
        </pc:graphicFrameChg>
      </pc:sldChg>
      <pc:sldChg chg="modSp add">
        <pc:chgData name="Truong, Quyen" userId="a0175cac-965f-438e-8ef3-6274ac62a8bf" providerId="ADAL" clId="{6E7B2D9D-B1F7-4512-8E54-54D817D6CAFB}" dt="2019-08-23T17:07:33.666" v="2040" actId="20577"/>
        <pc:sldMkLst>
          <pc:docMk/>
          <pc:sldMk cId="1576986242" sldId="271"/>
        </pc:sldMkLst>
        <pc:spChg chg="mod">
          <ac:chgData name="Truong, Quyen" userId="a0175cac-965f-438e-8ef3-6274ac62a8bf" providerId="ADAL" clId="{6E7B2D9D-B1F7-4512-8E54-54D817D6CAFB}" dt="2019-08-23T17:07:33.666" v="2040" actId="20577"/>
          <ac:spMkLst>
            <pc:docMk/>
            <pc:sldMk cId="1576986242" sldId="271"/>
            <ac:spMk id="3" creationId="{E1816EAA-82D2-4516-8909-9FE5AF601316}"/>
          </ac:spMkLst>
        </pc:spChg>
      </pc:sldChg>
      <pc:sldChg chg="addSp delSp modSp add del ord">
        <pc:chgData name="Truong, Quyen" userId="a0175cac-965f-438e-8ef3-6274ac62a8bf" providerId="ADAL" clId="{6E7B2D9D-B1F7-4512-8E54-54D817D6CAFB}" dt="2019-08-23T17:01:16.926" v="1781" actId="2696"/>
        <pc:sldMkLst>
          <pc:docMk/>
          <pc:sldMk cId="2854890475" sldId="271"/>
        </pc:sldMkLst>
        <pc:graphicFrameChg chg="del">
          <ac:chgData name="Truong, Quyen" userId="a0175cac-965f-438e-8ef3-6274ac62a8bf" providerId="ADAL" clId="{6E7B2D9D-B1F7-4512-8E54-54D817D6CAFB}" dt="2019-08-23T16:56:21.431" v="1772" actId="478"/>
          <ac:graphicFrameMkLst>
            <pc:docMk/>
            <pc:sldMk cId="2854890475" sldId="271"/>
            <ac:graphicFrameMk id="10" creationId="{FE6D4172-2583-4EE9-B05A-20CA73464799}"/>
          </ac:graphicFrameMkLst>
        </pc:graphicFrameChg>
        <pc:picChg chg="add mod">
          <ac:chgData name="Truong, Quyen" userId="a0175cac-965f-438e-8ef3-6274ac62a8bf" providerId="ADAL" clId="{6E7B2D9D-B1F7-4512-8E54-54D817D6CAFB}" dt="2019-08-23T16:56:29.025" v="1773" actId="931"/>
          <ac:picMkLst>
            <pc:docMk/>
            <pc:sldMk cId="2854890475" sldId="271"/>
            <ac:picMk id="4" creationId="{8F8A2A43-F3E0-4F78-9D0C-194E11E6E4E9}"/>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Regional 30 Day Use Rates by Substance, 2016-2018</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'30 day use'!$B$31</c:f>
              <c:strCache>
                <c:ptCount val="1"/>
                <c:pt idx="0">
                  <c:v>Grades 6-8</c:v>
                </c:pt>
              </c:strCache>
            </c:strRef>
          </c:tx>
          <c:spPr>
            <a:solidFill>
              <a:schemeClr val="accent1"/>
            </a:solidFill>
            <a:ln>
              <a:noFill/>
            </a:ln>
            <a:effectLst/>
          </c:spPr>
          <c:invertIfNegative val="0"/>
          <c:dLbls>
            <c:delete val="1"/>
          </c:dLbls>
          <c:cat>
            <c:strRef>
              <c:f>'30 day use'!$A$32:$A$38</c:f>
              <c:strCache>
                <c:ptCount val="7"/>
                <c:pt idx="0">
                  <c:v>Cigarettes</c:v>
                </c:pt>
                <c:pt idx="1">
                  <c:v>E-Cigarettes</c:v>
                </c:pt>
                <c:pt idx="2">
                  <c:v>Alcohol</c:v>
                </c:pt>
                <c:pt idx="3">
                  <c:v>Marijuana</c:v>
                </c:pt>
                <c:pt idx="4">
                  <c:v>Prescription Drugs</c:v>
                </c:pt>
                <c:pt idx="5">
                  <c:v>Gambling</c:v>
                </c:pt>
                <c:pt idx="6">
                  <c:v>Binge Drinking</c:v>
                </c:pt>
              </c:strCache>
            </c:strRef>
          </c:cat>
          <c:val>
            <c:numRef>
              <c:f>'30 day use'!$B$32:$B$38</c:f>
              <c:numCache>
                <c:formatCode>0.0%</c:formatCode>
                <c:ptCount val="7"/>
                <c:pt idx="0">
                  <c:v>5.9597205096588576E-3</c:v>
                </c:pt>
                <c:pt idx="1">
                  <c:v>2.3222359227291413E-2</c:v>
                </c:pt>
                <c:pt idx="2">
                  <c:v>2.3222359227291413E-2</c:v>
                </c:pt>
                <c:pt idx="3">
                  <c:v>1.8290176736539251E-2</c:v>
                </c:pt>
                <c:pt idx="4">
                  <c:v>0.10850801479654747</c:v>
                </c:pt>
                <c:pt idx="5">
                  <c:v>3.9457459926017263E-2</c:v>
                </c:pt>
                <c:pt idx="6">
                  <c:v>8.0000000000000002E-3</c:v>
                </c:pt>
              </c:numCache>
            </c:numRef>
          </c:val>
          <c:extLst>
            <c:ext xmlns:c16="http://schemas.microsoft.com/office/drawing/2014/chart" uri="{C3380CC4-5D6E-409C-BE32-E72D297353CC}">
              <c16:uniqueId val="{00000000-6366-4BEE-B03F-E8E033782495}"/>
            </c:ext>
          </c:extLst>
        </c:ser>
        <c:ser>
          <c:idx val="1"/>
          <c:order val="1"/>
          <c:tx>
            <c:strRef>
              <c:f>'30 day use'!$C$31</c:f>
              <c:strCache>
                <c:ptCount val="1"/>
                <c:pt idx="0">
                  <c:v>Grades 9-12</c:v>
                </c:pt>
              </c:strCache>
            </c:strRef>
          </c:tx>
          <c:spPr>
            <a:solidFill>
              <a:schemeClr val="accent2"/>
            </a:solidFill>
            <a:ln>
              <a:noFill/>
            </a:ln>
            <a:effectLst/>
          </c:spPr>
          <c:invertIfNegative val="0"/>
          <c:dLbls>
            <c:delete val="1"/>
          </c:dLbls>
          <c:cat>
            <c:strRef>
              <c:f>'30 day use'!$A$32:$A$38</c:f>
              <c:strCache>
                <c:ptCount val="7"/>
                <c:pt idx="0">
                  <c:v>Cigarettes</c:v>
                </c:pt>
                <c:pt idx="1">
                  <c:v>E-Cigarettes</c:v>
                </c:pt>
                <c:pt idx="2">
                  <c:v>Alcohol</c:v>
                </c:pt>
                <c:pt idx="3">
                  <c:v>Marijuana</c:v>
                </c:pt>
                <c:pt idx="4">
                  <c:v>Prescription Drugs</c:v>
                </c:pt>
                <c:pt idx="5">
                  <c:v>Gambling</c:v>
                </c:pt>
                <c:pt idx="6">
                  <c:v>Binge Drinking</c:v>
                </c:pt>
              </c:strCache>
            </c:strRef>
          </c:cat>
          <c:val>
            <c:numRef>
              <c:f>'30 day use'!$C$32:$C$38</c:f>
              <c:numCache>
                <c:formatCode>0.0%</c:formatCode>
                <c:ptCount val="7"/>
                <c:pt idx="0">
                  <c:v>3.0028328611898018E-2</c:v>
                </c:pt>
                <c:pt idx="1">
                  <c:v>8.8526912181303097E-2</c:v>
                </c:pt>
                <c:pt idx="2">
                  <c:v>0.13356940509915013</c:v>
                </c:pt>
                <c:pt idx="3">
                  <c:v>0.13059490084985836</c:v>
                </c:pt>
                <c:pt idx="4">
                  <c:v>9.0509915014164305E-2</c:v>
                </c:pt>
                <c:pt idx="5">
                  <c:v>5.7648725212464585E-2</c:v>
                </c:pt>
                <c:pt idx="6" formatCode="0%">
                  <c:v>7.0000000000000007E-2</c:v>
                </c:pt>
              </c:numCache>
            </c:numRef>
          </c:val>
          <c:extLst>
            <c:ext xmlns:c16="http://schemas.microsoft.com/office/drawing/2014/chart" uri="{C3380CC4-5D6E-409C-BE32-E72D297353CC}">
              <c16:uniqueId val="{00000001-6366-4BEE-B03F-E8E033782495}"/>
            </c:ext>
          </c:extLst>
        </c:ser>
        <c:dLbls>
          <c:showLegendKey val="0"/>
          <c:showVal val="1"/>
          <c:showCatName val="0"/>
          <c:showSerName val="0"/>
          <c:showPercent val="0"/>
          <c:showBubbleSize val="0"/>
        </c:dLbls>
        <c:gapWidth val="219"/>
        <c:overlap val="-27"/>
        <c:axId val="131426064"/>
        <c:axId val="131424944"/>
      </c:barChart>
      <c:catAx>
        <c:axId val="131426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1424944"/>
        <c:crosses val="autoZero"/>
        <c:auto val="1"/>
        <c:lblAlgn val="ctr"/>
        <c:lblOffset val="100"/>
        <c:noMultiLvlLbl val="0"/>
      </c:catAx>
      <c:valAx>
        <c:axId val="13142494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142606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80927384076991E-2"/>
          <c:y val="0.22726851851851851"/>
          <c:w val="0.90286351706036749"/>
          <c:h val="0.59360211302701082"/>
        </c:manualLayout>
      </c:layout>
      <c:barChart>
        <c:barDir val="col"/>
        <c:grouping val="clustered"/>
        <c:varyColors val="0"/>
        <c:ser>
          <c:idx val="0"/>
          <c:order val="0"/>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Sheet1!$A$14:$A$16</c:f>
              <c:strCache>
                <c:ptCount val="3"/>
                <c:pt idx="0">
                  <c:v>Rx Drug Misuse</c:v>
                </c:pt>
                <c:pt idx="1">
                  <c:v>Cocaine</c:v>
                </c:pt>
                <c:pt idx="2">
                  <c:v>Heroin </c:v>
                </c:pt>
              </c:strCache>
            </c:strRef>
          </c:cat>
          <c:val>
            <c:numRef>
              <c:f>Sheet1!$B$14:$B$16</c:f>
              <c:numCache>
                <c:formatCode>General</c:formatCode>
                <c:ptCount val="3"/>
                <c:pt idx="0">
                  <c:v>9.41</c:v>
                </c:pt>
                <c:pt idx="1">
                  <c:v>8.69</c:v>
                </c:pt>
                <c:pt idx="2">
                  <c:v>1.32</c:v>
                </c:pt>
              </c:numCache>
            </c:numRef>
          </c:val>
          <c:extLst>
            <c:ext xmlns:c16="http://schemas.microsoft.com/office/drawing/2014/chart" uri="{C3380CC4-5D6E-409C-BE32-E72D297353CC}">
              <c16:uniqueId val="{00000000-68ED-43AD-A297-07BFA5368D1F}"/>
            </c:ext>
          </c:extLst>
        </c:ser>
        <c:dLbls>
          <c:showLegendKey val="0"/>
          <c:showVal val="0"/>
          <c:showCatName val="0"/>
          <c:showSerName val="0"/>
          <c:showPercent val="0"/>
          <c:showBubbleSize val="0"/>
        </c:dLbls>
        <c:gapWidth val="219"/>
        <c:overlap val="-27"/>
        <c:axId val="354526800"/>
        <c:axId val="354521760"/>
      </c:barChart>
      <c:catAx>
        <c:axId val="3545268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354521760"/>
        <c:crosses val="autoZero"/>
        <c:auto val="1"/>
        <c:lblAlgn val="ctr"/>
        <c:lblOffset val="100"/>
        <c:noMultiLvlLbl val="0"/>
      </c:catAx>
      <c:valAx>
        <c:axId val="354521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354526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0.10069</cdr:x>
      <cdr:y>0.02006</cdr:y>
    </cdr:from>
    <cdr:to>
      <cdr:x>0.94653</cdr:x>
      <cdr:y>0.21566</cdr:y>
    </cdr:to>
    <cdr:sp macro="" textlink="">
      <cdr:nvSpPr>
        <cdr:cNvPr id="2" name="TextBox 1"/>
        <cdr:cNvSpPr txBox="1"/>
      </cdr:nvSpPr>
      <cdr:spPr>
        <a:xfrm xmlns:a="http://schemas.openxmlformats.org/drawingml/2006/main">
          <a:off x="460375" y="66675"/>
          <a:ext cx="3867150" cy="6502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3200" dirty="0"/>
            <a:t>North Central CT</a:t>
          </a:r>
          <a:r>
            <a:rPr lang="en-US" sz="3200" baseline="0" dirty="0"/>
            <a:t>, Past Year Use, Ages 18-25</a:t>
          </a:r>
          <a:endParaRPr lang="en-US" sz="3200" dirty="0"/>
        </a:p>
        <a:p xmlns:a="http://schemas.openxmlformats.org/drawingml/2006/main">
          <a:pPr algn="ctr"/>
          <a:r>
            <a:rPr lang="en-US" sz="2400" baseline="0" dirty="0"/>
            <a:t>National</a:t>
          </a:r>
          <a:r>
            <a:rPr lang="en-US" sz="2400" dirty="0"/>
            <a:t> Survey on Drug Use and Health (</a:t>
          </a:r>
          <a:r>
            <a:rPr lang="en-US" sz="2400" baseline="0" dirty="0"/>
            <a:t>NSDUH)</a:t>
          </a:r>
          <a:r>
            <a:rPr lang="en-US" sz="2400" dirty="0"/>
            <a:t> </a:t>
          </a:r>
          <a:r>
            <a:rPr lang="en-US" sz="2400" baseline="0" dirty="0"/>
            <a:t>2016</a:t>
          </a:r>
          <a:endParaRPr lang="en-US" sz="24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3057574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65428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A89BB3-D306-4429-AC79-AC2005C5878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12231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1560963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A89BB3-D306-4429-AC79-AC2005C5878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6400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1321786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4199606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1280501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660456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2F3A4C5-2D8F-425D-9495-1FD23A5D9606}" type="datetimeFigureOut">
              <a:rPr lang="en-US" smtClean="0"/>
              <a:t>9/18/2019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716343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3616360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2F3A4C5-2D8F-425D-9495-1FD23A5D9606}" type="datetimeFigureOut">
              <a:rPr lang="en-US" smtClean="0"/>
              <a:t>9/18/2019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408951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2F3A4C5-2D8F-425D-9495-1FD23A5D9606}" type="datetimeFigureOut">
              <a:rPr lang="en-US" smtClean="0"/>
              <a:t>9/18/2019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198322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F3A4C5-2D8F-425D-9495-1FD23A5D9606}" type="datetimeFigureOut">
              <a:rPr lang="en-US" smtClean="0"/>
              <a:t>9/18/2019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2952529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383083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2F3A4C5-2D8F-425D-9495-1FD23A5D9606}" type="datetimeFigureOut">
              <a:rPr lang="en-US" smtClean="0"/>
              <a:t>9/18/2019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A89BB3-D306-4429-AC79-AC2005C5878B}" type="slidenum">
              <a:rPr lang="en-US" smtClean="0"/>
              <a:t>‹#›</a:t>
            </a:fld>
            <a:endParaRPr lang="en-US"/>
          </a:p>
        </p:txBody>
      </p:sp>
    </p:spTree>
    <p:extLst>
      <p:ext uri="{BB962C8B-B14F-4D97-AF65-F5344CB8AC3E}">
        <p14:creationId xmlns:p14="http://schemas.microsoft.com/office/powerpoint/2010/main" val="817078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2F3A4C5-2D8F-425D-9495-1FD23A5D9606}" type="datetimeFigureOut">
              <a:rPr lang="en-US" smtClean="0"/>
              <a:t>9/18/2019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0A89BB3-D306-4429-AC79-AC2005C5878B}" type="slidenum">
              <a:rPr lang="en-US" smtClean="0"/>
              <a:t>‹#›</a:t>
            </a:fld>
            <a:endParaRPr lang="en-US"/>
          </a:p>
        </p:txBody>
      </p:sp>
    </p:spTree>
    <p:extLst>
      <p:ext uri="{BB962C8B-B14F-4D97-AF65-F5344CB8AC3E}">
        <p14:creationId xmlns:p14="http://schemas.microsoft.com/office/powerpoint/2010/main" val="11758694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themedicalcareblog.com/economic-burden-opioid-epidemic/"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D45F7-7897-4DEF-8CD1-F1D23CEFC314}"/>
              </a:ext>
            </a:extLst>
          </p:cNvPr>
          <p:cNvSpPr>
            <a:spLocks noGrp="1"/>
          </p:cNvSpPr>
          <p:nvPr>
            <p:ph type="ctrTitle"/>
          </p:nvPr>
        </p:nvSpPr>
        <p:spPr/>
        <p:txBody>
          <a:bodyPr>
            <a:normAutofit fontScale="90000"/>
          </a:bodyPr>
          <a:lstStyle/>
          <a:p>
            <a:r>
              <a:rPr lang="en-US" dirty="0"/>
              <a:t>NAPABA </a:t>
            </a:r>
            <a:r>
              <a:rPr lang="en-US" dirty="0" smtClean="0"/>
              <a:t/>
            </a:r>
            <a:br>
              <a:rPr lang="en-US" dirty="0" smtClean="0"/>
            </a:br>
            <a:r>
              <a:rPr lang="en-US" dirty="0" smtClean="0"/>
              <a:t>Northeast Regional Conference 2019</a:t>
            </a:r>
            <a:endParaRPr lang="en-US" dirty="0"/>
          </a:p>
        </p:txBody>
      </p:sp>
      <p:sp>
        <p:nvSpPr>
          <p:cNvPr id="3" name="Subtitle 2">
            <a:extLst>
              <a:ext uri="{FF2B5EF4-FFF2-40B4-BE49-F238E27FC236}">
                <a16:creationId xmlns:a16="http://schemas.microsoft.com/office/drawing/2014/main" id="{CC4F7C8C-56FF-4439-B2AD-946B5751A759}"/>
              </a:ext>
            </a:extLst>
          </p:cNvPr>
          <p:cNvSpPr>
            <a:spLocks noGrp="1"/>
          </p:cNvSpPr>
          <p:nvPr>
            <p:ph type="subTitle" idx="1"/>
          </p:nvPr>
        </p:nvSpPr>
        <p:spPr/>
        <p:txBody>
          <a:bodyPr/>
          <a:lstStyle/>
          <a:p>
            <a:r>
              <a:rPr lang="en-US" dirty="0" smtClean="0"/>
              <a:t>Opioids and </a:t>
            </a:r>
            <a:r>
              <a:rPr lang="en-US" smtClean="0"/>
              <a:t>the Courts</a:t>
            </a:r>
            <a:endParaRPr lang="en-US" dirty="0"/>
          </a:p>
        </p:txBody>
      </p:sp>
    </p:spTree>
    <p:extLst>
      <p:ext uri="{BB962C8B-B14F-4D97-AF65-F5344CB8AC3E}">
        <p14:creationId xmlns:p14="http://schemas.microsoft.com/office/powerpoint/2010/main" val="1711217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0374B-DFD5-4343-AB88-9887D060AF25}"/>
              </a:ext>
            </a:extLst>
          </p:cNvPr>
          <p:cNvSpPr>
            <a:spLocks noGrp="1"/>
          </p:cNvSpPr>
          <p:nvPr>
            <p:ph type="title"/>
          </p:nvPr>
        </p:nvSpPr>
        <p:spPr/>
        <p:txBody>
          <a:bodyPr/>
          <a:lstStyle/>
          <a:p>
            <a:r>
              <a:rPr lang="en-US" dirty="0"/>
              <a:t>North Central Connecticut Youth Survey Data</a:t>
            </a:r>
          </a:p>
        </p:txBody>
      </p:sp>
      <p:sp>
        <p:nvSpPr>
          <p:cNvPr id="3" name="Content Placeholder 2">
            <a:extLst>
              <a:ext uri="{FF2B5EF4-FFF2-40B4-BE49-F238E27FC236}">
                <a16:creationId xmlns:a16="http://schemas.microsoft.com/office/drawing/2014/main" id="{8D99E61A-85C6-4967-9464-B830122C51A4}"/>
              </a:ext>
            </a:extLst>
          </p:cNvPr>
          <p:cNvSpPr>
            <a:spLocks noGrp="1"/>
          </p:cNvSpPr>
          <p:nvPr>
            <p:ph idx="1"/>
          </p:nvPr>
        </p:nvSpPr>
        <p:spPr/>
        <p:txBody>
          <a:bodyPr>
            <a:normAutofit/>
          </a:bodyPr>
          <a:lstStyle/>
          <a:p>
            <a:pPr marL="457200" indent="-457200"/>
            <a:r>
              <a:rPr lang="en-US" sz="2800" dirty="0"/>
              <a:t>North Central Connecticut Student Survey Data from 2016-2018, collected by Amplify, Inc.</a:t>
            </a:r>
          </a:p>
          <a:p>
            <a:pPr marL="457200" indent="-457200"/>
            <a:r>
              <a:rPr lang="en-US" sz="2800" dirty="0"/>
              <a:t>Total sample of 12,050.</a:t>
            </a:r>
          </a:p>
          <a:p>
            <a:pPr marL="457200" indent="-457200"/>
            <a:r>
              <a:rPr lang="en-US" sz="2800" dirty="0"/>
              <a:t>First time combining data sets this way so there is no trend data.</a:t>
            </a:r>
          </a:p>
        </p:txBody>
      </p:sp>
    </p:spTree>
    <p:extLst>
      <p:ext uri="{BB962C8B-B14F-4D97-AF65-F5344CB8AC3E}">
        <p14:creationId xmlns:p14="http://schemas.microsoft.com/office/powerpoint/2010/main" val="344016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304B34-C836-413D-B297-8F614DD32531}"/>
              </a:ext>
            </a:extLst>
          </p:cNvPr>
          <p:cNvSpPr>
            <a:spLocks noGrp="1"/>
          </p:cNvSpPr>
          <p:nvPr>
            <p:ph idx="1"/>
          </p:nvPr>
        </p:nvSpPr>
        <p:spPr/>
        <p:txBody>
          <a:bodyPr>
            <a:normAutofit/>
          </a:bodyPr>
          <a:lstStyle/>
          <a:p>
            <a:endParaRPr lang="en-US" b="1" dirty="0"/>
          </a:p>
          <a:p>
            <a:pPr lvl="1"/>
            <a:endParaRPr lang="en-US" dirty="0"/>
          </a:p>
        </p:txBody>
      </p:sp>
      <p:graphicFrame>
        <p:nvGraphicFramePr>
          <p:cNvPr id="10" name="Chart 9">
            <a:extLst>
              <a:ext uri="{FF2B5EF4-FFF2-40B4-BE49-F238E27FC236}">
                <a16:creationId xmlns:a16="http://schemas.microsoft.com/office/drawing/2014/main" id="{FE6D4172-2583-4EE9-B05A-20CA73464799}"/>
              </a:ext>
            </a:extLst>
          </p:cNvPr>
          <p:cNvGraphicFramePr/>
          <p:nvPr>
            <p:extLst>
              <p:ext uri="{D42A27DB-BD31-4B8C-83A1-F6EECF244321}">
                <p14:modId xmlns:p14="http://schemas.microsoft.com/office/powerpoint/2010/main" val="948137489"/>
              </p:ext>
            </p:extLst>
          </p:nvPr>
        </p:nvGraphicFramePr>
        <p:xfrm>
          <a:off x="-6987" y="235507"/>
          <a:ext cx="12198987" cy="62713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07831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C0B80EE-B0EA-43F1-8B97-06AC321EA8A4}"/>
              </a:ext>
            </a:extLst>
          </p:cNvPr>
          <p:cNvGraphicFramePr>
            <a:graphicFrameLocks/>
          </p:cNvGraphicFramePr>
          <p:nvPr>
            <p:extLst>
              <p:ext uri="{D42A27DB-BD31-4B8C-83A1-F6EECF244321}">
                <p14:modId xmlns:p14="http://schemas.microsoft.com/office/powerpoint/2010/main" val="3481777409"/>
              </p:ext>
            </p:extLst>
          </p:nvPr>
        </p:nvGraphicFramePr>
        <p:xfrm>
          <a:off x="592347" y="577094"/>
          <a:ext cx="11007305" cy="61075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2369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BF04B-1055-4C33-B862-50F9E91995A2}"/>
              </a:ext>
            </a:extLst>
          </p:cNvPr>
          <p:cNvSpPr>
            <a:spLocks noGrp="1"/>
          </p:cNvSpPr>
          <p:nvPr>
            <p:ph type="title"/>
          </p:nvPr>
        </p:nvSpPr>
        <p:spPr/>
        <p:txBody>
          <a:bodyPr>
            <a:normAutofit fontScale="90000"/>
          </a:bodyPr>
          <a:lstStyle/>
          <a:p>
            <a:pPr algn="ctr"/>
            <a:r>
              <a:rPr lang="en-US" sz="4000" dirty="0"/>
              <a:t>Opioid Epidemic Is Yielding to a Deadlier Cousin: Fentanyl </a:t>
            </a:r>
            <a:endParaRPr lang="en-US" dirty="0"/>
          </a:p>
        </p:txBody>
      </p:sp>
      <p:sp>
        <p:nvSpPr>
          <p:cNvPr id="3" name="Content Placeholder 2">
            <a:extLst>
              <a:ext uri="{FF2B5EF4-FFF2-40B4-BE49-F238E27FC236}">
                <a16:creationId xmlns:a16="http://schemas.microsoft.com/office/drawing/2014/main" id="{80F8BCD0-6275-43EE-B72D-BB0F06170E41}"/>
              </a:ext>
            </a:extLst>
          </p:cNvPr>
          <p:cNvSpPr>
            <a:spLocks noGrp="1"/>
          </p:cNvSpPr>
          <p:nvPr>
            <p:ph idx="1"/>
          </p:nvPr>
        </p:nvSpPr>
        <p:spPr/>
        <p:txBody>
          <a:bodyPr>
            <a:normAutofit/>
          </a:bodyPr>
          <a:lstStyle/>
          <a:p>
            <a:r>
              <a:rPr lang="en-US" dirty="0"/>
              <a:t>Fentanyl, which looks like heroin, is a powerful synthetic painkiller that has been laced into heroin but is increasingly being sold by itself — often without the user’s knowledge. </a:t>
            </a:r>
          </a:p>
          <a:p>
            <a:r>
              <a:rPr lang="en-US" dirty="0"/>
              <a:t>It is up to 50 times more powerful than heroin and up to 100 times more potent than morphine. </a:t>
            </a:r>
            <a:r>
              <a:rPr lang="en-US" b="1" dirty="0"/>
              <a:t>A tiny bit can be fatal</a:t>
            </a:r>
            <a:r>
              <a:rPr lang="en-US" dirty="0"/>
              <a:t>.</a:t>
            </a:r>
          </a:p>
          <a:p>
            <a:r>
              <a:rPr lang="en-US" dirty="0"/>
              <a:t>Data released in recent months show that the opioid epidemic is worsening, driven largely by the rise of fentanyl, a synthetic opioid painkiller 50-100 times more powerful than morphine. </a:t>
            </a:r>
          </a:p>
          <a:p>
            <a:pPr lvl="1"/>
            <a:r>
              <a:rPr lang="en-US" dirty="0"/>
              <a:t>In 2016 fatal overdoses increased by 26% in Connecticut.</a:t>
            </a:r>
          </a:p>
        </p:txBody>
      </p:sp>
    </p:spTree>
    <p:extLst>
      <p:ext uri="{BB962C8B-B14F-4D97-AF65-F5344CB8AC3E}">
        <p14:creationId xmlns:p14="http://schemas.microsoft.com/office/powerpoint/2010/main" val="751871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 name="Picture 2" descr="Image result for accidental drug related deaths in CT 2017">
            <a:extLst>
              <a:ext uri="{FF2B5EF4-FFF2-40B4-BE49-F238E27FC236}">
                <a16:creationId xmlns:a16="http://schemas.microsoft.com/office/drawing/2014/main" id="{05DBACD5-CB13-4D00-B1DB-FC5492F713C6}"/>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030738" y="407842"/>
            <a:ext cx="9691870" cy="534154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B86C2B6-4546-4B00-A61C-A3A4A2F28DE1}"/>
              </a:ext>
            </a:extLst>
          </p:cNvPr>
          <p:cNvSpPr txBox="1"/>
          <p:nvPr/>
        </p:nvSpPr>
        <p:spPr>
          <a:xfrm>
            <a:off x="4120221" y="6080826"/>
            <a:ext cx="5512903" cy="369332"/>
          </a:xfrm>
          <a:prstGeom prst="rect">
            <a:avLst/>
          </a:prstGeom>
          <a:noFill/>
        </p:spPr>
        <p:txBody>
          <a:bodyPr wrap="square" rtlCol="0">
            <a:spAutoFit/>
          </a:bodyPr>
          <a:lstStyle/>
          <a:p>
            <a:r>
              <a:rPr lang="en-US" dirty="0"/>
              <a:t>Slight decrease from 2017 to 2018 (1038 to 1018)</a:t>
            </a:r>
          </a:p>
        </p:txBody>
      </p:sp>
      <p:sp>
        <p:nvSpPr>
          <p:cNvPr id="8" name="TextBox 7">
            <a:extLst>
              <a:ext uri="{FF2B5EF4-FFF2-40B4-BE49-F238E27FC236}">
                <a16:creationId xmlns:a16="http://schemas.microsoft.com/office/drawing/2014/main" id="{E2C4CB2F-48E6-4F26-93E7-970B04BB3FCF}"/>
              </a:ext>
            </a:extLst>
          </p:cNvPr>
          <p:cNvSpPr txBox="1"/>
          <p:nvPr/>
        </p:nvSpPr>
        <p:spPr>
          <a:xfrm>
            <a:off x="4168361" y="3281467"/>
            <a:ext cx="747320" cy="584775"/>
          </a:xfrm>
          <a:prstGeom prst="rect">
            <a:avLst/>
          </a:prstGeom>
          <a:noFill/>
        </p:spPr>
        <p:txBody>
          <a:bodyPr wrap="none" rtlCol="0">
            <a:spAutoFit/>
          </a:bodyPr>
          <a:lstStyle/>
          <a:p>
            <a:r>
              <a:rPr lang="en-US" sz="3200" b="1" dirty="0">
                <a:solidFill>
                  <a:schemeClr val="bg1"/>
                </a:solidFill>
                <a:latin typeface="Arial Narrow" panose="020B0606020202030204" pitchFamily="34" charset="0"/>
              </a:rPr>
              <a:t>495</a:t>
            </a:r>
          </a:p>
        </p:txBody>
      </p:sp>
      <p:sp>
        <p:nvSpPr>
          <p:cNvPr id="9" name="TextBox 8">
            <a:extLst>
              <a:ext uri="{FF2B5EF4-FFF2-40B4-BE49-F238E27FC236}">
                <a16:creationId xmlns:a16="http://schemas.microsoft.com/office/drawing/2014/main" id="{99A9A69F-AC18-46F7-B194-251C3E7CA1E4}"/>
              </a:ext>
            </a:extLst>
          </p:cNvPr>
          <p:cNvSpPr txBox="1"/>
          <p:nvPr/>
        </p:nvSpPr>
        <p:spPr>
          <a:xfrm>
            <a:off x="5315846" y="3015583"/>
            <a:ext cx="747320" cy="584775"/>
          </a:xfrm>
          <a:prstGeom prst="rect">
            <a:avLst/>
          </a:prstGeom>
          <a:noFill/>
        </p:spPr>
        <p:txBody>
          <a:bodyPr wrap="none" rtlCol="0">
            <a:spAutoFit/>
          </a:bodyPr>
          <a:lstStyle/>
          <a:p>
            <a:r>
              <a:rPr lang="en-US" sz="3200" b="1" dirty="0">
                <a:solidFill>
                  <a:schemeClr val="bg1"/>
                </a:solidFill>
                <a:latin typeface="Arial Narrow" panose="020B0606020202030204" pitchFamily="34" charset="0"/>
              </a:rPr>
              <a:t>568</a:t>
            </a:r>
          </a:p>
        </p:txBody>
      </p:sp>
      <p:sp>
        <p:nvSpPr>
          <p:cNvPr id="10" name="TextBox 9">
            <a:extLst>
              <a:ext uri="{FF2B5EF4-FFF2-40B4-BE49-F238E27FC236}">
                <a16:creationId xmlns:a16="http://schemas.microsoft.com/office/drawing/2014/main" id="{68F06274-8493-4979-A36E-7E5657DD94B6}"/>
              </a:ext>
            </a:extLst>
          </p:cNvPr>
          <p:cNvSpPr txBox="1"/>
          <p:nvPr/>
        </p:nvSpPr>
        <p:spPr>
          <a:xfrm>
            <a:off x="6475991" y="2432569"/>
            <a:ext cx="747320" cy="584775"/>
          </a:xfrm>
          <a:prstGeom prst="rect">
            <a:avLst/>
          </a:prstGeom>
          <a:noFill/>
        </p:spPr>
        <p:txBody>
          <a:bodyPr wrap="square" rtlCol="0">
            <a:spAutoFit/>
          </a:bodyPr>
          <a:lstStyle/>
          <a:p>
            <a:r>
              <a:rPr lang="en-US" sz="3200" b="1" dirty="0">
                <a:solidFill>
                  <a:schemeClr val="bg1"/>
                </a:solidFill>
                <a:latin typeface="Arial Narrow" panose="020B0606020202030204" pitchFamily="34" charset="0"/>
              </a:rPr>
              <a:t>729</a:t>
            </a:r>
          </a:p>
        </p:txBody>
      </p:sp>
      <p:sp>
        <p:nvSpPr>
          <p:cNvPr id="11" name="TextBox 10">
            <a:extLst>
              <a:ext uri="{FF2B5EF4-FFF2-40B4-BE49-F238E27FC236}">
                <a16:creationId xmlns:a16="http://schemas.microsoft.com/office/drawing/2014/main" id="{4BFC20ED-75A5-4C66-BF7F-08DE6C62DE52}"/>
              </a:ext>
            </a:extLst>
          </p:cNvPr>
          <p:cNvSpPr txBox="1"/>
          <p:nvPr/>
        </p:nvSpPr>
        <p:spPr>
          <a:xfrm>
            <a:off x="7636899" y="1747036"/>
            <a:ext cx="747320" cy="584775"/>
          </a:xfrm>
          <a:prstGeom prst="rect">
            <a:avLst/>
          </a:prstGeom>
          <a:noFill/>
        </p:spPr>
        <p:txBody>
          <a:bodyPr wrap="square" rtlCol="0">
            <a:spAutoFit/>
          </a:bodyPr>
          <a:lstStyle/>
          <a:p>
            <a:r>
              <a:rPr lang="en-US" sz="3200" b="1" dirty="0">
                <a:solidFill>
                  <a:schemeClr val="bg1"/>
                </a:solidFill>
                <a:latin typeface="Arial Narrow" panose="020B0606020202030204" pitchFamily="34" charset="0"/>
              </a:rPr>
              <a:t>917</a:t>
            </a:r>
          </a:p>
        </p:txBody>
      </p:sp>
    </p:spTree>
    <p:extLst>
      <p:ext uri="{BB962C8B-B14F-4D97-AF65-F5344CB8AC3E}">
        <p14:creationId xmlns:p14="http://schemas.microsoft.com/office/powerpoint/2010/main" val="46774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CF431-6FCA-491D-B2C1-048CD311AAA2}"/>
              </a:ext>
            </a:extLst>
          </p:cNvPr>
          <p:cNvSpPr>
            <a:spLocks noGrp="1"/>
          </p:cNvSpPr>
          <p:nvPr>
            <p:ph type="title"/>
          </p:nvPr>
        </p:nvSpPr>
        <p:spPr/>
        <p:txBody>
          <a:bodyPr/>
          <a:lstStyle/>
          <a:p>
            <a:pPr algn="ctr"/>
            <a:r>
              <a:rPr lang="en-US" dirty="0" smtClean="0"/>
              <a:t>The Litigation Response</a:t>
            </a:r>
            <a:endParaRPr lang="en-US" dirty="0"/>
          </a:p>
        </p:txBody>
      </p:sp>
      <p:sp>
        <p:nvSpPr>
          <p:cNvPr id="3" name="Content Placeholder 2">
            <a:extLst>
              <a:ext uri="{FF2B5EF4-FFF2-40B4-BE49-F238E27FC236}">
                <a16:creationId xmlns:a16="http://schemas.microsoft.com/office/drawing/2014/main" id="{956FC33B-1EB1-4EB8-A72F-8082BBCE9361}"/>
              </a:ext>
            </a:extLst>
          </p:cNvPr>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825817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Multiple venues:  individual states, Oklahoma, MDL (Northern District of Ohio)</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20329711"/>
              </p:ext>
            </p:extLst>
          </p:nvPr>
        </p:nvGraphicFramePr>
        <p:xfrm>
          <a:off x="2589213" y="2133600"/>
          <a:ext cx="8915400" cy="4023360"/>
        </p:xfrm>
        <a:graphic>
          <a:graphicData uri="http://schemas.openxmlformats.org/drawingml/2006/table">
            <a:tbl>
              <a:tblPr firstRow="1" bandRow="1">
                <a:tableStyleId>{5C22544A-7EE6-4342-B048-85BDC9FD1C3A}</a:tableStyleId>
              </a:tblPr>
              <a:tblGrid>
                <a:gridCol w="4457700">
                  <a:extLst>
                    <a:ext uri="{9D8B030D-6E8A-4147-A177-3AD203B41FA5}">
                      <a16:colId xmlns:a16="http://schemas.microsoft.com/office/drawing/2014/main" val="794338273"/>
                    </a:ext>
                  </a:extLst>
                </a:gridCol>
                <a:gridCol w="4457700">
                  <a:extLst>
                    <a:ext uri="{9D8B030D-6E8A-4147-A177-3AD203B41FA5}">
                      <a16:colId xmlns:a16="http://schemas.microsoft.com/office/drawing/2014/main" val="2515733490"/>
                    </a:ext>
                  </a:extLst>
                </a:gridCol>
              </a:tblGrid>
              <a:tr h="370840">
                <a:tc>
                  <a:txBody>
                    <a:bodyPr/>
                    <a:lstStyle/>
                    <a:p>
                      <a:r>
                        <a:rPr lang="en-US" dirty="0" smtClean="0"/>
                        <a:t>Plaintiffs</a:t>
                      </a:r>
                    </a:p>
                    <a:p>
                      <a:pPr marL="742950" lvl="1" indent="-285750">
                        <a:buFont typeface="Arial" panose="020B0604020202020204" pitchFamily="34" charset="0"/>
                        <a:buChar char="•"/>
                      </a:pPr>
                      <a:r>
                        <a:rPr lang="en-US" dirty="0" smtClean="0"/>
                        <a:t>States</a:t>
                      </a:r>
                    </a:p>
                    <a:p>
                      <a:pPr marL="742950" lvl="1" indent="-285750">
                        <a:buFont typeface="Arial" panose="020B0604020202020204" pitchFamily="34" charset="0"/>
                        <a:buChar char="•"/>
                      </a:pPr>
                      <a:r>
                        <a:rPr lang="en-US" dirty="0" smtClean="0"/>
                        <a:t>Counties</a:t>
                      </a:r>
                    </a:p>
                    <a:p>
                      <a:pPr marL="742950" lvl="1" indent="-285750">
                        <a:buFont typeface="Arial" panose="020B0604020202020204" pitchFamily="34" charset="0"/>
                        <a:buChar char="•"/>
                      </a:pPr>
                      <a:r>
                        <a:rPr lang="en-US" dirty="0" smtClean="0"/>
                        <a:t>Municipalities</a:t>
                      </a:r>
                    </a:p>
                    <a:p>
                      <a:pPr marL="742950" lvl="1" indent="-285750">
                        <a:buFont typeface="Arial" panose="020B0604020202020204" pitchFamily="34" charset="0"/>
                        <a:buChar char="•"/>
                      </a:pPr>
                      <a:r>
                        <a:rPr lang="en-US" dirty="0" smtClean="0"/>
                        <a:t>Tribal nations</a:t>
                      </a:r>
                    </a:p>
                    <a:p>
                      <a:pPr marL="742950" lvl="1" indent="-285750">
                        <a:buFont typeface="Arial" panose="020B0604020202020204" pitchFamily="34" charset="0"/>
                        <a:buChar char="•"/>
                      </a:pPr>
                      <a:r>
                        <a:rPr lang="en-US" dirty="0" smtClean="0"/>
                        <a:t>Health care providers</a:t>
                      </a:r>
                    </a:p>
                  </a:txBody>
                  <a:tcPr/>
                </a:tc>
                <a:tc>
                  <a:txBody>
                    <a:bodyPr/>
                    <a:lstStyle/>
                    <a:p>
                      <a:pPr marL="285750" indent="-285750">
                        <a:buFont typeface="Arial" panose="020B0604020202020204" pitchFamily="34" charset="0"/>
                        <a:buChar char="•"/>
                      </a:pPr>
                      <a:r>
                        <a:rPr lang="en-US" dirty="0" smtClean="0"/>
                        <a:t>Seek to recover past, present and future expenses allegedly</a:t>
                      </a:r>
                      <a:r>
                        <a:rPr lang="en-US" baseline="0" dirty="0" smtClean="0"/>
                        <a:t> resulting from opioid abuse/addiction.</a:t>
                      </a:r>
                      <a:endParaRPr lang="en-US" dirty="0" smtClean="0"/>
                    </a:p>
                    <a:p>
                      <a:pPr marL="285750" indent="-285750">
                        <a:buFont typeface="Arial" panose="020B0604020202020204" pitchFamily="34" charset="0"/>
                        <a:buChar char="•"/>
                      </a:pPr>
                      <a:r>
                        <a:rPr lang="en-US" dirty="0" smtClean="0"/>
                        <a:t>Includes costs for first responders, emergency treatment, addiction recovery, property damage</a:t>
                      </a:r>
                      <a:endParaRPr lang="en-US" dirty="0"/>
                    </a:p>
                  </a:txBody>
                  <a:tcPr/>
                </a:tc>
                <a:extLst>
                  <a:ext uri="{0D108BD9-81ED-4DB2-BD59-A6C34878D82A}">
                    <a16:rowId xmlns:a16="http://schemas.microsoft.com/office/drawing/2014/main" val="4123487290"/>
                  </a:ext>
                </a:extLst>
              </a:tr>
              <a:tr h="370840">
                <a:tc>
                  <a:txBody>
                    <a:bodyPr/>
                    <a:lstStyle/>
                    <a:p>
                      <a:r>
                        <a:rPr lang="en-US" b="1" dirty="0" smtClean="0"/>
                        <a:t>Defendants</a:t>
                      </a:r>
                    </a:p>
                    <a:p>
                      <a:pPr marL="742950" lvl="1" indent="-285750">
                        <a:buFont typeface="Arial" panose="020B0604020202020204" pitchFamily="34" charset="0"/>
                        <a:buChar char="•"/>
                      </a:pPr>
                      <a:r>
                        <a:rPr lang="en-US" b="1" dirty="0" smtClean="0"/>
                        <a:t>Manufacturers</a:t>
                      </a:r>
                    </a:p>
                    <a:p>
                      <a:pPr marL="742950" lvl="1" indent="-285750">
                        <a:buFont typeface="Arial" panose="020B0604020202020204" pitchFamily="34" charset="0"/>
                        <a:buChar char="•"/>
                      </a:pPr>
                      <a:r>
                        <a:rPr lang="en-US" b="1" dirty="0" smtClean="0"/>
                        <a:t>Distributors</a:t>
                      </a:r>
                    </a:p>
                    <a:p>
                      <a:pPr marL="742950" lvl="1" indent="-285750">
                        <a:buFont typeface="Arial" panose="020B0604020202020204" pitchFamily="34" charset="0"/>
                        <a:buChar char="•"/>
                      </a:pPr>
                      <a:r>
                        <a:rPr lang="en-US" b="1" dirty="0" smtClean="0"/>
                        <a:t>Pharmacies</a:t>
                      </a:r>
                    </a:p>
                    <a:p>
                      <a:pPr marL="742950" lvl="1" indent="-285750">
                        <a:buFont typeface="Arial" panose="020B0604020202020204" pitchFamily="34" charset="0"/>
                        <a:buChar char="•"/>
                      </a:pPr>
                      <a:r>
                        <a:rPr lang="en-US" b="1" dirty="0" smtClean="0"/>
                        <a:t>Pharmacy Benefit Managers</a:t>
                      </a:r>
                    </a:p>
                    <a:p>
                      <a:pPr marL="285750" indent="-285750">
                        <a:buFont typeface="Arial" panose="020B0604020202020204" pitchFamily="34" charset="0"/>
                        <a:buChar char="•"/>
                      </a:pPr>
                      <a:endParaRPr lang="en-US" dirty="0" smtClean="0"/>
                    </a:p>
                  </a:txBody>
                  <a:tcPr/>
                </a:tc>
                <a:tc>
                  <a:txBody>
                    <a:bodyPr/>
                    <a:lstStyle/>
                    <a:p>
                      <a:r>
                        <a:rPr lang="en-US" b="1" dirty="0" smtClean="0"/>
                        <a:t>Causes of action include:</a:t>
                      </a:r>
                    </a:p>
                    <a:p>
                      <a:pPr marL="285750" indent="-285750">
                        <a:buFont typeface="Arial" panose="020B0604020202020204" pitchFamily="34" charset="0"/>
                        <a:buChar char="•"/>
                      </a:pPr>
                      <a:r>
                        <a:rPr lang="en-US" b="1" dirty="0" smtClean="0"/>
                        <a:t>Public nuisance</a:t>
                      </a:r>
                    </a:p>
                    <a:p>
                      <a:pPr marL="285750" indent="-285750">
                        <a:buFont typeface="Arial" panose="020B0604020202020204" pitchFamily="34" charset="0"/>
                        <a:buChar char="•"/>
                      </a:pPr>
                      <a:r>
                        <a:rPr lang="en-US" b="1" dirty="0" smtClean="0"/>
                        <a:t>Fraud</a:t>
                      </a:r>
                    </a:p>
                    <a:p>
                      <a:pPr marL="285750" indent="-285750">
                        <a:buFont typeface="Arial" panose="020B0604020202020204" pitchFamily="34" charset="0"/>
                        <a:buChar char="•"/>
                      </a:pPr>
                      <a:r>
                        <a:rPr lang="en-US" b="1" dirty="0" smtClean="0"/>
                        <a:t>Negligence</a:t>
                      </a:r>
                    </a:p>
                    <a:p>
                      <a:pPr marL="285750" indent="-285750">
                        <a:buFont typeface="Arial" panose="020B0604020202020204" pitchFamily="34" charset="0"/>
                        <a:buChar char="•"/>
                      </a:pPr>
                      <a:r>
                        <a:rPr lang="en-US" b="1" dirty="0" smtClean="0"/>
                        <a:t>Unjust enrichment</a:t>
                      </a:r>
                    </a:p>
                    <a:p>
                      <a:pPr marL="285750" indent="-285750">
                        <a:buFont typeface="Arial" panose="020B0604020202020204" pitchFamily="34" charset="0"/>
                        <a:buChar char="•"/>
                      </a:pPr>
                      <a:r>
                        <a:rPr lang="en-US" b="1" dirty="0" smtClean="0"/>
                        <a:t>Conspiracy</a:t>
                      </a:r>
                    </a:p>
                    <a:p>
                      <a:pPr marL="285750" indent="-285750">
                        <a:buFont typeface="Arial" panose="020B0604020202020204" pitchFamily="34" charset="0"/>
                        <a:buChar char="•"/>
                      </a:pPr>
                      <a:r>
                        <a:rPr lang="en-US" b="1" dirty="0" smtClean="0"/>
                        <a:t>Civil RICO</a:t>
                      </a:r>
                    </a:p>
                    <a:p>
                      <a:pPr marL="285750" indent="-285750">
                        <a:buFont typeface="Arial" panose="020B0604020202020204" pitchFamily="34" charset="0"/>
                        <a:buChar char="•"/>
                      </a:pPr>
                      <a:endParaRPr lang="en-US" b="1" dirty="0"/>
                    </a:p>
                  </a:txBody>
                  <a:tcPr/>
                </a:tc>
                <a:extLst>
                  <a:ext uri="{0D108BD9-81ED-4DB2-BD59-A6C34878D82A}">
                    <a16:rowId xmlns:a16="http://schemas.microsoft.com/office/drawing/2014/main" val="2029322299"/>
                  </a:ext>
                </a:extLst>
              </a:tr>
            </a:tbl>
          </a:graphicData>
        </a:graphic>
      </p:graphicFrame>
    </p:spTree>
    <p:extLst>
      <p:ext uri="{BB962C8B-B14F-4D97-AF65-F5344CB8AC3E}">
        <p14:creationId xmlns:p14="http://schemas.microsoft.com/office/powerpoint/2010/main" val="1176049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State of Oklahoma ex rel. Mike Hunter, Attorney General of Oklahoma v. Johnson &amp; Johnson</a:t>
            </a:r>
            <a:endParaRPr lang="en-US" sz="2800" i="1" dirty="0"/>
          </a:p>
        </p:txBody>
      </p:sp>
      <p:sp>
        <p:nvSpPr>
          <p:cNvPr id="3" name="Content Placeholder 2"/>
          <p:cNvSpPr>
            <a:spLocks noGrp="1"/>
          </p:cNvSpPr>
          <p:nvPr>
            <p:ph idx="1"/>
          </p:nvPr>
        </p:nvSpPr>
        <p:spPr/>
        <p:txBody>
          <a:bodyPr>
            <a:normAutofit fontScale="92500" lnSpcReduction="20000"/>
          </a:bodyPr>
          <a:lstStyle/>
          <a:p>
            <a:r>
              <a:rPr lang="en-US" dirty="0" smtClean="0"/>
              <a:t>Oklahoma filed suit against various opioid manufacturers to recover increased costs caused by widespread opioid addiction.  By time of trial, all defendants had settled except Johnson &amp; Johnson.</a:t>
            </a:r>
          </a:p>
          <a:p>
            <a:pPr lvl="1"/>
            <a:r>
              <a:rPr lang="en-US" dirty="0" smtClean="0"/>
              <a:t>$270 million settlement with Purdue Pharma</a:t>
            </a:r>
          </a:p>
          <a:p>
            <a:pPr lvl="1"/>
            <a:r>
              <a:rPr lang="en-US" dirty="0" smtClean="0"/>
              <a:t>$85 million settlement with </a:t>
            </a:r>
            <a:r>
              <a:rPr lang="en-US" dirty="0" err="1" smtClean="0"/>
              <a:t>Teva</a:t>
            </a:r>
            <a:r>
              <a:rPr lang="en-US" dirty="0" smtClean="0"/>
              <a:t> Pharmaceuticals</a:t>
            </a:r>
          </a:p>
          <a:p>
            <a:r>
              <a:rPr lang="en-US" dirty="0" smtClean="0"/>
              <a:t>Novel cause of action:  </a:t>
            </a:r>
            <a:r>
              <a:rPr lang="en-US" b="1" i="1" dirty="0" smtClean="0"/>
              <a:t>Causing a Public Nuisance</a:t>
            </a:r>
            <a:r>
              <a:rPr lang="en-US" dirty="0" smtClean="0"/>
              <a:t>.</a:t>
            </a:r>
          </a:p>
          <a:p>
            <a:r>
              <a:rPr lang="en-US" dirty="0" smtClean="0"/>
              <a:t>State sought relief in the form of abatement of the nuisance</a:t>
            </a:r>
          </a:p>
          <a:p>
            <a:r>
              <a:rPr lang="en-US" dirty="0" smtClean="0"/>
              <a:t>Undisputed facts</a:t>
            </a:r>
          </a:p>
          <a:p>
            <a:pPr lvl="1"/>
            <a:r>
              <a:rPr lang="en-US" dirty="0" smtClean="0"/>
              <a:t>From 1994 to 2006, prescription opioid sales increased fourfold</a:t>
            </a:r>
          </a:p>
          <a:p>
            <a:pPr lvl="1"/>
            <a:r>
              <a:rPr lang="en-US" dirty="0" smtClean="0"/>
              <a:t>2011-2015, &gt; 2100 Oklahomans died of unintentional prescription opioid overdose</a:t>
            </a:r>
          </a:p>
          <a:p>
            <a:pPr lvl="1"/>
            <a:r>
              <a:rPr lang="en-US" dirty="0" smtClean="0"/>
              <a:t>In 2015, &gt; 326 million opioid pills dispensed in OK; 110 pills per adult in 2015</a:t>
            </a:r>
          </a:p>
          <a:p>
            <a:pPr lvl="1"/>
            <a:r>
              <a:rPr lang="en-US" dirty="0" smtClean="0"/>
              <a:t>2017, 4.2% of babies born covered by </a:t>
            </a:r>
            <a:r>
              <a:rPr lang="en-US" dirty="0" err="1" smtClean="0"/>
              <a:t>SoonerCare</a:t>
            </a:r>
            <a:r>
              <a:rPr lang="en-US" dirty="0" smtClean="0"/>
              <a:t> (Medicaid) were born with Neonatal Abstinence Syndrome</a:t>
            </a:r>
            <a:endParaRPr lang="en-US" dirty="0"/>
          </a:p>
        </p:txBody>
      </p:sp>
    </p:spTree>
    <p:extLst>
      <p:ext uri="{BB962C8B-B14F-4D97-AF65-F5344CB8AC3E}">
        <p14:creationId xmlns:p14="http://schemas.microsoft.com/office/powerpoint/2010/main" val="2912965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Oklahoma’s Argument:</a:t>
            </a:r>
            <a:br>
              <a:rPr lang="en-US" dirty="0" smtClean="0"/>
            </a:br>
            <a:r>
              <a:rPr lang="en-US" dirty="0" smtClean="0"/>
              <a:t>Abate a public nuisance</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a:t>
            </a:r>
            <a:r>
              <a:rPr lang="en-US" dirty="0"/>
              <a:t>Defendants engaged in a false, misleading, and deceptive marketing campaign designed to convince Oklahoma doctors, patients, and the public at large that opioids were safe and effective for the long-term treatment of chronic, non-malignant pain</a:t>
            </a:r>
            <a:r>
              <a:rPr lang="en-US" dirty="0" smtClean="0"/>
              <a:t>.”</a:t>
            </a:r>
          </a:p>
          <a:p>
            <a:r>
              <a:rPr lang="en-US" dirty="0" smtClean="0"/>
              <a:t>Three main activities</a:t>
            </a:r>
          </a:p>
          <a:p>
            <a:pPr lvl="1"/>
            <a:r>
              <a:rPr lang="en-US" dirty="0" smtClean="0"/>
              <a:t>Deceptive Sales and Marketing:  Targeted veterans and children, used patient front groups/doctors to oversell benefits and downplay risks</a:t>
            </a:r>
          </a:p>
          <a:p>
            <a:pPr lvl="1"/>
            <a:r>
              <a:rPr lang="en-US" dirty="0" smtClean="0"/>
              <a:t>“Kingpin:” J&amp;J supplied opioid active pharmaceutical ingredients to other prescription opioid manufacturers</a:t>
            </a:r>
          </a:p>
          <a:p>
            <a:pPr lvl="1"/>
            <a:r>
              <a:rPr lang="en-US" dirty="0" smtClean="0"/>
              <a:t>J&amp;J developed and sold its own opioids into Oklahoma, contributing to the opioid epidemic</a:t>
            </a:r>
          </a:p>
          <a:p>
            <a:pPr lvl="1"/>
            <a:endParaRPr lang="en-US" dirty="0" smtClean="0"/>
          </a:p>
          <a:p>
            <a:pPr lvl="1"/>
            <a:endParaRPr lang="en-US" dirty="0"/>
          </a:p>
        </p:txBody>
      </p:sp>
      <p:sp>
        <p:nvSpPr>
          <p:cNvPr id="4" name="Content Placeholder 3"/>
          <p:cNvSpPr>
            <a:spLocks noGrp="1"/>
          </p:cNvSpPr>
          <p:nvPr>
            <p:ph sz="half" idx="2"/>
          </p:nvPr>
        </p:nvSpPr>
        <p:spPr/>
        <p:txBody>
          <a:bodyPr>
            <a:normAutofit fontScale="77500" lnSpcReduction="20000"/>
          </a:bodyPr>
          <a:lstStyle/>
          <a:p>
            <a:r>
              <a:rPr lang="en-US" dirty="0" smtClean="0"/>
              <a:t>50 O.S. 1981 §1:  A nuisance consist in unlawfully doing an act or omitting to perform a duty which act or omission either </a:t>
            </a:r>
          </a:p>
          <a:p>
            <a:pPr lvl="1"/>
            <a:r>
              <a:rPr lang="en-US" dirty="0" smtClean="0"/>
              <a:t>First</a:t>
            </a:r>
            <a:r>
              <a:rPr lang="en-US" dirty="0"/>
              <a:t>. Annoys, injures or endangers the comfort, repose, health, or safety of others; or</a:t>
            </a:r>
          </a:p>
          <a:p>
            <a:pPr lvl="1"/>
            <a:r>
              <a:rPr lang="en-US" dirty="0"/>
              <a:t>Second. Offends decency; or</a:t>
            </a:r>
          </a:p>
          <a:p>
            <a:pPr lvl="1"/>
            <a:r>
              <a:rPr lang="en-US" dirty="0"/>
              <a:t>Third. Unlawfully interferes with, obstructs or tends to obstruct, or renders dangerous for passage, any lake or navigable river, stream, canal or basin, or any public park, square, street or highway; or</a:t>
            </a:r>
          </a:p>
          <a:p>
            <a:pPr lvl="1"/>
            <a:r>
              <a:rPr lang="en-US" dirty="0"/>
              <a:t>Fourth. In any way renders other persons insecure in life, or in the use of property, provided this section shall not apply to preexisting agricultural </a:t>
            </a:r>
            <a:r>
              <a:rPr lang="en-US" dirty="0" smtClean="0"/>
              <a:t>activity</a:t>
            </a:r>
          </a:p>
          <a:p>
            <a:r>
              <a:rPr lang="en-US" dirty="0" smtClean="0"/>
              <a:t>Public nuisance isn’t limited to property.  </a:t>
            </a:r>
            <a:endParaRPr lang="en-US" dirty="0"/>
          </a:p>
          <a:p>
            <a:endParaRPr lang="en-US" dirty="0"/>
          </a:p>
        </p:txBody>
      </p:sp>
    </p:spTree>
    <p:extLst>
      <p:ext uri="{BB962C8B-B14F-4D97-AF65-F5344CB8AC3E}">
        <p14:creationId xmlns:p14="http://schemas.microsoft.com/office/powerpoint/2010/main" val="1008133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J&amp;J’s Defenses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Causation:  J&amp;J did not cause the opioid crisis</a:t>
            </a:r>
          </a:p>
          <a:p>
            <a:pPr lvl="1"/>
            <a:r>
              <a:rPr lang="en-US" dirty="0" smtClean="0"/>
              <a:t>J&amp;J’s opioid medications were minimally used in Oklahoma</a:t>
            </a:r>
          </a:p>
          <a:p>
            <a:pPr lvl="1"/>
            <a:r>
              <a:rPr lang="en-US" dirty="0" smtClean="0"/>
              <a:t>J&amp;J’s products comprise &lt; 1% of all opioid prescriptions written nationally</a:t>
            </a:r>
          </a:p>
          <a:p>
            <a:r>
              <a:rPr lang="en-US" dirty="0" smtClean="0"/>
              <a:t>Prescription opioids serve a legitimate medical purpose and are prescribed by highly trained physicians</a:t>
            </a:r>
          </a:p>
          <a:p>
            <a:pPr lvl="1"/>
            <a:r>
              <a:rPr lang="en-US" dirty="0" smtClean="0"/>
              <a:t>50 million Americans suffer from chronic pain.  They should not be ignored</a:t>
            </a:r>
          </a:p>
          <a:p>
            <a:r>
              <a:rPr lang="en-US" dirty="0" smtClean="0"/>
              <a:t>No misleading marketing, no hiding the ball</a:t>
            </a:r>
          </a:p>
          <a:p>
            <a:pPr lvl="1"/>
            <a:r>
              <a:rPr lang="en-US" dirty="0" smtClean="0"/>
              <a:t>FDA approved; label identified risks of addiction, abuse and misuse</a:t>
            </a:r>
          </a:p>
          <a:p>
            <a:pPr lvl="1"/>
            <a:r>
              <a:rPr lang="en-US" dirty="0" smtClean="0"/>
              <a:t>Doctors were aware of the risks</a:t>
            </a:r>
          </a:p>
          <a:p>
            <a:r>
              <a:rPr lang="en-US" dirty="0"/>
              <a:t>Supply of raw opioid prescription materials is </a:t>
            </a:r>
            <a:r>
              <a:rPr lang="en-US" dirty="0" smtClean="0"/>
              <a:t>regulated and Oklahoma law bars liability for supply of raw materials</a:t>
            </a:r>
          </a:p>
          <a:p>
            <a:r>
              <a:rPr lang="en-US" i="1" dirty="0" smtClean="0"/>
              <a:t>Misuse of public nuisance law:  where does it end?</a:t>
            </a:r>
            <a:endParaRPr lang="en-US" i="1" dirty="0"/>
          </a:p>
          <a:p>
            <a:pPr marL="457200" lvl="1"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1013453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Welcome</a:t>
            </a:r>
            <a:endParaRPr lang="en-US" dirty="0"/>
          </a:p>
        </p:txBody>
      </p:sp>
      <p:sp>
        <p:nvSpPr>
          <p:cNvPr id="5" name="Content Placeholder 4"/>
          <p:cNvSpPr>
            <a:spLocks noGrp="1"/>
          </p:cNvSpPr>
          <p:nvPr>
            <p:ph idx="1"/>
          </p:nvPr>
        </p:nvSpPr>
        <p:spPr>
          <a:xfrm>
            <a:off x="2589212" y="1595120"/>
            <a:ext cx="8915400" cy="4663440"/>
          </a:xfrm>
        </p:spPr>
        <p:txBody>
          <a:bodyPr>
            <a:normAutofit fontScale="85000" lnSpcReduction="10000"/>
          </a:bodyPr>
          <a:lstStyle/>
          <a:p>
            <a:r>
              <a:rPr lang="en-US" sz="1900" dirty="0" smtClean="0"/>
              <a:t>Introductions</a:t>
            </a:r>
            <a:endParaRPr lang="en-US" sz="1900" dirty="0" smtClean="0"/>
          </a:p>
          <a:p>
            <a:pPr lvl="1"/>
            <a:r>
              <a:rPr lang="en-US" sz="1900" b="1" i="1" dirty="0" smtClean="0"/>
              <a:t>Sandra Leung</a:t>
            </a:r>
            <a:r>
              <a:rPr lang="en-US" sz="1900" dirty="0" smtClean="0"/>
              <a:t>, Executive Vice President &amp; General Counsel, Bristol-Myers Squibb Company</a:t>
            </a:r>
          </a:p>
          <a:p>
            <a:pPr lvl="1"/>
            <a:r>
              <a:rPr lang="en-US" sz="1900" b="1" i="1" dirty="0" smtClean="0"/>
              <a:t>William Tong</a:t>
            </a:r>
            <a:r>
              <a:rPr lang="en-US" sz="1900" dirty="0" smtClean="0"/>
              <a:t>, Attorney General for the State of Connecticut</a:t>
            </a:r>
          </a:p>
          <a:p>
            <a:pPr lvl="1"/>
            <a:r>
              <a:rPr lang="en-US" sz="1900" b="1" i="1" dirty="0" smtClean="0"/>
              <a:t>Quyen </a:t>
            </a:r>
            <a:r>
              <a:rPr lang="en-US" sz="1900" b="1" i="1" dirty="0" err="1" smtClean="0"/>
              <a:t>Trong</a:t>
            </a:r>
            <a:r>
              <a:rPr lang="en-US" sz="1900" dirty="0" smtClean="0"/>
              <a:t>, Outreach and Evaluation Manager, Amplify, Inc</a:t>
            </a:r>
            <a:r>
              <a:rPr lang="en-US" sz="1900" dirty="0" smtClean="0"/>
              <a:t>.</a:t>
            </a:r>
          </a:p>
          <a:p>
            <a:pPr lvl="1"/>
            <a:r>
              <a:rPr lang="en-US" sz="2000" b="1" dirty="0" smtClean="0"/>
              <a:t>Michelle </a:t>
            </a:r>
            <a:r>
              <a:rPr lang="en-US" sz="2000" b="1" dirty="0"/>
              <a:t>Querijero</a:t>
            </a:r>
            <a:r>
              <a:rPr lang="en-US" sz="2000" dirty="0"/>
              <a:t>, Senior Claims Analyst, Allied World Insurance Company</a:t>
            </a:r>
            <a:endParaRPr lang="en-US" sz="2400" dirty="0"/>
          </a:p>
          <a:p>
            <a:pPr lvl="1"/>
            <a:r>
              <a:rPr lang="en-US" sz="1900" b="1" i="1" dirty="0" smtClean="0"/>
              <a:t>Please </a:t>
            </a:r>
            <a:r>
              <a:rPr lang="en-US" sz="1900" b="1" i="1" dirty="0" smtClean="0"/>
              <a:t>note that all participants are appearing in their individual capacities only.  Any statements are their own and are not to be attributed to their organizations.</a:t>
            </a:r>
          </a:p>
          <a:p>
            <a:r>
              <a:rPr lang="en-US" sz="1900" dirty="0" smtClean="0"/>
              <a:t>The Opioid Crisis</a:t>
            </a:r>
          </a:p>
          <a:p>
            <a:r>
              <a:rPr lang="en-US" sz="1900" dirty="0" smtClean="0"/>
              <a:t>The Litigation Response</a:t>
            </a:r>
          </a:p>
          <a:p>
            <a:pPr lvl="1"/>
            <a:r>
              <a:rPr lang="en-US" sz="1900" dirty="0" smtClean="0"/>
              <a:t>Oklahoma trial</a:t>
            </a:r>
          </a:p>
          <a:p>
            <a:pPr lvl="1"/>
            <a:r>
              <a:rPr lang="en-US" sz="1900" dirty="0" smtClean="0"/>
              <a:t>MDL</a:t>
            </a:r>
          </a:p>
          <a:p>
            <a:pPr lvl="1"/>
            <a:r>
              <a:rPr lang="en-US" sz="1900" dirty="0"/>
              <a:t>States’ </a:t>
            </a:r>
            <a:r>
              <a:rPr lang="en-US" sz="1900" dirty="0" smtClean="0"/>
              <a:t>role and settlement opportunities</a:t>
            </a:r>
          </a:p>
          <a:p>
            <a:r>
              <a:rPr lang="en-US" sz="1900" dirty="0" smtClean="0"/>
              <a:t>Discussion</a:t>
            </a:r>
          </a:p>
        </p:txBody>
      </p:sp>
    </p:spTree>
    <p:extLst>
      <p:ext uri="{BB962C8B-B14F-4D97-AF65-F5344CB8AC3E}">
        <p14:creationId xmlns:p14="http://schemas.microsoft.com/office/powerpoint/2010/main" val="1163314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Verdict:  J&amp;J to pay $572 million</a:t>
            </a:r>
            <a:br>
              <a:rPr lang="en-US" dirty="0" smtClean="0"/>
            </a:br>
            <a:r>
              <a:rPr lang="en-US" i="1" dirty="0" smtClean="0"/>
              <a:t>Findings of Fact</a:t>
            </a:r>
            <a:endParaRPr lang="en-US" i="1" dirty="0"/>
          </a:p>
        </p:txBody>
      </p:sp>
      <p:sp>
        <p:nvSpPr>
          <p:cNvPr id="5" name="Content Placeholder 4"/>
          <p:cNvSpPr>
            <a:spLocks noGrp="1"/>
          </p:cNvSpPr>
          <p:nvPr>
            <p:ph sz="half" idx="1"/>
          </p:nvPr>
        </p:nvSpPr>
        <p:spPr/>
        <p:txBody>
          <a:bodyPr>
            <a:normAutofit fontScale="92500" lnSpcReduction="20000"/>
          </a:bodyPr>
          <a:lstStyle/>
          <a:p>
            <a:r>
              <a:rPr lang="en-US" dirty="0" smtClean="0"/>
              <a:t>J&amp;J developed and supplied opioid active pharmaceutical ingredients  to other U.S. drug manufacturers.</a:t>
            </a:r>
          </a:p>
          <a:p>
            <a:r>
              <a:rPr lang="en-US" dirty="0" smtClean="0"/>
              <a:t>Marketing strategy</a:t>
            </a:r>
          </a:p>
          <a:p>
            <a:pPr lvl="1"/>
            <a:r>
              <a:rPr lang="en-US" dirty="0" smtClean="0"/>
              <a:t>Chronic pain is undertreated</a:t>
            </a:r>
          </a:p>
          <a:p>
            <a:pPr lvl="1"/>
            <a:r>
              <a:rPr lang="en-US" dirty="0" smtClean="0"/>
              <a:t>“low risk of abuse and low danger” in prescribing opioids to treat chronic, non-malignant pain</a:t>
            </a:r>
          </a:p>
          <a:p>
            <a:pPr lvl="1"/>
            <a:r>
              <a:rPr lang="en-US" dirty="0" smtClean="0"/>
              <a:t>Pain advocacy groups to explain efficacy/safety</a:t>
            </a:r>
          </a:p>
          <a:p>
            <a:pPr lvl="1"/>
            <a:r>
              <a:rPr lang="en-US" dirty="0" smtClean="0"/>
              <a:t>Medical education</a:t>
            </a:r>
          </a:p>
          <a:p>
            <a:pPr lvl="1"/>
            <a:r>
              <a:rPr lang="en-US" dirty="0" smtClean="0"/>
              <a:t>“</a:t>
            </a:r>
            <a:r>
              <a:rPr lang="en-US" dirty="0" err="1" smtClean="0"/>
              <a:t>pseudoaddiction</a:t>
            </a:r>
            <a:r>
              <a:rPr lang="en-US" dirty="0" smtClean="0"/>
              <a:t>”:  seeking more opioids isn’t a sign of addiction but </a:t>
            </a:r>
            <a:r>
              <a:rPr lang="en-US" dirty="0" err="1" smtClean="0"/>
              <a:t>undertreatment</a:t>
            </a:r>
            <a:r>
              <a:rPr lang="en-US" dirty="0" smtClean="0"/>
              <a:t>.  Solution:  prescribe more opioids!</a:t>
            </a:r>
          </a:p>
          <a:p>
            <a:endParaRPr lang="en-US" dirty="0" smtClean="0"/>
          </a:p>
          <a:p>
            <a:endParaRPr lang="en-US" dirty="0"/>
          </a:p>
        </p:txBody>
      </p:sp>
      <p:sp>
        <p:nvSpPr>
          <p:cNvPr id="6" name="Content Placeholder 5"/>
          <p:cNvSpPr>
            <a:spLocks noGrp="1"/>
          </p:cNvSpPr>
          <p:nvPr>
            <p:ph sz="half" idx="2"/>
          </p:nvPr>
        </p:nvSpPr>
        <p:spPr/>
        <p:txBody>
          <a:bodyPr>
            <a:normAutofit fontScale="92500" lnSpcReduction="20000"/>
          </a:bodyPr>
          <a:lstStyle/>
          <a:p>
            <a:r>
              <a:rPr lang="en-US" dirty="0" smtClean="0"/>
              <a:t>Defendants’ opioid marketing was </a:t>
            </a:r>
            <a:r>
              <a:rPr lang="en-US" b="1" dirty="0" smtClean="0"/>
              <a:t>false, deceptive and misleading</a:t>
            </a:r>
          </a:p>
          <a:p>
            <a:r>
              <a:rPr lang="en-US" dirty="0" smtClean="0"/>
              <a:t>Increase in opioid addiction correlated with increased opioid sales in Oklahoma and is </a:t>
            </a:r>
            <a:r>
              <a:rPr lang="en-US" b="1" dirty="0" smtClean="0"/>
              <a:t>not a coincidence</a:t>
            </a:r>
          </a:p>
          <a:p>
            <a:r>
              <a:rPr lang="en-US" b="1" dirty="0" smtClean="0"/>
              <a:t>“Oversupply and ‘significant widespread rapid increase in the sale of opioid prescription medications’ … caused the ‘significant rise in opioid overdose deaths’ and ‘negative consequences’ … including addiction, opioid use disorder, the rise in NAS, and children entering the child welfare system.”</a:t>
            </a:r>
          </a:p>
          <a:p>
            <a:endParaRPr lang="en-US" b="1" dirty="0" smtClean="0"/>
          </a:p>
          <a:p>
            <a:endParaRPr lang="en-US" dirty="0" smtClean="0"/>
          </a:p>
          <a:p>
            <a:endParaRPr lang="en-US" dirty="0"/>
          </a:p>
        </p:txBody>
      </p:sp>
      <p:sp>
        <p:nvSpPr>
          <p:cNvPr id="7" name="TextBox 6"/>
          <p:cNvSpPr txBox="1"/>
          <p:nvPr/>
        </p:nvSpPr>
        <p:spPr>
          <a:xfrm>
            <a:off x="2592924" y="6096000"/>
            <a:ext cx="8989476" cy="646331"/>
          </a:xfrm>
          <a:prstGeom prst="rect">
            <a:avLst/>
          </a:prstGeom>
          <a:noFill/>
        </p:spPr>
        <p:txBody>
          <a:bodyPr wrap="square" rtlCol="0">
            <a:spAutoFit/>
          </a:bodyPr>
          <a:lstStyle/>
          <a:p>
            <a:r>
              <a:rPr lang="en-US" i="1" dirty="0" smtClean="0"/>
              <a:t>J&amp;J to appeal:  We did not cause the opioid crisis; misapplication of public nuisance law already rejected by judges in other states</a:t>
            </a:r>
            <a:endParaRPr lang="en-US" i="1" dirty="0"/>
          </a:p>
        </p:txBody>
      </p:sp>
    </p:spTree>
    <p:extLst>
      <p:ext uri="{BB962C8B-B14F-4D97-AF65-F5344CB8AC3E}">
        <p14:creationId xmlns:p14="http://schemas.microsoft.com/office/powerpoint/2010/main" val="2119149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a:t>
            </a:r>
            <a:endParaRPr lang="en-US" dirty="0"/>
          </a:p>
        </p:txBody>
      </p:sp>
      <p:sp>
        <p:nvSpPr>
          <p:cNvPr id="5" name="Content Placeholder 4"/>
          <p:cNvSpPr>
            <a:spLocks noGrp="1"/>
          </p:cNvSpPr>
          <p:nvPr>
            <p:ph idx="1"/>
          </p:nvPr>
        </p:nvSpPr>
        <p:spPr/>
        <p:txBody>
          <a:bodyPr/>
          <a:lstStyle/>
          <a:p>
            <a:r>
              <a:rPr lang="en-US" dirty="0" smtClean="0"/>
              <a:t>Federal Multi-district litigation in Cleveland, Ohio, October 21, 2019</a:t>
            </a:r>
          </a:p>
          <a:p>
            <a:r>
              <a:rPr lang="en-US" dirty="0" smtClean="0"/>
              <a:t>Purdue settlement and bankruptcy filing</a:t>
            </a:r>
            <a:endParaRPr lang="en-US" dirty="0"/>
          </a:p>
        </p:txBody>
      </p:sp>
    </p:spTree>
    <p:extLst>
      <p:ext uri="{BB962C8B-B14F-4D97-AF65-F5344CB8AC3E}">
        <p14:creationId xmlns:p14="http://schemas.microsoft.com/office/powerpoint/2010/main" val="4184973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Municipalities and States</a:t>
            </a:r>
            <a:endParaRPr lang="en-US" dirty="0"/>
          </a:p>
        </p:txBody>
      </p:sp>
      <p:sp>
        <p:nvSpPr>
          <p:cNvPr id="5" name="Content Placeholder 4"/>
          <p:cNvSpPr>
            <a:spLocks noGrp="1"/>
          </p:cNvSpPr>
          <p:nvPr>
            <p:ph idx="1"/>
          </p:nvPr>
        </p:nvSpPr>
        <p:spPr/>
        <p:txBody>
          <a:bodyPr>
            <a:normAutofit/>
          </a:bodyPr>
          <a:lstStyle/>
          <a:p>
            <a:r>
              <a:rPr lang="en-US" sz="2400" dirty="0" smtClean="0"/>
              <a:t>Over 2,000 cases brought by municipalities, tribal nations health providers in Multi-District Litigation (MDL) brought in the U.S. District Court for the Northern District of Ohio.  Trial set for October 21, 2019</a:t>
            </a:r>
          </a:p>
          <a:p>
            <a:pPr marL="0" indent="0">
              <a:buNone/>
            </a:pPr>
            <a:endParaRPr lang="en-US" sz="2400" dirty="0" smtClean="0"/>
          </a:p>
        </p:txBody>
      </p:sp>
      <p:sp>
        <p:nvSpPr>
          <p:cNvPr id="6" name="Content Placeholder 5"/>
          <p:cNvSpPr>
            <a:spLocks noGrp="1"/>
          </p:cNvSpPr>
          <p:nvPr>
            <p:ph sz="half" idx="4294967295"/>
          </p:nvPr>
        </p:nvSpPr>
        <p:spPr>
          <a:xfrm>
            <a:off x="7878763" y="2125663"/>
            <a:ext cx="4313237" cy="3778250"/>
          </a:xfrm>
        </p:spPr>
        <p:txBody>
          <a:bodyPr/>
          <a:lstStyle/>
          <a:p>
            <a:endParaRPr lang="en-US" b="1" i="1" dirty="0" smtClean="0"/>
          </a:p>
          <a:p>
            <a:endParaRPr lang="en-US" b="1" i="1" dirty="0"/>
          </a:p>
        </p:txBody>
      </p:sp>
    </p:spTree>
    <p:extLst>
      <p:ext uri="{BB962C8B-B14F-4D97-AF65-F5344CB8AC3E}">
        <p14:creationId xmlns:p14="http://schemas.microsoft.com/office/powerpoint/2010/main" val="2929621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goals in multistate effort:</a:t>
            </a:r>
            <a:br>
              <a:rPr lang="en-US" dirty="0" smtClean="0"/>
            </a:br>
            <a:r>
              <a:rPr lang="en-US" dirty="0" smtClean="0"/>
              <a:t>What are the States trying to achieve?</a:t>
            </a:r>
            <a:endParaRPr lang="en-US" dirty="0"/>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3382699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Settlement Efforts by State AGs</a:t>
            </a:r>
            <a:endParaRPr lang="en-US" dirty="0"/>
          </a:p>
        </p:txBody>
      </p:sp>
      <p:sp>
        <p:nvSpPr>
          <p:cNvPr id="3" name="Content Placeholder 2"/>
          <p:cNvSpPr>
            <a:spLocks noGrp="1"/>
          </p:cNvSpPr>
          <p:nvPr>
            <p:ph idx="1"/>
          </p:nvPr>
        </p:nvSpPr>
        <p:spPr/>
        <p:txBody>
          <a:bodyPr/>
          <a:lstStyle/>
          <a:p>
            <a:r>
              <a:rPr lang="en-US" dirty="0" smtClean="0"/>
              <a:t>Proposed Purdue Pharmaceuticals settlement</a:t>
            </a:r>
          </a:p>
          <a:p>
            <a:endParaRPr lang="en-US" dirty="0"/>
          </a:p>
        </p:txBody>
      </p:sp>
    </p:spTree>
    <p:extLst>
      <p:ext uri="{BB962C8B-B14F-4D97-AF65-F5344CB8AC3E}">
        <p14:creationId xmlns:p14="http://schemas.microsoft.com/office/powerpoint/2010/main" val="3347483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Discussion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697906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&amp; Answers?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15498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D466C-9F51-456D-967A-EA7F96FDBA48}"/>
              </a:ext>
            </a:extLst>
          </p:cNvPr>
          <p:cNvSpPr>
            <a:spLocks noGrp="1"/>
          </p:cNvSpPr>
          <p:nvPr>
            <p:ph type="title"/>
          </p:nvPr>
        </p:nvSpPr>
        <p:spPr/>
        <p:txBody>
          <a:bodyPr/>
          <a:lstStyle/>
          <a:p>
            <a:pPr algn="ctr"/>
            <a:r>
              <a:rPr lang="en-US" dirty="0" smtClean="0"/>
              <a:t>The Opioid Crisis</a:t>
            </a:r>
            <a:br>
              <a:rPr lang="en-US" dirty="0" smtClean="0"/>
            </a:br>
            <a:endParaRPr lang="en-US" dirty="0"/>
          </a:p>
        </p:txBody>
      </p:sp>
      <p:sp>
        <p:nvSpPr>
          <p:cNvPr id="3" name="Content Placeholder 2">
            <a:extLst>
              <a:ext uri="{FF2B5EF4-FFF2-40B4-BE49-F238E27FC236}">
                <a16:creationId xmlns:a16="http://schemas.microsoft.com/office/drawing/2014/main" id="{E1816EAA-82D2-4516-8909-9FE5AF601316}"/>
              </a:ext>
            </a:extLst>
          </p:cNvPr>
          <p:cNvSpPr>
            <a:spLocks noGrp="1"/>
          </p:cNvSpPr>
          <p:nvPr>
            <p:ph type="body" idx="1"/>
          </p:nvPr>
        </p:nvSpPr>
        <p:spPr/>
        <p:txBody>
          <a:bodyPr>
            <a:normAutofit fontScale="92500" lnSpcReduction="20000"/>
          </a:bodyPr>
          <a:lstStyle/>
          <a:p>
            <a:pPr marL="0" indent="0" algn="ctr">
              <a:buNone/>
            </a:pPr>
            <a:r>
              <a:rPr lang="en-US" b="1" dirty="0"/>
              <a:t>“Our current opioid epidemic is due in a large part to the overprescribing of oxycodone, hydrocodone, and other opioids for the treatment of chronic pain.” </a:t>
            </a:r>
            <a:r>
              <a:rPr lang="en-US" dirty="0"/>
              <a:t>– Dr. Charles Atkins</a:t>
            </a:r>
          </a:p>
          <a:p>
            <a:endParaRPr lang="en-US" b="1" dirty="0"/>
          </a:p>
          <a:p>
            <a:endParaRPr lang="en-US" dirty="0"/>
          </a:p>
        </p:txBody>
      </p:sp>
    </p:spTree>
    <p:extLst>
      <p:ext uri="{BB962C8B-B14F-4D97-AF65-F5344CB8AC3E}">
        <p14:creationId xmlns:p14="http://schemas.microsoft.com/office/powerpoint/2010/main" val="3435850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Development of the Crisis</a:t>
            </a:r>
          </a:p>
        </p:txBody>
      </p:sp>
      <p:sp>
        <p:nvSpPr>
          <p:cNvPr id="9" name="Content Placeholder 8"/>
          <p:cNvSpPr>
            <a:spLocks noGrp="1"/>
          </p:cNvSpPr>
          <p:nvPr>
            <p:ph idx="1"/>
          </p:nvPr>
        </p:nvSpPr>
        <p:spPr/>
        <p:txBody>
          <a:bodyPr/>
          <a:lstStyle/>
          <a:p>
            <a:r>
              <a:rPr lang="en-US" sz="2200" dirty="0"/>
              <a:t>Opioids come in many forms, from prescription painkillers to street heroin. </a:t>
            </a:r>
          </a:p>
          <a:p>
            <a:r>
              <a:rPr lang="en-US" sz="2200" dirty="0"/>
              <a:t>Overdose deaths involving prescription pain relievers climbed sharply from 1999 – 2011, </a:t>
            </a:r>
            <a:r>
              <a:rPr lang="en-US" sz="2200" b="1" dirty="0"/>
              <a:t>rising nearly 300%, </a:t>
            </a:r>
            <a:r>
              <a:rPr lang="en-US" sz="2200" dirty="0"/>
              <a:t>leading the Centers for Disease Control and Prevention to declare these deaths to be an epidemic. </a:t>
            </a:r>
          </a:p>
          <a:p>
            <a:r>
              <a:rPr lang="en-US" sz="2200" dirty="0"/>
              <a:t>The majority of the drug overdose deaths involving prescription drugs involve opioids, including </a:t>
            </a:r>
            <a:r>
              <a:rPr lang="en-US" sz="2200" b="1" dirty="0"/>
              <a:t>prescription pain relievers</a:t>
            </a:r>
            <a:endParaRPr lang="en-US" sz="1400" b="1" dirty="0"/>
          </a:p>
          <a:p>
            <a:pPr marL="1371600" lvl="3" indent="0">
              <a:buNone/>
            </a:pPr>
            <a:r>
              <a:rPr lang="en-US" sz="1400" dirty="0"/>
              <a:t>(from National Drug Control Strategy FY 2016 Budget and Performance Summary)</a:t>
            </a:r>
            <a:endParaRPr lang="en-US" sz="1400" b="1" dirty="0"/>
          </a:p>
          <a:p>
            <a:endParaRPr lang="en-US" dirty="0"/>
          </a:p>
        </p:txBody>
      </p:sp>
    </p:spTree>
    <p:extLst>
      <p:ext uri="{BB962C8B-B14F-4D97-AF65-F5344CB8AC3E}">
        <p14:creationId xmlns:p14="http://schemas.microsoft.com/office/powerpoint/2010/main" val="1576986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D466C-9F51-456D-967A-EA7F96FDBA48}"/>
              </a:ext>
            </a:extLst>
          </p:cNvPr>
          <p:cNvSpPr>
            <a:spLocks noGrp="1"/>
          </p:cNvSpPr>
          <p:nvPr>
            <p:ph type="title"/>
          </p:nvPr>
        </p:nvSpPr>
        <p:spPr/>
        <p:txBody>
          <a:bodyPr/>
          <a:lstStyle/>
          <a:p>
            <a:pPr algn="ctr"/>
            <a:r>
              <a:rPr lang="en-US" dirty="0"/>
              <a:t>Development of the Crisis</a:t>
            </a:r>
          </a:p>
        </p:txBody>
      </p:sp>
      <p:sp>
        <p:nvSpPr>
          <p:cNvPr id="3" name="Content Placeholder 2">
            <a:extLst>
              <a:ext uri="{FF2B5EF4-FFF2-40B4-BE49-F238E27FC236}">
                <a16:creationId xmlns:a16="http://schemas.microsoft.com/office/drawing/2014/main" id="{E1816EAA-82D2-4516-8909-9FE5AF601316}"/>
              </a:ext>
            </a:extLst>
          </p:cNvPr>
          <p:cNvSpPr>
            <a:spLocks noGrp="1"/>
          </p:cNvSpPr>
          <p:nvPr>
            <p:ph idx="1"/>
          </p:nvPr>
        </p:nvSpPr>
        <p:spPr/>
        <p:txBody>
          <a:bodyPr>
            <a:normAutofit fontScale="70000" lnSpcReduction="20000"/>
          </a:bodyPr>
          <a:lstStyle/>
          <a:p>
            <a:r>
              <a:rPr lang="en-US" sz="3200" dirty="0"/>
              <a:t>Nationwide, from 1997 to 2002, there was an increase in prescribing:</a:t>
            </a:r>
          </a:p>
          <a:p>
            <a:pPr lvl="1"/>
            <a:r>
              <a:rPr lang="en-US" sz="2800" dirty="0"/>
              <a:t>Fentanyl: 226% </a:t>
            </a:r>
          </a:p>
          <a:p>
            <a:pPr lvl="1"/>
            <a:r>
              <a:rPr lang="en-US" sz="2800" dirty="0"/>
              <a:t>Morphine: 73% </a:t>
            </a:r>
          </a:p>
          <a:p>
            <a:pPr lvl="1"/>
            <a:r>
              <a:rPr lang="en-US" sz="2800" dirty="0"/>
              <a:t>Oxycodone: 402% </a:t>
            </a:r>
          </a:p>
          <a:p>
            <a:r>
              <a:rPr lang="en-US" sz="3200" dirty="0"/>
              <a:t>During that same period, hospital Emergency Department mentions of the following drugs increased:</a:t>
            </a:r>
          </a:p>
          <a:p>
            <a:pPr lvl="1"/>
            <a:r>
              <a:rPr lang="en-US" sz="2800" dirty="0"/>
              <a:t>Fentanyl: 641% </a:t>
            </a:r>
          </a:p>
          <a:p>
            <a:pPr lvl="1"/>
            <a:r>
              <a:rPr lang="en-US" sz="2800" dirty="0"/>
              <a:t>Morphine: 113%</a:t>
            </a:r>
          </a:p>
          <a:p>
            <a:pPr lvl="1"/>
            <a:r>
              <a:rPr lang="en-US" sz="2800" dirty="0"/>
              <a:t>Oxycodone: 346%</a:t>
            </a:r>
          </a:p>
          <a:p>
            <a:endParaRPr lang="en-US" dirty="0"/>
          </a:p>
          <a:p>
            <a:pPr marL="457200" lvl="1" indent="0">
              <a:buNone/>
            </a:pPr>
            <a:endParaRPr lang="en-US" dirty="0"/>
          </a:p>
        </p:txBody>
      </p:sp>
    </p:spTree>
    <p:extLst>
      <p:ext uri="{BB962C8B-B14F-4D97-AF65-F5344CB8AC3E}">
        <p14:creationId xmlns:p14="http://schemas.microsoft.com/office/powerpoint/2010/main" val="1179299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Where Pain Relievers Were Obtained for Most Recent Misuse</a:t>
            </a:r>
          </a:p>
        </p:txBody>
      </p:sp>
      <p:pic>
        <p:nvPicPr>
          <p:cNvPr id="7" name="Content Placeholder 8" descr="A close up of a map&#10;&#10;Description automatically generated">
            <a:extLst>
              <a:ext uri="{FF2B5EF4-FFF2-40B4-BE49-F238E27FC236}">
                <a16:creationId xmlns:a16="http://schemas.microsoft.com/office/drawing/2014/main" id="{D46A7F16-F51D-407E-A5B1-F5F1A33FFF4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68387" y="1905000"/>
            <a:ext cx="7841058" cy="4207303"/>
          </a:xfrm>
          <a:prstGeom prst="rect">
            <a:avLst/>
          </a:prstGeom>
        </p:spPr>
      </p:pic>
      <p:sp>
        <p:nvSpPr>
          <p:cNvPr id="9" name="TextBox 8"/>
          <p:cNvSpPr txBox="1"/>
          <p:nvPr/>
        </p:nvSpPr>
        <p:spPr>
          <a:xfrm>
            <a:off x="922713" y="1905000"/>
            <a:ext cx="1562792" cy="276999"/>
          </a:xfrm>
          <a:prstGeom prst="rect">
            <a:avLst/>
          </a:prstGeom>
          <a:noFill/>
        </p:spPr>
        <p:txBody>
          <a:bodyPr wrap="square" rtlCol="0">
            <a:spAutoFit/>
          </a:bodyPr>
          <a:lstStyle/>
          <a:p>
            <a:r>
              <a:rPr lang="en-US" sz="1200" b="1" i="1" dirty="0" smtClean="0"/>
              <a:t>Nationally - 2018</a:t>
            </a:r>
            <a:endParaRPr lang="en-US" sz="1200" b="1" i="1" dirty="0"/>
          </a:p>
        </p:txBody>
      </p:sp>
    </p:spTree>
    <p:extLst>
      <p:ext uri="{BB962C8B-B14F-4D97-AF65-F5344CB8AC3E}">
        <p14:creationId xmlns:p14="http://schemas.microsoft.com/office/powerpoint/2010/main" val="681825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E03E-D617-4642-AA42-CA57DB3DFB94}"/>
              </a:ext>
            </a:extLst>
          </p:cNvPr>
          <p:cNvSpPr>
            <a:spLocks noGrp="1"/>
          </p:cNvSpPr>
          <p:nvPr>
            <p:ph type="title"/>
          </p:nvPr>
        </p:nvSpPr>
        <p:spPr/>
        <p:txBody>
          <a:bodyPr/>
          <a:lstStyle/>
          <a:p>
            <a:pPr algn="ctr"/>
            <a:r>
              <a:rPr lang="en-US" dirty="0"/>
              <a:t>Impact on U.S.</a:t>
            </a:r>
          </a:p>
        </p:txBody>
      </p:sp>
      <p:sp>
        <p:nvSpPr>
          <p:cNvPr id="3" name="Content Placeholder 2">
            <a:extLst>
              <a:ext uri="{FF2B5EF4-FFF2-40B4-BE49-F238E27FC236}">
                <a16:creationId xmlns:a16="http://schemas.microsoft.com/office/drawing/2014/main" id="{66304B34-C836-413D-B297-8F614DD32531}"/>
              </a:ext>
            </a:extLst>
          </p:cNvPr>
          <p:cNvSpPr>
            <a:spLocks noGrp="1"/>
          </p:cNvSpPr>
          <p:nvPr>
            <p:ph sz="half" idx="1"/>
          </p:nvPr>
        </p:nvSpPr>
        <p:spPr>
          <a:xfrm>
            <a:off x="2592924" y="1701339"/>
            <a:ext cx="4313864" cy="3777622"/>
          </a:xfrm>
        </p:spPr>
        <p:txBody>
          <a:bodyPr>
            <a:noAutofit/>
          </a:bodyPr>
          <a:lstStyle/>
          <a:p>
            <a:r>
              <a:rPr lang="en-US" sz="2000" b="1" dirty="0"/>
              <a:t>“We have a 9/11-scale loss every three weeks.”</a:t>
            </a:r>
          </a:p>
          <a:p>
            <a:r>
              <a:rPr lang="en-US" sz="2000" dirty="0"/>
              <a:t>Opiate overdose is now the leading cause of accidental death in the United States. Accidental intoxication deaths </a:t>
            </a:r>
            <a:r>
              <a:rPr lang="en-US" sz="2000" b="1" dirty="0"/>
              <a:t>doubled</a:t>
            </a:r>
            <a:r>
              <a:rPr lang="en-US" sz="2000" dirty="0"/>
              <a:t> in the last 4 years.</a:t>
            </a:r>
          </a:p>
          <a:p>
            <a:r>
              <a:rPr lang="en-US" sz="2000" dirty="0"/>
              <a:t>Fatal overdoses from prescription opioids have </a:t>
            </a:r>
            <a:r>
              <a:rPr lang="en-US" sz="2000" b="1" dirty="0"/>
              <a:t>quadrupled</a:t>
            </a:r>
            <a:r>
              <a:rPr lang="en-US" sz="2000" dirty="0"/>
              <a:t> since 1999 and heroin overdoses have gone up about </a:t>
            </a:r>
            <a:r>
              <a:rPr lang="en-US" sz="2000" b="1" dirty="0" err="1"/>
              <a:t>sixfold</a:t>
            </a:r>
            <a:r>
              <a:rPr lang="en-US" sz="2000" dirty="0"/>
              <a:t> since 2001.</a:t>
            </a:r>
          </a:p>
        </p:txBody>
      </p:sp>
      <p:sp>
        <p:nvSpPr>
          <p:cNvPr id="4" name="Content Placeholder 3"/>
          <p:cNvSpPr>
            <a:spLocks noGrp="1"/>
          </p:cNvSpPr>
          <p:nvPr>
            <p:ph sz="half" idx="2"/>
          </p:nvPr>
        </p:nvSpPr>
        <p:spPr/>
        <p:txBody>
          <a:bodyPr>
            <a:normAutofit lnSpcReduction="10000"/>
          </a:bodyPr>
          <a:lstStyle/>
          <a:p>
            <a:r>
              <a:rPr lang="en-US" dirty="0"/>
              <a:t>In 2014, more than </a:t>
            </a:r>
            <a:r>
              <a:rPr lang="en-US" b="1" dirty="0"/>
              <a:t>240 million prescriptions </a:t>
            </a:r>
            <a:r>
              <a:rPr lang="en-US" dirty="0"/>
              <a:t>were written for opioids, which is more than sufficient for each American adult to have one full bottle of opioids. </a:t>
            </a:r>
          </a:p>
          <a:p>
            <a:r>
              <a:rPr lang="en-US" dirty="0"/>
              <a:t>Prescription drugs are </a:t>
            </a:r>
            <a:r>
              <a:rPr lang="en-US" b="1" dirty="0"/>
              <a:t>second only to marijuana </a:t>
            </a:r>
            <a:r>
              <a:rPr lang="en-US" dirty="0"/>
              <a:t>as the most abused category of drug in the United States.</a:t>
            </a:r>
          </a:p>
          <a:p>
            <a:r>
              <a:rPr lang="en-US" dirty="0"/>
              <a:t>The total societal economic burden of opioid overdose, abuse, and dependence is estimated to be </a:t>
            </a:r>
            <a:r>
              <a:rPr lang="en-US" b="1" dirty="0"/>
              <a:t>$78.5 billion</a:t>
            </a:r>
            <a:r>
              <a:rPr lang="en-US" dirty="0"/>
              <a:t>.</a:t>
            </a:r>
          </a:p>
          <a:p>
            <a:endParaRPr lang="en-US" b="1" dirty="0"/>
          </a:p>
          <a:p>
            <a:endParaRPr lang="en-US" dirty="0"/>
          </a:p>
        </p:txBody>
      </p:sp>
      <p:sp>
        <p:nvSpPr>
          <p:cNvPr id="5" name="TextBox 4"/>
          <p:cNvSpPr txBox="1"/>
          <p:nvPr/>
        </p:nvSpPr>
        <p:spPr>
          <a:xfrm>
            <a:off x="7190747" y="5801900"/>
            <a:ext cx="4596938" cy="646331"/>
          </a:xfrm>
          <a:prstGeom prst="rect">
            <a:avLst/>
          </a:prstGeom>
          <a:noFill/>
        </p:spPr>
        <p:txBody>
          <a:bodyPr wrap="square" rtlCol="0">
            <a:spAutoFit/>
          </a:bodyPr>
          <a:lstStyle/>
          <a:p>
            <a:r>
              <a:rPr lang="en-US" sz="900" dirty="0"/>
              <a:t>(from “Economic Burden of the Opioid Epidemic,” </a:t>
            </a:r>
            <a:r>
              <a:rPr lang="en-US" sz="900" u="sng" dirty="0">
                <a:hlinkClick r:id="rId2"/>
              </a:rPr>
              <a:t>http://www.themedicalcareblog.com/economic-burden-opioid-epidemic/</a:t>
            </a:r>
            <a:r>
              <a:rPr lang="en-US" sz="900" u="sng" dirty="0"/>
              <a:t>)</a:t>
            </a:r>
            <a:r>
              <a:rPr lang="en-US" sz="900" dirty="0"/>
              <a:t> </a:t>
            </a:r>
          </a:p>
          <a:p>
            <a:endParaRPr lang="en-US" dirty="0"/>
          </a:p>
        </p:txBody>
      </p:sp>
    </p:spTree>
    <p:extLst>
      <p:ext uri="{BB962C8B-B14F-4D97-AF65-F5344CB8AC3E}">
        <p14:creationId xmlns:p14="http://schemas.microsoft.com/office/powerpoint/2010/main" val="834065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114DB-04AC-4D4B-BCF9-94AF1830747D}"/>
              </a:ext>
            </a:extLst>
          </p:cNvPr>
          <p:cNvSpPr>
            <a:spLocks noGrp="1"/>
          </p:cNvSpPr>
          <p:nvPr>
            <p:ph type="title"/>
          </p:nvPr>
        </p:nvSpPr>
        <p:spPr/>
        <p:txBody>
          <a:bodyPr/>
          <a:lstStyle/>
          <a:p>
            <a:pPr algn="ctr"/>
            <a:r>
              <a:rPr lang="en-US" dirty="0"/>
              <a:t>Significance of Opioid Crisis</a:t>
            </a:r>
          </a:p>
        </p:txBody>
      </p:sp>
      <p:sp>
        <p:nvSpPr>
          <p:cNvPr id="3" name="Content Placeholder 2">
            <a:extLst>
              <a:ext uri="{FF2B5EF4-FFF2-40B4-BE49-F238E27FC236}">
                <a16:creationId xmlns:a16="http://schemas.microsoft.com/office/drawing/2014/main" id="{798BA577-292A-44EC-B5AF-C2A884E44EAE}"/>
              </a:ext>
            </a:extLst>
          </p:cNvPr>
          <p:cNvSpPr>
            <a:spLocks noGrp="1"/>
          </p:cNvSpPr>
          <p:nvPr>
            <p:ph idx="1"/>
          </p:nvPr>
        </p:nvSpPr>
        <p:spPr/>
        <p:txBody>
          <a:bodyPr>
            <a:normAutofit fontScale="92500" lnSpcReduction="10000"/>
          </a:bodyPr>
          <a:lstStyle/>
          <a:p>
            <a:r>
              <a:rPr lang="en-US" sz="2000" dirty="0"/>
              <a:t>More </a:t>
            </a:r>
            <a:r>
              <a:rPr lang="en-US" sz="2000" b="1" dirty="0"/>
              <a:t>Caucasians</a:t>
            </a:r>
            <a:r>
              <a:rPr lang="en-US" sz="2000" dirty="0"/>
              <a:t> are dying of opioid overdose. </a:t>
            </a:r>
          </a:p>
          <a:p>
            <a:r>
              <a:rPr lang="en-US" sz="2000" dirty="0"/>
              <a:t>Opioids-related mortality is related to a history of </a:t>
            </a:r>
            <a:r>
              <a:rPr lang="en-US" sz="2000" b="1" dirty="0"/>
              <a:t>addiction</a:t>
            </a:r>
            <a:r>
              <a:rPr lang="en-US" sz="2000" dirty="0"/>
              <a:t>.</a:t>
            </a:r>
          </a:p>
          <a:p>
            <a:pPr lvl="1"/>
            <a:r>
              <a:rPr lang="en-US" sz="1800" dirty="0"/>
              <a:t>The CDC estimates that for each prescription painkiller death in 2008, there were 10 treatment admissions for abuse, 32 emergency department visits for misuse or abuse, 130 people who were abusers or dependent, and 825 nonmedical users. </a:t>
            </a:r>
          </a:p>
          <a:p>
            <a:r>
              <a:rPr lang="en-US" sz="2000" dirty="0"/>
              <a:t>Opioids addiction is a symptom of a </a:t>
            </a:r>
            <a:r>
              <a:rPr lang="en-US" sz="2000" b="1" dirty="0"/>
              <a:t>crisis of anxiety, depression, and trauma</a:t>
            </a:r>
            <a:r>
              <a:rPr lang="en-US" sz="2000" dirty="0"/>
              <a:t>.</a:t>
            </a:r>
          </a:p>
          <a:p>
            <a:pPr lvl="1"/>
            <a:r>
              <a:rPr lang="en-US" sz="1800" dirty="0"/>
              <a:t>Some studies find rates of these pre-existing problems among people with heroin addiction as high as 93%. </a:t>
            </a:r>
          </a:p>
          <a:p>
            <a:pPr lvl="1"/>
            <a:r>
              <a:rPr lang="en-US" sz="1800" dirty="0"/>
              <a:t>According to the CDC, past misuse of prescription opioids is the strongest risk factor for heroin initiation and use.</a:t>
            </a:r>
          </a:p>
        </p:txBody>
      </p:sp>
    </p:spTree>
    <p:extLst>
      <p:ext uri="{BB962C8B-B14F-4D97-AF65-F5344CB8AC3E}">
        <p14:creationId xmlns:p14="http://schemas.microsoft.com/office/powerpoint/2010/main" val="59154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E03E-D617-4642-AA42-CA57DB3DFB94}"/>
              </a:ext>
            </a:extLst>
          </p:cNvPr>
          <p:cNvSpPr>
            <a:spLocks noGrp="1"/>
          </p:cNvSpPr>
          <p:nvPr>
            <p:ph type="title"/>
          </p:nvPr>
        </p:nvSpPr>
        <p:spPr/>
        <p:txBody>
          <a:bodyPr/>
          <a:lstStyle/>
          <a:p>
            <a:pPr algn="ctr"/>
            <a:r>
              <a:rPr lang="en-US" dirty="0"/>
              <a:t>Impact on Connecticut</a:t>
            </a:r>
          </a:p>
        </p:txBody>
      </p:sp>
      <p:sp>
        <p:nvSpPr>
          <p:cNvPr id="3" name="Content Placeholder 2">
            <a:extLst>
              <a:ext uri="{FF2B5EF4-FFF2-40B4-BE49-F238E27FC236}">
                <a16:creationId xmlns:a16="http://schemas.microsoft.com/office/drawing/2014/main" id="{66304B34-C836-413D-B297-8F614DD32531}"/>
              </a:ext>
            </a:extLst>
          </p:cNvPr>
          <p:cNvSpPr>
            <a:spLocks noGrp="1"/>
          </p:cNvSpPr>
          <p:nvPr>
            <p:ph sz="half" idx="1"/>
          </p:nvPr>
        </p:nvSpPr>
        <p:spPr/>
        <p:txBody>
          <a:bodyPr>
            <a:normAutofit fontScale="62500" lnSpcReduction="20000"/>
          </a:bodyPr>
          <a:lstStyle/>
          <a:p>
            <a:r>
              <a:rPr lang="en-US" sz="3200" dirty="0"/>
              <a:t>Admissions for heroin use has been steadily increasing since 2011 after 5 year decline.</a:t>
            </a:r>
          </a:p>
          <a:p>
            <a:r>
              <a:rPr lang="en-US" sz="3200" b="1" dirty="0"/>
              <a:t>Heroin has replaced alcohol </a:t>
            </a:r>
            <a:r>
              <a:rPr lang="en-US" sz="3200" dirty="0"/>
              <a:t>as the primary drug reported at admission to substance abuse treatment.</a:t>
            </a:r>
          </a:p>
          <a:p>
            <a:r>
              <a:rPr lang="en-US" sz="3200" dirty="0"/>
              <a:t>In 2017, heroin and other opiates accounted for 40% of all substance abuse treatment.</a:t>
            </a:r>
          </a:p>
          <a:p>
            <a:pPr marL="0" indent="0">
              <a:buNone/>
            </a:pPr>
            <a:endParaRPr lang="en-US" sz="3200" dirty="0"/>
          </a:p>
          <a:p>
            <a:pPr marL="1371600" lvl="3" indent="0">
              <a:buNone/>
            </a:pPr>
            <a:r>
              <a:rPr lang="en-US" sz="1400" dirty="0"/>
              <a:t>(according to the Connecticut Department of Mental Health and Addiction Services)</a:t>
            </a:r>
          </a:p>
        </p:txBody>
      </p:sp>
      <p:sp>
        <p:nvSpPr>
          <p:cNvPr id="6" name="Content Placeholder 5"/>
          <p:cNvSpPr>
            <a:spLocks noGrp="1"/>
          </p:cNvSpPr>
          <p:nvPr>
            <p:ph sz="half" idx="2"/>
          </p:nvPr>
        </p:nvSpPr>
        <p:spPr/>
        <p:txBody>
          <a:bodyPr>
            <a:noAutofit/>
          </a:bodyPr>
          <a:lstStyle/>
          <a:p>
            <a:r>
              <a:rPr lang="en-US" sz="2000" dirty="0"/>
              <a:t>High school students in the region have nearly </a:t>
            </a:r>
            <a:r>
              <a:rPr lang="en-US" sz="2000" b="1" dirty="0"/>
              <a:t>tripled</a:t>
            </a:r>
            <a:r>
              <a:rPr lang="en-US" sz="2000" dirty="0"/>
              <a:t> their illicit use of prescription drugs in the past few years. </a:t>
            </a:r>
          </a:p>
          <a:p>
            <a:r>
              <a:rPr lang="en-US" sz="2000" dirty="0"/>
              <a:t>From 2012 through 2015, the number of fatal drug overdoses in Connecticut more than </a:t>
            </a:r>
            <a:r>
              <a:rPr lang="en-US" sz="2000" b="1" dirty="0"/>
              <a:t>doubled</a:t>
            </a:r>
            <a:r>
              <a:rPr lang="en-US" sz="2000" dirty="0"/>
              <a:t>. The vast majority of those deaths were linked to opioids. </a:t>
            </a:r>
          </a:p>
          <a:p>
            <a:pPr marL="0" indent="0">
              <a:buNone/>
            </a:pPr>
            <a:r>
              <a:rPr lang="en-US" sz="1000" dirty="0"/>
              <a:t>(http://www.theday.com/policefirecourts/20160215/fatal-drug-overdoses-in- connecticut-have-more-than-doubled-since-2012).</a:t>
            </a:r>
          </a:p>
          <a:p>
            <a:endParaRPr lang="en-US" sz="1600" dirty="0"/>
          </a:p>
          <a:p>
            <a:endParaRPr lang="en-US" sz="1600" dirty="0"/>
          </a:p>
          <a:p>
            <a:pPr marL="0" indent="0">
              <a:buNone/>
            </a:pPr>
            <a:endParaRPr lang="en-US" sz="1600" dirty="0"/>
          </a:p>
        </p:txBody>
      </p:sp>
    </p:spTree>
    <p:extLst>
      <p:ext uri="{BB962C8B-B14F-4D97-AF65-F5344CB8AC3E}">
        <p14:creationId xmlns:p14="http://schemas.microsoft.com/office/powerpoint/2010/main" val="243020331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5ABB42C419424BB7910CB0A9FB9DBB" ma:contentTypeVersion="10" ma:contentTypeDescription="Create a new document." ma:contentTypeScope="" ma:versionID="3ce26e9f6cc36ce5f7c6f1f15fe0fed6">
  <xsd:schema xmlns:xsd="http://www.w3.org/2001/XMLSchema" xmlns:xs="http://www.w3.org/2001/XMLSchema" xmlns:p="http://schemas.microsoft.com/office/2006/metadata/properties" xmlns:ns3="6c888784-29e4-4dd0-a6c6-3ebe85547fe9" targetNamespace="http://schemas.microsoft.com/office/2006/metadata/properties" ma:root="true" ma:fieldsID="bb72c0f323dec88d0f8c07d12ebfbf63" ns3:_="">
    <xsd:import namespace="6c888784-29e4-4dd0-a6c6-3ebe85547fe9"/>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888784-29e4-4dd0-a6c6-3ebe85547fe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5B35DE-38B4-45D6-8992-4FEAEB9215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888784-29e4-4dd0-a6c6-3ebe85547fe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E00929-47EA-4AA0-949A-12426B91A49E}">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6c888784-29e4-4dd0-a6c6-3ebe85547fe9"/>
    <ds:schemaRef ds:uri="http://www.w3.org/XML/1998/namespace"/>
  </ds:schemaRefs>
</ds:datastoreItem>
</file>

<file path=customXml/itemProps3.xml><?xml version="1.0" encoding="utf-8"?>
<ds:datastoreItem xmlns:ds="http://schemas.openxmlformats.org/officeDocument/2006/customXml" ds:itemID="{50F95E91-4C15-40A2-BD4C-69140937109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352</TotalTime>
  <Words>1609</Words>
  <Application>Microsoft Office PowerPoint</Application>
  <PresentationFormat>Widescreen</PresentationFormat>
  <Paragraphs>155</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Arial Narrow</vt:lpstr>
      <vt:lpstr>Century Gothic</vt:lpstr>
      <vt:lpstr>Wingdings 3</vt:lpstr>
      <vt:lpstr>Wisp</vt:lpstr>
      <vt:lpstr>NAPABA  Northeast Regional Conference 2019</vt:lpstr>
      <vt:lpstr>Welcome</vt:lpstr>
      <vt:lpstr>The Opioid Crisis </vt:lpstr>
      <vt:lpstr>Development of the Crisis</vt:lpstr>
      <vt:lpstr>Development of the Crisis</vt:lpstr>
      <vt:lpstr>Where Pain Relievers Were Obtained for Most Recent Misuse</vt:lpstr>
      <vt:lpstr>Impact on U.S.</vt:lpstr>
      <vt:lpstr>Significance of Opioid Crisis</vt:lpstr>
      <vt:lpstr>Impact on Connecticut</vt:lpstr>
      <vt:lpstr>North Central Connecticut Youth Survey Data</vt:lpstr>
      <vt:lpstr>PowerPoint Presentation</vt:lpstr>
      <vt:lpstr>PowerPoint Presentation</vt:lpstr>
      <vt:lpstr>Opioid Epidemic Is Yielding to a Deadlier Cousin: Fentanyl </vt:lpstr>
      <vt:lpstr>PowerPoint Presentation</vt:lpstr>
      <vt:lpstr>The Litigation Response</vt:lpstr>
      <vt:lpstr>Multiple venues:  individual states, Oklahoma, MDL (Northern District of Ohio)</vt:lpstr>
      <vt:lpstr>State of Oklahoma ex rel. Mike Hunter, Attorney General of Oklahoma v. Johnson &amp; Johnson</vt:lpstr>
      <vt:lpstr>Oklahoma’s Argument: Abate a public nuisance</vt:lpstr>
      <vt:lpstr>J&amp;J’s Defenses</vt:lpstr>
      <vt:lpstr>Verdict:  J&amp;J to pay $572 million Findings of Fact</vt:lpstr>
      <vt:lpstr>What’s next</vt:lpstr>
      <vt:lpstr>Municipalities and States</vt:lpstr>
      <vt:lpstr>States’ goals in multistate effort: What are the States trying to achieve?</vt:lpstr>
      <vt:lpstr>Settlement Efforts by State AGs</vt:lpstr>
      <vt:lpstr>Discussion</vt:lpstr>
      <vt:lpstr>Questions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NAPABA Presentation</dc:title>
  <dc:creator>Quyen Truong</dc:creator>
  <cp:lastModifiedBy>Querijero, Michelle</cp:lastModifiedBy>
  <cp:revision>37</cp:revision>
  <dcterms:created xsi:type="dcterms:W3CDTF">2019-08-23T15:14:29Z</dcterms:created>
  <dcterms:modified xsi:type="dcterms:W3CDTF">2019-09-18T13:22:37Z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0x0101000F5ABB42C419424BB7910CB0A9FB9DBB</vt:lpwstr>
  </property>
</Properties>
</file>