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omments/comment1.xml" ContentType="application/vnd.openxmlformats-officedocument.presentationml.comment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2"/>
  </p:sldMasterIdLst>
  <p:notesMasterIdLst>
    <p:notesMasterId r:id="rId31"/>
  </p:notesMasterIdLst>
  <p:sldIdLst>
    <p:sldId id="277" r:id="rId3"/>
    <p:sldId id="278" r:id="rId4"/>
    <p:sldId id="294" r:id="rId5"/>
    <p:sldId id="283" r:id="rId6"/>
    <p:sldId id="287" r:id="rId7"/>
    <p:sldId id="288" r:id="rId8"/>
    <p:sldId id="291" r:id="rId9"/>
    <p:sldId id="289" r:id="rId10"/>
    <p:sldId id="297" r:id="rId11"/>
    <p:sldId id="284" r:id="rId12"/>
    <p:sldId id="280" r:id="rId13"/>
    <p:sldId id="292" r:id="rId14"/>
    <p:sldId id="298" r:id="rId15"/>
    <p:sldId id="281" r:id="rId16"/>
    <p:sldId id="285" r:id="rId17"/>
    <p:sldId id="267" r:id="rId18"/>
    <p:sldId id="268" r:id="rId19"/>
    <p:sldId id="295" r:id="rId20"/>
    <p:sldId id="290" r:id="rId21"/>
    <p:sldId id="270" r:id="rId22"/>
    <p:sldId id="271" r:id="rId23"/>
    <p:sldId id="272" r:id="rId24"/>
    <p:sldId id="273" r:id="rId25"/>
    <p:sldId id="286" r:id="rId26"/>
    <p:sldId id="274" r:id="rId27"/>
    <p:sldId id="275" r:id="rId28"/>
    <p:sldId id="276" r:id="rId29"/>
    <p:sldId id="293" r:id="rId30"/>
  </p:sldIdLst>
  <p:sldSz cx="9144000" cy="6858000" type="screen4x3"/>
  <p:notesSz cx="6954838" cy="9236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ellys, Ryan 47045" initials="KR4" lastIdx="1" clrIdx="0">
    <p:extLst>
      <p:ext uri="{19B8F6BF-5375-455C-9EA6-DF929625EA0E}">
        <p15:presenceInfo xmlns:p15="http://schemas.microsoft.com/office/powerpoint/2012/main" userId="S-1-5-21-1840259261-1017672073-2079600828-240566" providerId="AD"/>
      </p:ext>
    </p:extLst>
  </p:cmAuthor>
  <p:cmAuthor id="2" name="Kim, Sharon 47021" initials="KS4" lastIdx="1" clrIdx="1">
    <p:extLst>
      <p:ext uri="{19B8F6BF-5375-455C-9EA6-DF929625EA0E}">
        <p15:presenceInfo xmlns:p15="http://schemas.microsoft.com/office/powerpoint/2012/main" userId="S-1-5-21-1840259261-1017672073-2079600828-6787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323" y="4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commentAuthors" Target="commentAuthor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 Id="rId8" Type="http://schemas.openxmlformats.org/officeDocument/2006/relationships/slide" Target="slides/slide6.xml"/></Relationships>
</file>

<file path=ppt/comments/comment1.xml><?xml version="1.0" encoding="utf-8"?>
<p:cmLst xmlns:a="http://schemas.openxmlformats.org/drawingml/2006/main" xmlns:r="http://schemas.openxmlformats.org/officeDocument/2006/relationships" xmlns:p="http://schemas.openxmlformats.org/presentationml/2006/main">
  <p:cm authorId="2" dt="2019-09-17T17:39:52.763" idx="1">
    <p:pos x="10" y="10"/>
    <p:text/>
    <p:extLst>
      <p:ext uri="{C676402C-5697-4E1C-873F-D02D1690AC5C}">
        <p15:threadingInfo xmlns:p15="http://schemas.microsoft.com/office/powerpoint/2012/main" timeZoneBias="24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4521" cy="461879"/>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38694" y="0"/>
            <a:ext cx="3014521" cy="461879"/>
          </a:xfrm>
          <a:prstGeom prst="rect">
            <a:avLst/>
          </a:prstGeom>
        </p:spPr>
        <p:txBody>
          <a:bodyPr vert="horz" lIns="91440" tIns="45720" rIns="91440" bIns="45720" rtlCol="0"/>
          <a:lstStyle>
            <a:lvl1pPr algn="r">
              <a:defRPr sz="1200"/>
            </a:lvl1pPr>
          </a:lstStyle>
          <a:p>
            <a:fld id="{F7B7AABA-BC3B-4890-B72B-E770579A00B7}" type="datetimeFigureOut">
              <a:rPr lang="en-US" smtClean="0"/>
              <a:t>9/18/2019</a:t>
            </a:fld>
            <a:endParaRPr lang="en-US"/>
          </a:p>
        </p:txBody>
      </p:sp>
      <p:sp>
        <p:nvSpPr>
          <p:cNvPr id="4" name="Slide Image Placeholder 3"/>
          <p:cNvSpPr>
            <a:spLocks noGrp="1" noRot="1" noChangeAspect="1"/>
          </p:cNvSpPr>
          <p:nvPr>
            <p:ph type="sldImg" idx="2"/>
          </p:nvPr>
        </p:nvSpPr>
        <p:spPr>
          <a:xfrm>
            <a:off x="1166813" y="692150"/>
            <a:ext cx="4621212" cy="3465513"/>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95160" y="4387099"/>
            <a:ext cx="5564520" cy="4156902"/>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772712"/>
            <a:ext cx="3014521" cy="46187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38694" y="8772712"/>
            <a:ext cx="3014521" cy="461878"/>
          </a:xfrm>
          <a:prstGeom prst="rect">
            <a:avLst/>
          </a:prstGeom>
        </p:spPr>
        <p:txBody>
          <a:bodyPr vert="horz" lIns="91440" tIns="45720" rIns="91440" bIns="45720" rtlCol="0" anchor="b"/>
          <a:lstStyle>
            <a:lvl1pPr algn="r">
              <a:defRPr sz="1200"/>
            </a:lvl1pPr>
          </a:lstStyle>
          <a:p>
            <a:fld id="{E867490F-F708-40F5-A916-FBD63875B395}" type="slidenum">
              <a:rPr lang="en-US" smtClean="0"/>
              <a:t>‹#›</a:t>
            </a:fld>
            <a:endParaRPr lang="en-US"/>
          </a:p>
        </p:txBody>
      </p:sp>
    </p:spTree>
    <p:extLst>
      <p:ext uri="{BB962C8B-B14F-4D97-AF65-F5344CB8AC3E}">
        <p14:creationId xmlns:p14="http://schemas.microsoft.com/office/powerpoint/2010/main" val="36275608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867490F-F708-40F5-A916-FBD63875B395}" type="slidenum">
              <a:rPr lang="en-US" smtClean="0"/>
              <a:t>9</a:t>
            </a:fld>
            <a:endParaRPr lang="en-US"/>
          </a:p>
        </p:txBody>
      </p:sp>
    </p:spTree>
    <p:extLst>
      <p:ext uri="{BB962C8B-B14F-4D97-AF65-F5344CB8AC3E}">
        <p14:creationId xmlns:p14="http://schemas.microsoft.com/office/powerpoint/2010/main" val="29654162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p14="http://schemas.microsoft.com/office/powerpoint/2010/main" val="40957321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p14="http://schemas.microsoft.com/office/powerpoint/2010/main" val="30211722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endParaRPr lang="en-US" altLang="en-US"/>
          </a:p>
        </p:txBody>
      </p:sp>
    </p:spTree>
    <p:extLst>
      <p:ext uri="{BB962C8B-B14F-4D97-AF65-F5344CB8AC3E}">
        <p14:creationId xmlns:p14="http://schemas.microsoft.com/office/powerpoint/2010/main" val="31863168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endParaRPr lang="en-US" altLang="en-US"/>
          </a:p>
        </p:txBody>
      </p:sp>
    </p:spTree>
    <p:extLst>
      <p:ext uri="{BB962C8B-B14F-4D97-AF65-F5344CB8AC3E}">
        <p14:creationId xmlns:p14="http://schemas.microsoft.com/office/powerpoint/2010/main" val="2508781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endParaRPr lang="en-US" altLang="en-US"/>
          </a:p>
        </p:txBody>
      </p:sp>
    </p:spTree>
    <p:extLst>
      <p:ext uri="{BB962C8B-B14F-4D97-AF65-F5344CB8AC3E}">
        <p14:creationId xmlns:p14="http://schemas.microsoft.com/office/powerpoint/2010/main" val="35315306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endParaRPr lang="en-US" altLang="en-US"/>
          </a:p>
        </p:txBody>
      </p:sp>
    </p:spTree>
    <p:extLst>
      <p:ext uri="{BB962C8B-B14F-4D97-AF65-F5344CB8AC3E}">
        <p14:creationId xmlns:p14="http://schemas.microsoft.com/office/powerpoint/2010/main" val="23256824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endParaRPr lang="en-US" altLang="en-US"/>
          </a:p>
        </p:txBody>
      </p:sp>
    </p:spTree>
    <p:extLst>
      <p:ext uri="{BB962C8B-B14F-4D97-AF65-F5344CB8AC3E}">
        <p14:creationId xmlns:p14="http://schemas.microsoft.com/office/powerpoint/2010/main" val="9501383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endParaRPr lang="en-US"/>
          </a:p>
        </p:txBody>
      </p:sp>
    </p:spTree>
    <p:extLst>
      <p:ext uri="{BB962C8B-B14F-4D97-AF65-F5344CB8AC3E}">
        <p14:creationId xmlns:p14="http://schemas.microsoft.com/office/powerpoint/2010/main" val="24032058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p14="http://schemas.microsoft.com/office/powerpoint/2010/main" val="10198627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p14="http://schemas.microsoft.com/office/powerpoint/2010/main" val="31956954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92F0A263-7226-4345-8174-A29479CE04C4}" type="datetimeFigureOut">
              <a:rPr lang="en-GB" smtClean="0"/>
              <a:t>18/09/2019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74979FF-7916-4966-84CF-FD0F1BCD1004}" type="slidenum">
              <a:rPr lang="en-GB" smtClean="0"/>
              <a:t>‹#›</a:t>
            </a:fld>
            <a:endParaRPr lang="en-GB"/>
          </a:p>
        </p:txBody>
      </p:sp>
    </p:spTree>
    <p:extLst>
      <p:ext uri="{BB962C8B-B14F-4D97-AF65-F5344CB8AC3E}">
        <p14:creationId xmlns:p14="http://schemas.microsoft.com/office/powerpoint/2010/main" val="10799695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92F0A263-7226-4345-8174-A29479CE04C4}" type="datetimeFigureOut">
              <a:rPr lang="en-GB" smtClean="0"/>
              <a:t>18/09/2019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74979FF-7916-4966-84CF-FD0F1BCD1004}" type="slidenum">
              <a:rPr lang="en-GB" smtClean="0"/>
              <a:t>‹#›</a:t>
            </a:fld>
            <a:endParaRPr lang="en-GB"/>
          </a:p>
        </p:txBody>
      </p:sp>
    </p:spTree>
    <p:extLst>
      <p:ext uri="{BB962C8B-B14F-4D97-AF65-F5344CB8AC3E}">
        <p14:creationId xmlns:p14="http://schemas.microsoft.com/office/powerpoint/2010/main" val="3753738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92F0A263-7226-4345-8174-A29479CE04C4}" type="datetimeFigureOut">
              <a:rPr lang="en-GB" smtClean="0"/>
              <a:t>18/09/2019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74979FF-7916-4966-84CF-FD0F1BCD1004}" type="slidenum">
              <a:rPr lang="en-GB" smtClean="0"/>
              <a:t>‹#›</a:t>
            </a:fld>
            <a:endParaRPr lang="en-GB"/>
          </a:p>
        </p:txBody>
      </p:sp>
    </p:spTree>
    <p:extLst>
      <p:ext uri="{BB962C8B-B14F-4D97-AF65-F5344CB8AC3E}">
        <p14:creationId xmlns:p14="http://schemas.microsoft.com/office/powerpoint/2010/main" val="99479794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8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14" hasCustomPrompt="1"/>
          </p:nvPr>
        </p:nvSpPr>
        <p:spPr>
          <a:xfrm>
            <a:off x="1051559" y="6373922"/>
            <a:ext cx="5623879" cy="298828"/>
          </a:xfrm>
        </p:spPr>
        <p:txBody>
          <a:bodyPr anchor="b" anchorCtr="0">
            <a:noAutofit/>
          </a:bodyPr>
          <a:lstStyle>
            <a:lvl1pPr marL="0" indent="0">
              <a:spcBef>
                <a:spcPts val="0"/>
              </a:spcBef>
              <a:buFont typeface="Arial" pitchFamily="34" charset="0"/>
              <a:buNone/>
              <a:defRPr lang="en-US" sz="685" smtClean="0">
                <a:effectLst/>
              </a:defRPr>
            </a:lvl1pPr>
            <a:lvl2pPr marL="0" indent="0">
              <a:spcBef>
                <a:spcPts val="0"/>
              </a:spcBef>
              <a:buFont typeface="Arial" pitchFamily="34" charset="0"/>
              <a:buNone/>
              <a:defRPr sz="586">
                <a:latin typeface="+mj-lt"/>
              </a:defRPr>
            </a:lvl2pPr>
            <a:lvl3pPr marL="0" indent="0">
              <a:spcBef>
                <a:spcPts val="0"/>
              </a:spcBef>
              <a:buFont typeface="Arial" pitchFamily="34" charset="0"/>
              <a:buNone/>
              <a:defRPr sz="586">
                <a:latin typeface="+mj-lt"/>
              </a:defRPr>
            </a:lvl3pPr>
            <a:lvl4pPr marL="0" indent="0">
              <a:spcBef>
                <a:spcPts val="0"/>
              </a:spcBef>
              <a:buFont typeface="Arial" pitchFamily="34" charset="0"/>
              <a:buNone/>
              <a:defRPr sz="586">
                <a:latin typeface="+mj-lt"/>
              </a:defRPr>
            </a:lvl4pPr>
            <a:lvl5pPr marL="0" indent="0">
              <a:spcBef>
                <a:spcPts val="0"/>
              </a:spcBef>
              <a:buFont typeface="Arial" pitchFamily="34" charset="0"/>
              <a:buNone/>
              <a:defRPr sz="586">
                <a:latin typeface="+mj-lt"/>
              </a:defRPr>
            </a:lvl5pPr>
            <a:lvl6pPr marL="0" indent="0">
              <a:spcBef>
                <a:spcPts val="0"/>
              </a:spcBef>
              <a:buFont typeface="Arial" pitchFamily="34" charset="0"/>
              <a:buNone/>
              <a:defRPr sz="586">
                <a:latin typeface="+mj-lt"/>
              </a:defRPr>
            </a:lvl6pPr>
            <a:lvl7pPr marL="0" indent="0">
              <a:spcBef>
                <a:spcPts val="0"/>
              </a:spcBef>
              <a:buFont typeface="Arial" pitchFamily="34" charset="0"/>
              <a:buNone/>
              <a:defRPr sz="586">
                <a:latin typeface="+mj-lt"/>
              </a:defRPr>
            </a:lvl7pPr>
            <a:lvl8pPr marL="0" indent="0">
              <a:spcBef>
                <a:spcPts val="0"/>
              </a:spcBef>
              <a:buFont typeface="Arial" pitchFamily="34" charset="0"/>
              <a:buNone/>
              <a:defRPr sz="586" baseline="0">
                <a:latin typeface="+mj-lt"/>
              </a:defRPr>
            </a:lvl8pPr>
            <a:lvl9pPr marL="0" indent="0">
              <a:spcBef>
                <a:spcPts val="0"/>
              </a:spcBef>
              <a:buFont typeface="Arial" pitchFamily="34" charset="0"/>
              <a:buNone/>
              <a:defRPr sz="586" baseline="0">
                <a:latin typeface="+mj-lt"/>
              </a:defRPr>
            </a:lvl9pPr>
          </a:lstStyle>
          <a:p>
            <a:r>
              <a:rPr lang="en-US" dirty="0"/>
              <a:t>Sources and footnotes are possible on all text slides</a:t>
            </a:r>
            <a:endParaRPr lang="en-US" dirty="0">
              <a:effectLst/>
              <a:latin typeface="Suisse Int l" charset="0"/>
            </a:endParaRPr>
          </a:p>
        </p:txBody>
      </p:sp>
      <p:sp>
        <p:nvSpPr>
          <p:cNvPr id="2" name="Title 1"/>
          <p:cNvSpPr>
            <a:spLocks noGrp="1"/>
          </p:cNvSpPr>
          <p:nvPr>
            <p:ph type="title" hasCustomPrompt="1"/>
          </p:nvPr>
        </p:nvSpPr>
        <p:spPr/>
        <p:txBody>
          <a:bodyPr/>
          <a:lstStyle>
            <a:lvl1pPr>
              <a:defRPr/>
            </a:lvl1pPr>
          </a:lstStyle>
          <a:p>
            <a:r>
              <a:rPr lang="en-US" dirty="0"/>
              <a:t>Slide Title</a:t>
            </a:r>
          </a:p>
        </p:txBody>
      </p:sp>
      <p:sp>
        <p:nvSpPr>
          <p:cNvPr id="6" name="Subtitle 2"/>
          <p:cNvSpPr>
            <a:spLocks noGrp="1"/>
          </p:cNvSpPr>
          <p:nvPr>
            <p:ph type="subTitle" idx="13" hasCustomPrompt="1"/>
          </p:nvPr>
        </p:nvSpPr>
        <p:spPr>
          <a:xfrm>
            <a:off x="274637" y="914401"/>
            <a:ext cx="8594726" cy="546099"/>
          </a:xfrm>
        </p:spPr>
        <p:txBody>
          <a:bodyPr>
            <a:noAutofit/>
          </a:bodyPr>
          <a:lstStyle>
            <a:lvl1pPr marL="0" indent="0" algn="l">
              <a:spcBef>
                <a:spcPts val="0"/>
              </a:spcBef>
              <a:buNone/>
              <a:defRPr sz="1564" b="0" baseline="0">
                <a:solidFill>
                  <a:schemeClr val="tx1"/>
                </a:solidFill>
                <a:latin typeface="+mj-lt"/>
              </a:defRPr>
            </a:lvl1pPr>
            <a:lvl2pPr marL="0" indent="0" algn="l">
              <a:spcBef>
                <a:spcPts val="0"/>
              </a:spcBef>
              <a:buNone/>
              <a:defRPr sz="1564" b="0">
                <a:solidFill>
                  <a:schemeClr val="tx1"/>
                </a:solidFill>
                <a:latin typeface="+mj-lt"/>
              </a:defRPr>
            </a:lvl2pPr>
            <a:lvl3pPr marL="0" indent="0" algn="l">
              <a:spcBef>
                <a:spcPts val="0"/>
              </a:spcBef>
              <a:buNone/>
              <a:defRPr sz="1564" b="0">
                <a:solidFill>
                  <a:schemeClr val="tx1"/>
                </a:solidFill>
                <a:latin typeface="+mj-lt"/>
              </a:defRPr>
            </a:lvl3pPr>
            <a:lvl4pPr marL="0" indent="0" algn="l">
              <a:spcBef>
                <a:spcPts val="0"/>
              </a:spcBef>
              <a:buNone/>
              <a:defRPr sz="1564" b="0">
                <a:solidFill>
                  <a:schemeClr val="tx1"/>
                </a:solidFill>
                <a:latin typeface="+mj-lt"/>
              </a:defRPr>
            </a:lvl4pPr>
            <a:lvl5pPr marL="0" indent="0" algn="l">
              <a:spcBef>
                <a:spcPts val="0"/>
              </a:spcBef>
              <a:buNone/>
              <a:defRPr sz="1564" b="0">
                <a:solidFill>
                  <a:schemeClr val="tx1"/>
                </a:solidFill>
                <a:latin typeface="+mj-lt"/>
              </a:defRPr>
            </a:lvl5pPr>
            <a:lvl6pPr marL="0" indent="0" algn="l">
              <a:spcBef>
                <a:spcPts val="0"/>
              </a:spcBef>
              <a:buNone/>
              <a:defRPr sz="1564" b="0">
                <a:solidFill>
                  <a:schemeClr val="tx1"/>
                </a:solidFill>
                <a:latin typeface="+mj-lt"/>
              </a:defRPr>
            </a:lvl6pPr>
            <a:lvl7pPr marL="0" indent="0" algn="l">
              <a:spcBef>
                <a:spcPts val="0"/>
              </a:spcBef>
              <a:buNone/>
              <a:defRPr sz="1564" b="0">
                <a:solidFill>
                  <a:schemeClr val="tx1"/>
                </a:solidFill>
                <a:latin typeface="+mj-lt"/>
              </a:defRPr>
            </a:lvl7pPr>
            <a:lvl8pPr marL="0" indent="0" algn="l">
              <a:spcBef>
                <a:spcPts val="0"/>
              </a:spcBef>
              <a:buNone/>
              <a:defRPr sz="1564" b="0">
                <a:solidFill>
                  <a:schemeClr val="tx1"/>
                </a:solidFill>
                <a:latin typeface="+mj-lt"/>
              </a:defRPr>
            </a:lvl8pPr>
            <a:lvl9pPr marL="0" indent="0" algn="l">
              <a:spcBef>
                <a:spcPts val="0"/>
              </a:spcBef>
              <a:buNone/>
              <a:defRPr sz="1564" b="0">
                <a:solidFill>
                  <a:schemeClr val="tx1"/>
                </a:solidFill>
                <a:latin typeface="+mj-lt"/>
              </a:defRPr>
            </a:lvl9pPr>
          </a:lstStyle>
          <a:p>
            <a:r>
              <a:rPr lang="en-US" dirty="0"/>
              <a:t>Optional slide subtitle</a:t>
            </a:r>
          </a:p>
        </p:txBody>
      </p:sp>
      <p:sp>
        <p:nvSpPr>
          <p:cNvPr id="4" name="Slide Number Placeholder 3"/>
          <p:cNvSpPr>
            <a:spLocks noGrp="1"/>
          </p:cNvSpPr>
          <p:nvPr>
            <p:ph type="sldNum" sz="quarter" idx="15"/>
          </p:nvPr>
        </p:nvSpPr>
        <p:spPr>
          <a:xfrm>
            <a:off x="8413707" y="6382389"/>
            <a:ext cx="455655" cy="298828"/>
          </a:xfrm>
        </p:spPr>
        <p:txBody>
          <a:bodyPr/>
          <a:lstStyle/>
          <a:p>
            <a:pPr algn="r"/>
            <a:fld id="{5E5E5DBA-0C62-1548-A32D-94638C99E9A3}" type="slidenum">
              <a:rPr lang="uk-UA" smtClean="0"/>
              <a:pPr algn="r"/>
              <a:t>‹#›</a:t>
            </a:fld>
            <a:endParaRPr lang="uk-UA"/>
          </a:p>
        </p:txBody>
      </p:sp>
    </p:spTree>
    <p:extLst>
      <p:ext uri="{BB962C8B-B14F-4D97-AF65-F5344CB8AC3E}">
        <p14:creationId xmlns:p14="http://schemas.microsoft.com/office/powerpoint/2010/main" val="12769183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10"/>
          </p:nvPr>
        </p:nvSpPr>
        <p:spPr/>
        <p:txBody>
          <a:bodyPr/>
          <a:lstStyle/>
          <a:p>
            <a:fld id="{92F0A263-7226-4345-8174-A29479CE04C4}" type="datetimeFigureOut">
              <a:rPr lang="en-GB" smtClean="0"/>
              <a:t>18/09/2019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74979FF-7916-4966-84CF-FD0F1BCD1004}" type="slidenum">
              <a:rPr lang="en-GB" smtClean="0"/>
              <a:t>‹#›</a:t>
            </a:fld>
            <a:endParaRPr lang="en-GB"/>
          </a:p>
        </p:txBody>
      </p:sp>
    </p:spTree>
    <p:extLst>
      <p:ext uri="{BB962C8B-B14F-4D97-AF65-F5344CB8AC3E}">
        <p14:creationId xmlns:p14="http://schemas.microsoft.com/office/powerpoint/2010/main" val="28202596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2F0A263-7226-4345-8174-A29479CE04C4}" type="datetimeFigureOut">
              <a:rPr lang="en-GB" smtClean="0"/>
              <a:t>18/09/2019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74979FF-7916-4966-84CF-FD0F1BCD1004}" type="slidenum">
              <a:rPr lang="en-GB" smtClean="0"/>
              <a:t>‹#›</a:t>
            </a:fld>
            <a:endParaRPr lang="en-GB"/>
          </a:p>
        </p:txBody>
      </p:sp>
    </p:spTree>
    <p:extLst>
      <p:ext uri="{BB962C8B-B14F-4D97-AF65-F5344CB8AC3E}">
        <p14:creationId xmlns:p14="http://schemas.microsoft.com/office/powerpoint/2010/main" val="11660112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92F0A263-7226-4345-8174-A29479CE04C4}" type="datetimeFigureOut">
              <a:rPr lang="en-GB" smtClean="0"/>
              <a:t>18/09/2019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74979FF-7916-4966-84CF-FD0F1BCD1004}" type="slidenum">
              <a:rPr lang="en-GB" smtClean="0"/>
              <a:t>‹#›</a:t>
            </a:fld>
            <a:endParaRPr lang="en-GB"/>
          </a:p>
        </p:txBody>
      </p:sp>
    </p:spTree>
    <p:extLst>
      <p:ext uri="{BB962C8B-B14F-4D97-AF65-F5344CB8AC3E}">
        <p14:creationId xmlns:p14="http://schemas.microsoft.com/office/powerpoint/2010/main" val="33934622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92F0A263-7226-4345-8174-A29479CE04C4}" type="datetimeFigureOut">
              <a:rPr lang="en-GB" smtClean="0"/>
              <a:t>18/09/2019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74979FF-7916-4966-84CF-FD0F1BCD1004}" type="slidenum">
              <a:rPr lang="en-GB" smtClean="0"/>
              <a:t>‹#›</a:t>
            </a:fld>
            <a:endParaRPr lang="en-GB"/>
          </a:p>
        </p:txBody>
      </p:sp>
    </p:spTree>
    <p:extLst>
      <p:ext uri="{BB962C8B-B14F-4D97-AF65-F5344CB8AC3E}">
        <p14:creationId xmlns:p14="http://schemas.microsoft.com/office/powerpoint/2010/main" val="18743364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92F0A263-7226-4345-8174-A29479CE04C4}" type="datetimeFigureOut">
              <a:rPr lang="en-GB" smtClean="0"/>
              <a:t>18/09/2019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74979FF-7916-4966-84CF-FD0F1BCD1004}" type="slidenum">
              <a:rPr lang="en-GB" smtClean="0"/>
              <a:t>‹#›</a:t>
            </a:fld>
            <a:endParaRPr lang="en-GB"/>
          </a:p>
        </p:txBody>
      </p:sp>
    </p:spTree>
    <p:extLst>
      <p:ext uri="{BB962C8B-B14F-4D97-AF65-F5344CB8AC3E}">
        <p14:creationId xmlns:p14="http://schemas.microsoft.com/office/powerpoint/2010/main" val="10520597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2F0A263-7226-4345-8174-A29479CE04C4}" type="datetimeFigureOut">
              <a:rPr lang="en-GB" smtClean="0"/>
              <a:t>18/09/2019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74979FF-7916-4966-84CF-FD0F1BCD1004}" type="slidenum">
              <a:rPr lang="en-GB" smtClean="0"/>
              <a:t>‹#›</a:t>
            </a:fld>
            <a:endParaRPr lang="en-GB"/>
          </a:p>
        </p:txBody>
      </p:sp>
    </p:spTree>
    <p:extLst>
      <p:ext uri="{BB962C8B-B14F-4D97-AF65-F5344CB8AC3E}">
        <p14:creationId xmlns:p14="http://schemas.microsoft.com/office/powerpoint/2010/main" val="35391266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2F0A263-7226-4345-8174-A29479CE04C4}" type="datetimeFigureOut">
              <a:rPr lang="en-GB" smtClean="0"/>
              <a:t>18/09/2019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74979FF-7916-4966-84CF-FD0F1BCD1004}" type="slidenum">
              <a:rPr lang="en-GB" smtClean="0"/>
              <a:t>‹#›</a:t>
            </a:fld>
            <a:endParaRPr lang="en-GB"/>
          </a:p>
        </p:txBody>
      </p:sp>
    </p:spTree>
    <p:extLst>
      <p:ext uri="{BB962C8B-B14F-4D97-AF65-F5344CB8AC3E}">
        <p14:creationId xmlns:p14="http://schemas.microsoft.com/office/powerpoint/2010/main" val="31855246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2F0A263-7226-4345-8174-A29479CE04C4}" type="datetimeFigureOut">
              <a:rPr lang="en-GB" smtClean="0"/>
              <a:t>18/09/2019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74979FF-7916-4966-84CF-FD0F1BCD1004}" type="slidenum">
              <a:rPr lang="en-GB" smtClean="0"/>
              <a:t>‹#›</a:t>
            </a:fld>
            <a:endParaRPr lang="en-GB"/>
          </a:p>
        </p:txBody>
      </p:sp>
    </p:spTree>
    <p:extLst>
      <p:ext uri="{BB962C8B-B14F-4D97-AF65-F5344CB8AC3E}">
        <p14:creationId xmlns:p14="http://schemas.microsoft.com/office/powerpoint/2010/main" val="25863531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2F0A263-7226-4345-8174-A29479CE04C4}" type="datetimeFigureOut">
              <a:rPr lang="en-GB" smtClean="0"/>
              <a:t>18/09/2019</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4979FF-7916-4966-84CF-FD0F1BCD1004}" type="slidenum">
              <a:rPr lang="en-GB" smtClean="0"/>
              <a:t>‹#›</a:t>
            </a:fld>
            <a:endParaRPr lang="en-GB"/>
          </a:p>
        </p:txBody>
      </p:sp>
    </p:spTree>
    <p:extLst>
      <p:ext uri="{BB962C8B-B14F-4D97-AF65-F5344CB8AC3E}">
        <p14:creationId xmlns:p14="http://schemas.microsoft.com/office/powerpoint/2010/main" val="263178051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esd.ny.gov/opportunity-zones"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37683" y="476672"/>
            <a:ext cx="7772400" cy="1470025"/>
          </a:xfrm>
        </p:spPr>
        <p:txBody>
          <a:bodyPr/>
          <a:lstStyle/>
          <a:p>
            <a:r>
              <a:rPr lang="en-US" b="1" dirty="0"/>
              <a:t>Opportunity Zone Investments</a:t>
            </a:r>
          </a:p>
        </p:txBody>
      </p:sp>
      <p:sp>
        <p:nvSpPr>
          <p:cNvPr id="3" name="Subtitle 2"/>
          <p:cNvSpPr>
            <a:spLocks noGrp="1"/>
          </p:cNvSpPr>
          <p:nvPr>
            <p:ph type="subTitle" idx="1"/>
          </p:nvPr>
        </p:nvSpPr>
        <p:spPr>
          <a:xfrm>
            <a:off x="1296580" y="1916832"/>
            <a:ext cx="6400800" cy="648072"/>
          </a:xfrm>
        </p:spPr>
        <p:txBody>
          <a:bodyPr>
            <a:normAutofit/>
          </a:bodyPr>
          <a:lstStyle/>
          <a:p>
            <a:r>
              <a:rPr lang="en-US" i="1" dirty="0"/>
              <a:t>September 21, 2019</a:t>
            </a:r>
          </a:p>
          <a:p>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2000" y="4674840"/>
            <a:ext cx="7620000" cy="914400"/>
          </a:xfrm>
          <a:prstGeom prst="rect">
            <a:avLst/>
          </a:prstGeom>
        </p:spPr>
      </p:pic>
      <p:graphicFrame>
        <p:nvGraphicFramePr>
          <p:cNvPr id="5" name="Table 4"/>
          <p:cNvGraphicFramePr>
            <a:graphicFrameLocks noGrp="1"/>
          </p:cNvGraphicFramePr>
          <p:nvPr>
            <p:extLst>
              <p:ext uri="{D42A27DB-BD31-4B8C-83A1-F6EECF244321}">
                <p14:modId xmlns:p14="http://schemas.microsoft.com/office/powerpoint/2010/main" val="1234220263"/>
              </p:ext>
            </p:extLst>
          </p:nvPr>
        </p:nvGraphicFramePr>
        <p:xfrm>
          <a:off x="788568" y="2996952"/>
          <a:ext cx="7416824" cy="1112520"/>
        </p:xfrm>
        <a:graphic>
          <a:graphicData uri="http://schemas.openxmlformats.org/drawingml/2006/table">
            <a:tbl>
              <a:tblPr firstRow="1" bandRow="1">
                <a:tableStyleId>{5C22544A-7EE6-4342-B048-85BDC9FD1C3A}</a:tableStyleId>
              </a:tblPr>
              <a:tblGrid>
                <a:gridCol w="1854206">
                  <a:extLst>
                    <a:ext uri="{9D8B030D-6E8A-4147-A177-3AD203B41FA5}">
                      <a16:colId xmlns:a16="http://schemas.microsoft.com/office/drawing/2014/main" val="20000"/>
                    </a:ext>
                  </a:extLst>
                </a:gridCol>
                <a:gridCol w="1854206">
                  <a:extLst>
                    <a:ext uri="{9D8B030D-6E8A-4147-A177-3AD203B41FA5}">
                      <a16:colId xmlns:a16="http://schemas.microsoft.com/office/drawing/2014/main" val="20001"/>
                    </a:ext>
                  </a:extLst>
                </a:gridCol>
                <a:gridCol w="1854206">
                  <a:extLst>
                    <a:ext uri="{9D8B030D-6E8A-4147-A177-3AD203B41FA5}">
                      <a16:colId xmlns:a16="http://schemas.microsoft.com/office/drawing/2014/main" val="20002"/>
                    </a:ext>
                  </a:extLst>
                </a:gridCol>
                <a:gridCol w="1854206">
                  <a:extLst>
                    <a:ext uri="{9D8B030D-6E8A-4147-A177-3AD203B41FA5}">
                      <a16:colId xmlns:a16="http://schemas.microsoft.com/office/drawing/2014/main" val="20003"/>
                    </a:ext>
                  </a:extLst>
                </a:gridCol>
              </a:tblGrid>
              <a:tr h="370840">
                <a:tc>
                  <a:txBody>
                    <a:bodyPr/>
                    <a:lstStyle/>
                    <a:p>
                      <a:r>
                        <a:rPr lang="en-US" b="1" dirty="0">
                          <a:solidFill>
                            <a:schemeClr val="bg1"/>
                          </a:solidFill>
                        </a:rPr>
                        <a:t>Shiukay Hung</a:t>
                      </a:r>
                    </a:p>
                  </a:txBody>
                  <a:tcPr>
                    <a:solidFill>
                      <a:schemeClr val="tx2">
                        <a:lumMod val="60000"/>
                        <a:lumOff val="40000"/>
                      </a:schemeClr>
                    </a:solidFill>
                  </a:tcPr>
                </a:tc>
                <a:tc>
                  <a:txBody>
                    <a:bodyPr/>
                    <a:lstStyle/>
                    <a:p>
                      <a:r>
                        <a:rPr lang="en-US" b="1" dirty="0">
                          <a:solidFill>
                            <a:schemeClr val="bg1"/>
                          </a:solidFill>
                        </a:rPr>
                        <a:t>Sharon Kim</a:t>
                      </a:r>
                    </a:p>
                  </a:txBody>
                  <a:tcPr>
                    <a:solidFill>
                      <a:schemeClr val="tx2">
                        <a:lumMod val="60000"/>
                        <a:lumOff val="40000"/>
                      </a:schemeClr>
                    </a:solidFill>
                  </a:tcPr>
                </a:tc>
                <a:tc>
                  <a:txBody>
                    <a:bodyPr/>
                    <a:lstStyle/>
                    <a:p>
                      <a:r>
                        <a:rPr lang="en-US" b="1" dirty="0">
                          <a:solidFill>
                            <a:schemeClr val="bg1"/>
                          </a:solidFill>
                        </a:rPr>
                        <a:t>Libin Zhang</a:t>
                      </a:r>
                    </a:p>
                  </a:txBody>
                  <a:tcPr>
                    <a:solidFill>
                      <a:schemeClr val="tx2">
                        <a:lumMod val="60000"/>
                        <a:lumOff val="40000"/>
                      </a:schemeClr>
                    </a:solidFill>
                  </a:tcPr>
                </a:tc>
                <a:tc>
                  <a:txBody>
                    <a:bodyPr/>
                    <a:lstStyle/>
                    <a:p>
                      <a:r>
                        <a:rPr lang="en-US" b="1" dirty="0">
                          <a:solidFill>
                            <a:schemeClr val="bg1"/>
                          </a:solidFill>
                        </a:rPr>
                        <a:t>Rich Williams</a:t>
                      </a:r>
                    </a:p>
                  </a:txBody>
                  <a:tcPr>
                    <a:solidFill>
                      <a:schemeClr val="tx2">
                        <a:lumMod val="60000"/>
                        <a:lumOff val="40000"/>
                      </a:schemeClr>
                    </a:solidFill>
                  </a:tcPr>
                </a:tc>
                <a:extLst>
                  <a:ext uri="{0D108BD9-81ED-4DB2-BD59-A6C34878D82A}">
                    <a16:rowId xmlns:a16="http://schemas.microsoft.com/office/drawing/2014/main" val="10000"/>
                  </a:ext>
                </a:extLst>
              </a:tr>
              <a:tr h="370840">
                <a:tc>
                  <a:txBody>
                    <a:bodyPr/>
                    <a:lstStyle/>
                    <a:p>
                      <a:r>
                        <a:rPr lang="en-US" b="1" dirty="0">
                          <a:solidFill>
                            <a:schemeClr val="bg1"/>
                          </a:solidFill>
                        </a:rPr>
                        <a:t>Senior Director</a:t>
                      </a:r>
                    </a:p>
                  </a:txBody>
                  <a:tcPr>
                    <a:solidFill>
                      <a:schemeClr val="tx2">
                        <a:lumMod val="60000"/>
                        <a:lumOff val="40000"/>
                      </a:schemeClr>
                    </a:solidFill>
                  </a:tcPr>
                </a:tc>
                <a:tc>
                  <a:txBody>
                    <a:bodyPr/>
                    <a:lstStyle/>
                    <a:p>
                      <a:r>
                        <a:rPr lang="en-US" b="1" dirty="0">
                          <a:solidFill>
                            <a:schemeClr val="bg1"/>
                          </a:solidFill>
                        </a:rPr>
                        <a:t>Partner</a:t>
                      </a:r>
                    </a:p>
                  </a:txBody>
                  <a:tcPr>
                    <a:solidFill>
                      <a:schemeClr val="tx2">
                        <a:lumMod val="60000"/>
                        <a:lumOff val="40000"/>
                      </a:schemeClr>
                    </a:solidFill>
                  </a:tcPr>
                </a:tc>
                <a:tc>
                  <a:txBody>
                    <a:bodyPr/>
                    <a:lstStyle/>
                    <a:p>
                      <a:r>
                        <a:rPr lang="en-US" b="1" dirty="0">
                          <a:solidFill>
                            <a:schemeClr val="bg1"/>
                          </a:solidFill>
                        </a:rPr>
                        <a:t>Partner</a:t>
                      </a:r>
                    </a:p>
                  </a:txBody>
                  <a:tcPr>
                    <a:solidFill>
                      <a:schemeClr val="tx2">
                        <a:lumMod val="60000"/>
                        <a:lumOff val="40000"/>
                      </a:schemeClr>
                    </a:solidFill>
                  </a:tcPr>
                </a:tc>
                <a:tc>
                  <a:txBody>
                    <a:bodyPr/>
                    <a:lstStyle/>
                    <a:p>
                      <a:r>
                        <a:rPr lang="en-US" b="1" dirty="0">
                          <a:solidFill>
                            <a:schemeClr val="bg1"/>
                          </a:solidFill>
                        </a:rPr>
                        <a:t>Partner</a:t>
                      </a:r>
                    </a:p>
                  </a:txBody>
                  <a:tcPr>
                    <a:solidFill>
                      <a:schemeClr val="tx2">
                        <a:lumMod val="60000"/>
                        <a:lumOff val="40000"/>
                      </a:schemeClr>
                    </a:solidFill>
                  </a:tcPr>
                </a:tc>
                <a:extLst>
                  <a:ext uri="{0D108BD9-81ED-4DB2-BD59-A6C34878D82A}">
                    <a16:rowId xmlns:a16="http://schemas.microsoft.com/office/drawing/2014/main" val="10001"/>
                  </a:ext>
                </a:extLst>
              </a:tr>
              <a:tr h="370840">
                <a:tc>
                  <a:txBody>
                    <a:bodyPr/>
                    <a:lstStyle/>
                    <a:p>
                      <a:r>
                        <a:rPr lang="en-US" b="1" dirty="0">
                          <a:solidFill>
                            <a:schemeClr val="bg1"/>
                          </a:solidFill>
                        </a:rPr>
                        <a:t>Tishman Speyer</a:t>
                      </a:r>
                    </a:p>
                  </a:txBody>
                  <a:tcPr>
                    <a:solidFill>
                      <a:schemeClr val="tx2">
                        <a:lumMod val="60000"/>
                        <a:lumOff val="40000"/>
                      </a:schemeClr>
                    </a:solidFill>
                  </a:tcPr>
                </a:tc>
                <a:tc>
                  <a:txBody>
                    <a:bodyPr/>
                    <a:lstStyle/>
                    <a:p>
                      <a:r>
                        <a:rPr lang="en-US" b="1" dirty="0">
                          <a:solidFill>
                            <a:schemeClr val="bg1"/>
                          </a:solidFill>
                        </a:rPr>
                        <a:t>Ashurst</a:t>
                      </a:r>
                    </a:p>
                  </a:txBody>
                  <a:tcPr>
                    <a:solidFill>
                      <a:schemeClr val="tx2">
                        <a:lumMod val="60000"/>
                        <a:lumOff val="40000"/>
                      </a:schemeClr>
                    </a:solidFill>
                  </a:tcPr>
                </a:tc>
                <a:tc>
                  <a:txBody>
                    <a:bodyPr/>
                    <a:lstStyle/>
                    <a:p>
                      <a:r>
                        <a:rPr lang="en-US" b="1" dirty="0">
                          <a:solidFill>
                            <a:schemeClr val="bg1"/>
                          </a:solidFill>
                        </a:rPr>
                        <a:t>Fried Frank</a:t>
                      </a:r>
                    </a:p>
                  </a:txBody>
                  <a:tcPr>
                    <a:solidFill>
                      <a:schemeClr val="tx2">
                        <a:lumMod val="60000"/>
                        <a:lumOff val="40000"/>
                      </a:schemeClr>
                    </a:solidFill>
                  </a:tcPr>
                </a:tc>
                <a:tc>
                  <a:txBody>
                    <a:bodyPr/>
                    <a:lstStyle/>
                    <a:p>
                      <a:r>
                        <a:rPr lang="en-US" b="1" dirty="0">
                          <a:solidFill>
                            <a:schemeClr val="bg1"/>
                          </a:solidFill>
                        </a:rPr>
                        <a:t>Dentons</a:t>
                      </a:r>
                    </a:p>
                  </a:txBody>
                  <a:tcPr>
                    <a:solidFill>
                      <a:schemeClr val="tx2">
                        <a:lumMod val="60000"/>
                        <a:lumOff val="40000"/>
                      </a:schemeClr>
                    </a:solidFill>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24581955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2636912"/>
            <a:ext cx="7772400" cy="1362075"/>
          </a:xfrm>
        </p:spPr>
        <p:txBody>
          <a:bodyPr>
            <a:noAutofit/>
          </a:bodyPr>
          <a:lstStyle/>
          <a:p>
            <a:pPr algn="ctr"/>
            <a:r>
              <a:rPr lang="en-US" sz="5400" dirty="0"/>
              <a:t>Qualified opportunity funds</a:t>
            </a:r>
          </a:p>
        </p:txBody>
      </p:sp>
    </p:spTree>
    <p:extLst>
      <p:ext uri="{BB962C8B-B14F-4D97-AF65-F5344CB8AC3E}">
        <p14:creationId xmlns:p14="http://schemas.microsoft.com/office/powerpoint/2010/main" val="3351280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CB1EB4-6588-4885-B2D6-FA2DF6100C31}"/>
              </a:ext>
            </a:extLst>
          </p:cNvPr>
          <p:cNvSpPr>
            <a:spLocks noGrp="1"/>
          </p:cNvSpPr>
          <p:nvPr>
            <p:ph type="title"/>
          </p:nvPr>
        </p:nvSpPr>
        <p:spPr/>
        <p:txBody>
          <a:bodyPr>
            <a:normAutofit/>
          </a:bodyPr>
          <a:lstStyle/>
          <a:p>
            <a:r>
              <a:rPr lang="en-US" b="1" dirty="0"/>
              <a:t>Sample Fund Structure</a:t>
            </a:r>
          </a:p>
        </p:txBody>
      </p:sp>
      <p:sp>
        <p:nvSpPr>
          <p:cNvPr id="3" name="Content Placeholder 2">
            <a:extLst>
              <a:ext uri="{FF2B5EF4-FFF2-40B4-BE49-F238E27FC236}">
                <a16:creationId xmlns:a16="http://schemas.microsoft.com/office/drawing/2014/main" id="{591BBBEE-9251-4B9B-81B5-F85ABCE12528}"/>
              </a:ext>
            </a:extLst>
          </p:cNvPr>
          <p:cNvSpPr>
            <a:spLocks noGrp="1"/>
          </p:cNvSpPr>
          <p:nvPr>
            <p:ph idx="1"/>
          </p:nvPr>
        </p:nvSpPr>
        <p:spPr/>
        <p:txBody>
          <a:bodyPr>
            <a:normAutofit/>
          </a:bodyPr>
          <a:lstStyle/>
          <a:p>
            <a:endParaRPr lang="en-US" sz="2000" dirty="0"/>
          </a:p>
        </p:txBody>
      </p:sp>
      <p:grpSp>
        <p:nvGrpSpPr>
          <p:cNvPr id="4" name="Group 3"/>
          <p:cNvGrpSpPr/>
          <p:nvPr/>
        </p:nvGrpSpPr>
        <p:grpSpPr>
          <a:xfrm>
            <a:off x="1547664" y="1700808"/>
            <a:ext cx="6967798" cy="4367383"/>
            <a:chOff x="395535" y="1866306"/>
            <a:chExt cx="6967798" cy="4367383"/>
          </a:xfrm>
        </p:grpSpPr>
        <p:cxnSp>
          <p:nvCxnSpPr>
            <p:cNvPr id="5" name="Straight Connector 4"/>
            <p:cNvCxnSpPr>
              <a:cxnSpLocks/>
              <a:stCxn id="6" idx="5"/>
            </p:cNvCxnSpPr>
            <p:nvPr/>
          </p:nvCxnSpPr>
          <p:spPr>
            <a:xfrm flipV="1">
              <a:off x="3713416" y="2388475"/>
              <a:ext cx="926775" cy="609778"/>
            </a:xfrm>
            <a:prstGeom prst="line">
              <a:avLst/>
            </a:prstGeom>
          </p:spPr>
          <p:style>
            <a:lnRef idx="1">
              <a:schemeClr val="accent1"/>
            </a:lnRef>
            <a:fillRef idx="0">
              <a:schemeClr val="accent1"/>
            </a:fillRef>
            <a:effectRef idx="0">
              <a:schemeClr val="accent1"/>
            </a:effectRef>
            <a:fontRef idx="minor">
              <a:schemeClr val="tx1"/>
            </a:fontRef>
          </p:style>
        </p:cxnSp>
        <p:sp>
          <p:nvSpPr>
            <p:cNvPr id="6" name="Isosceles Triangle 5"/>
            <p:cNvSpPr/>
            <p:nvPr/>
          </p:nvSpPr>
          <p:spPr>
            <a:xfrm>
              <a:off x="1853254" y="2260805"/>
              <a:ext cx="2471713" cy="1474896"/>
            </a:xfrm>
            <a:prstGeom prst="triangle">
              <a:avLst>
                <a:gd name="adj" fmla="val 50516"/>
              </a:avLst>
            </a:prstGeom>
            <a:solidFill>
              <a:schemeClr val="tx2">
                <a:lumMod val="60000"/>
                <a:lumOff val="4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0000"/>
                </a:lnSpc>
                <a:spcAft>
                  <a:spcPts val="0"/>
                </a:spcAft>
              </a:pPr>
              <a:r>
                <a:rPr lang="en-GB" sz="1600" dirty="0">
                  <a:solidFill>
                    <a:srgbClr val="000000"/>
                  </a:solidFill>
                  <a:ea typeface="Microsoft JhengHei"/>
                </a:rPr>
                <a:t>Qualified Opportunity Fund </a:t>
              </a:r>
              <a:endParaRPr lang="en-GB" sz="1600" dirty="0">
                <a:effectLst/>
                <a:ea typeface="Microsoft JhengHei"/>
              </a:endParaRPr>
            </a:p>
          </p:txBody>
        </p:sp>
        <p:sp>
          <p:nvSpPr>
            <p:cNvPr id="7" name="Oval 6"/>
            <p:cNvSpPr/>
            <p:nvPr/>
          </p:nvSpPr>
          <p:spPr>
            <a:xfrm>
              <a:off x="3666907" y="1866306"/>
              <a:ext cx="2304255" cy="523220"/>
            </a:xfrm>
            <a:prstGeom prst="ellipse">
              <a:avLst/>
            </a:prstGeom>
            <a:solidFill>
              <a:srgbClr val="92D05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0000"/>
                </a:lnSpc>
                <a:spcAft>
                  <a:spcPts val="0"/>
                </a:spcAft>
              </a:pPr>
              <a:r>
                <a:rPr lang="en-GB" sz="1600" dirty="0">
                  <a:solidFill>
                    <a:srgbClr val="000000"/>
                  </a:solidFill>
                  <a:effectLst/>
                  <a:ea typeface="Microsoft JhengHei"/>
                </a:rPr>
                <a:t>Investors</a:t>
              </a:r>
              <a:endParaRPr lang="en-GB" sz="1600" dirty="0">
                <a:effectLst/>
                <a:ea typeface="Microsoft JhengHei"/>
              </a:endParaRPr>
            </a:p>
          </p:txBody>
        </p:sp>
        <p:sp>
          <p:nvSpPr>
            <p:cNvPr id="8" name="Isosceles Triangle 7"/>
            <p:cNvSpPr/>
            <p:nvPr/>
          </p:nvSpPr>
          <p:spPr>
            <a:xfrm>
              <a:off x="1837678" y="3849908"/>
              <a:ext cx="2487289" cy="1379292"/>
            </a:xfrm>
            <a:prstGeom prst="triangle">
              <a:avLst>
                <a:gd name="adj" fmla="val 50516"/>
              </a:avLst>
            </a:prstGeom>
            <a:solidFill>
              <a:schemeClr val="accent4">
                <a:lumMod val="60000"/>
                <a:lumOff val="4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0000"/>
                </a:lnSpc>
                <a:spcAft>
                  <a:spcPts val="0"/>
                </a:spcAft>
              </a:pPr>
              <a:r>
                <a:rPr lang="en-GB" sz="1400" dirty="0">
                  <a:solidFill>
                    <a:srgbClr val="000000"/>
                  </a:solidFill>
                  <a:effectLst/>
                  <a:ea typeface="Microsoft JhengHei"/>
                </a:rPr>
                <a:t>Qualified Opportunity Zone Business</a:t>
              </a:r>
              <a:endParaRPr lang="en-GB" sz="1400" dirty="0">
                <a:effectLst/>
                <a:ea typeface="Microsoft JhengHei"/>
              </a:endParaRPr>
            </a:p>
          </p:txBody>
        </p:sp>
        <p:sp>
          <p:nvSpPr>
            <p:cNvPr id="9" name="Oval 8"/>
            <p:cNvSpPr/>
            <p:nvPr/>
          </p:nvSpPr>
          <p:spPr>
            <a:xfrm>
              <a:off x="1759543" y="5494978"/>
              <a:ext cx="2669195" cy="738711"/>
            </a:xfrm>
            <a:prstGeom prst="ellipse">
              <a:avLst/>
            </a:prstGeom>
            <a:solidFill>
              <a:schemeClr val="accent5">
                <a:lumMod val="7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0000"/>
                </a:lnSpc>
                <a:spcAft>
                  <a:spcPts val="0"/>
                </a:spcAft>
              </a:pPr>
              <a:endParaRPr lang="en-GB" sz="1600" dirty="0">
                <a:effectLst/>
                <a:ea typeface="Microsoft JhengHei"/>
              </a:endParaRPr>
            </a:p>
          </p:txBody>
        </p:sp>
        <p:cxnSp>
          <p:nvCxnSpPr>
            <p:cNvPr id="10" name="Straight Connector 9"/>
            <p:cNvCxnSpPr>
              <a:cxnSpLocks/>
              <a:stCxn id="9" idx="0"/>
              <a:endCxn id="8" idx="3"/>
            </p:cNvCxnSpPr>
            <p:nvPr/>
          </p:nvCxnSpPr>
          <p:spPr>
            <a:xfrm flipV="1">
              <a:off x="3094141" y="5229200"/>
              <a:ext cx="16" cy="265778"/>
            </a:xfrm>
            <a:prstGeom prst="line">
              <a:avLst/>
            </a:prstGeom>
          </p:spPr>
          <p:style>
            <a:lnRef idx="1">
              <a:schemeClr val="accent1"/>
            </a:lnRef>
            <a:fillRef idx="0">
              <a:schemeClr val="accent1"/>
            </a:fillRef>
            <a:effectRef idx="0">
              <a:schemeClr val="accent1"/>
            </a:effectRef>
            <a:fontRef idx="minor">
              <a:schemeClr val="tx1"/>
            </a:fontRef>
          </p:style>
        </p:cxnSp>
        <p:sp>
          <p:nvSpPr>
            <p:cNvPr id="11" name="Oval 10">
              <a:extLst>
                <a:ext uri="{FF2B5EF4-FFF2-40B4-BE49-F238E27FC236}">
                  <a16:creationId xmlns:a16="http://schemas.microsoft.com/office/drawing/2014/main" id="{0E7AC2BB-58AA-463B-BEBA-74EEF190802F}"/>
                </a:ext>
              </a:extLst>
            </p:cNvPr>
            <p:cNvSpPr/>
            <p:nvPr/>
          </p:nvSpPr>
          <p:spPr>
            <a:xfrm>
              <a:off x="395535" y="1953395"/>
              <a:ext cx="2088233" cy="532625"/>
            </a:xfrm>
            <a:prstGeom prst="ellipse">
              <a:avLst/>
            </a:prstGeom>
            <a:solidFill>
              <a:srgbClr val="FFC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0000"/>
                </a:lnSpc>
                <a:spcAft>
                  <a:spcPts val="0"/>
                </a:spcAft>
              </a:pPr>
              <a:r>
                <a:rPr lang="en-GB" sz="1600" dirty="0">
                  <a:solidFill>
                    <a:srgbClr val="000000"/>
                  </a:solidFill>
                  <a:effectLst/>
                  <a:ea typeface="Microsoft JhengHei"/>
                </a:rPr>
                <a:t>General Partner</a:t>
              </a:r>
              <a:endParaRPr lang="en-GB" sz="1600" dirty="0">
                <a:effectLst/>
                <a:ea typeface="Microsoft JhengHei"/>
              </a:endParaRPr>
            </a:p>
          </p:txBody>
        </p:sp>
        <p:cxnSp>
          <p:nvCxnSpPr>
            <p:cNvPr id="12" name="Straight Connector 11">
              <a:extLst>
                <a:ext uri="{FF2B5EF4-FFF2-40B4-BE49-F238E27FC236}">
                  <a16:creationId xmlns:a16="http://schemas.microsoft.com/office/drawing/2014/main" id="{6B7934BD-C911-4601-B811-9AC484BCB0F4}"/>
                </a:ext>
              </a:extLst>
            </p:cNvPr>
            <p:cNvCxnSpPr>
              <a:cxnSpLocks/>
              <a:stCxn id="8" idx="0"/>
              <a:endCxn id="6" idx="3"/>
            </p:cNvCxnSpPr>
            <p:nvPr/>
          </p:nvCxnSpPr>
          <p:spPr>
            <a:xfrm flipV="1">
              <a:off x="3094157" y="3735701"/>
              <a:ext cx="7708" cy="114207"/>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ADC19C71-0845-4E09-BC85-6189642F6ACC}"/>
                </a:ext>
              </a:extLst>
            </p:cNvPr>
            <p:cNvCxnSpPr>
              <a:cxnSpLocks/>
            </p:cNvCxnSpPr>
            <p:nvPr/>
          </p:nvCxnSpPr>
          <p:spPr>
            <a:xfrm flipH="1" flipV="1">
              <a:off x="1619672" y="2486020"/>
              <a:ext cx="792088" cy="611695"/>
            </a:xfrm>
            <a:prstGeom prst="line">
              <a:avLst/>
            </a:prstGeom>
          </p:spPr>
          <p:style>
            <a:lnRef idx="1">
              <a:schemeClr val="accent1"/>
            </a:lnRef>
            <a:fillRef idx="0">
              <a:schemeClr val="accent1"/>
            </a:fillRef>
            <a:effectRef idx="0">
              <a:schemeClr val="accent1"/>
            </a:effectRef>
            <a:fontRef idx="minor">
              <a:schemeClr val="tx1"/>
            </a:fontRef>
          </p:style>
        </p:cxnSp>
        <p:sp>
          <p:nvSpPr>
            <p:cNvPr id="14" name="Oval 13">
              <a:extLst>
                <a:ext uri="{FF2B5EF4-FFF2-40B4-BE49-F238E27FC236}">
                  <a16:creationId xmlns:a16="http://schemas.microsoft.com/office/drawing/2014/main" id="{4D8478FB-E88A-46B9-95A3-2F2A5E62EBE0}"/>
                </a:ext>
              </a:extLst>
            </p:cNvPr>
            <p:cNvSpPr/>
            <p:nvPr/>
          </p:nvSpPr>
          <p:spPr>
            <a:xfrm>
              <a:off x="2195736" y="5494978"/>
              <a:ext cx="2669195" cy="738711"/>
            </a:xfrm>
            <a:prstGeom prst="ellipse">
              <a:avLst/>
            </a:prstGeom>
            <a:solidFill>
              <a:schemeClr val="accent5">
                <a:lumMod val="60000"/>
                <a:lumOff val="4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0000"/>
                </a:lnSpc>
                <a:spcAft>
                  <a:spcPts val="0"/>
                </a:spcAft>
              </a:pPr>
              <a:r>
                <a:rPr lang="en-GB" sz="1400" dirty="0">
                  <a:solidFill>
                    <a:srgbClr val="000000"/>
                  </a:solidFill>
                  <a:effectLst/>
                  <a:ea typeface="Microsoft JhengHei"/>
                </a:rPr>
                <a:t>Qualified Opportunity Zone Business Property</a:t>
              </a:r>
              <a:endParaRPr lang="en-GB" sz="1400" dirty="0">
                <a:effectLst/>
                <a:ea typeface="Microsoft JhengHei"/>
              </a:endParaRPr>
            </a:p>
          </p:txBody>
        </p:sp>
        <p:pic>
          <p:nvPicPr>
            <p:cNvPr id="15" name="Picture 14">
              <a:extLst>
                <a:ext uri="{FF2B5EF4-FFF2-40B4-BE49-F238E27FC236}">
                  <a16:creationId xmlns:a16="http://schemas.microsoft.com/office/drawing/2014/main" id="{D4240479-31C6-4558-A9A9-76E2970FA6CD}"/>
                </a:ext>
              </a:extLst>
            </p:cNvPr>
            <p:cNvPicPr>
              <a:picLocks noChangeAspect="1"/>
            </p:cNvPicPr>
            <p:nvPr/>
          </p:nvPicPr>
          <p:blipFill>
            <a:blip r:embed="rId2"/>
            <a:stretch>
              <a:fillRect/>
            </a:stretch>
          </p:blipFill>
          <p:spPr>
            <a:xfrm>
              <a:off x="4457672" y="4099923"/>
              <a:ext cx="2676376" cy="755970"/>
            </a:xfrm>
            <a:prstGeom prst="rect">
              <a:avLst/>
            </a:prstGeom>
          </p:spPr>
        </p:pic>
        <p:pic>
          <p:nvPicPr>
            <p:cNvPr id="16" name="Picture 15">
              <a:extLst>
                <a:ext uri="{FF2B5EF4-FFF2-40B4-BE49-F238E27FC236}">
                  <a16:creationId xmlns:a16="http://schemas.microsoft.com/office/drawing/2014/main" id="{54B55AFA-0C6B-4729-B905-5FEF80A9E1D6}"/>
                </a:ext>
              </a:extLst>
            </p:cNvPr>
            <p:cNvPicPr>
              <a:picLocks noChangeAspect="1"/>
            </p:cNvPicPr>
            <p:nvPr/>
          </p:nvPicPr>
          <p:blipFill>
            <a:blip r:embed="rId3"/>
            <a:stretch>
              <a:fillRect/>
            </a:stretch>
          </p:blipFill>
          <p:spPr>
            <a:xfrm>
              <a:off x="4071183" y="3728849"/>
              <a:ext cx="847912" cy="661628"/>
            </a:xfrm>
            <a:prstGeom prst="rect">
              <a:avLst/>
            </a:prstGeom>
          </p:spPr>
        </p:pic>
        <p:sp>
          <p:nvSpPr>
            <p:cNvPr id="17" name="Oval 16">
              <a:extLst>
                <a:ext uri="{FF2B5EF4-FFF2-40B4-BE49-F238E27FC236}">
                  <a16:creationId xmlns:a16="http://schemas.microsoft.com/office/drawing/2014/main" id="{C9CFBEA7-C9E1-4054-9E1C-95772A3B57BB}"/>
                </a:ext>
              </a:extLst>
            </p:cNvPr>
            <p:cNvSpPr/>
            <p:nvPr/>
          </p:nvSpPr>
          <p:spPr>
            <a:xfrm>
              <a:off x="4775944" y="4132467"/>
              <a:ext cx="2587389" cy="755970"/>
            </a:xfrm>
            <a:prstGeom prst="ellipse">
              <a:avLst/>
            </a:prstGeom>
            <a:solidFill>
              <a:schemeClr val="bg2">
                <a:lumMod val="9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0000"/>
                </a:lnSpc>
                <a:spcAft>
                  <a:spcPts val="0"/>
                </a:spcAft>
              </a:pPr>
              <a:r>
                <a:rPr lang="en-GB" sz="1400" dirty="0">
                  <a:solidFill>
                    <a:srgbClr val="000000"/>
                  </a:solidFill>
                  <a:effectLst/>
                  <a:ea typeface="Microsoft JhengHei"/>
                </a:rPr>
                <a:t>Qualified Opportunity Zone Business Property</a:t>
              </a:r>
              <a:endParaRPr lang="en-GB" sz="1400" dirty="0">
                <a:effectLst/>
                <a:ea typeface="Microsoft JhengHei"/>
              </a:endParaRPr>
            </a:p>
          </p:txBody>
        </p:sp>
      </p:grpSp>
    </p:spTree>
    <p:extLst>
      <p:ext uri="{BB962C8B-B14F-4D97-AF65-F5344CB8AC3E}">
        <p14:creationId xmlns:p14="http://schemas.microsoft.com/office/powerpoint/2010/main" val="30552569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CB1EB4-6588-4885-B2D6-FA2DF6100C31}"/>
              </a:ext>
            </a:extLst>
          </p:cNvPr>
          <p:cNvSpPr>
            <a:spLocks noGrp="1"/>
          </p:cNvSpPr>
          <p:nvPr>
            <p:ph type="title"/>
          </p:nvPr>
        </p:nvSpPr>
        <p:spPr/>
        <p:txBody>
          <a:bodyPr>
            <a:normAutofit/>
          </a:bodyPr>
          <a:lstStyle/>
          <a:p>
            <a:r>
              <a:rPr lang="en-US" b="1" dirty="0"/>
              <a:t>Fund Considerations</a:t>
            </a:r>
          </a:p>
        </p:txBody>
      </p:sp>
      <p:sp>
        <p:nvSpPr>
          <p:cNvPr id="3" name="Content Placeholder 2">
            <a:extLst>
              <a:ext uri="{FF2B5EF4-FFF2-40B4-BE49-F238E27FC236}">
                <a16:creationId xmlns:a16="http://schemas.microsoft.com/office/drawing/2014/main" id="{591BBBEE-9251-4B9B-81B5-F85ABCE12528}"/>
              </a:ext>
            </a:extLst>
          </p:cNvPr>
          <p:cNvSpPr>
            <a:spLocks noGrp="1"/>
          </p:cNvSpPr>
          <p:nvPr>
            <p:ph idx="1"/>
          </p:nvPr>
        </p:nvSpPr>
        <p:spPr/>
        <p:txBody>
          <a:bodyPr>
            <a:normAutofit/>
          </a:bodyPr>
          <a:lstStyle/>
          <a:p>
            <a:r>
              <a:rPr lang="en-US" sz="2400" dirty="0"/>
              <a:t>Investment vehicle organized as a corporation or partnership</a:t>
            </a:r>
          </a:p>
          <a:p>
            <a:r>
              <a:rPr lang="en-US" sz="2400" dirty="0" err="1"/>
              <a:t>QOF</a:t>
            </a:r>
            <a:r>
              <a:rPr lang="en-US" sz="2400" dirty="0"/>
              <a:t> status election made by fund, with annual certifications by the fund</a:t>
            </a:r>
          </a:p>
          <a:p>
            <a:r>
              <a:rPr lang="en-US" sz="2400" dirty="0"/>
              <a:t>90% of assets in:</a:t>
            </a:r>
          </a:p>
          <a:p>
            <a:pPr lvl="1"/>
            <a:r>
              <a:rPr lang="en-US" sz="2400" dirty="0"/>
              <a:t>Qualified opportunity zone business property</a:t>
            </a:r>
          </a:p>
          <a:p>
            <a:pPr lvl="1"/>
            <a:r>
              <a:rPr lang="en-US" sz="2400" dirty="0"/>
              <a:t>Qualified opportunity zone partnership interest</a:t>
            </a:r>
          </a:p>
          <a:p>
            <a:pPr lvl="1"/>
            <a:r>
              <a:rPr lang="en-US" sz="2400" dirty="0"/>
              <a:t>Qualified opportunity zone stock</a:t>
            </a:r>
          </a:p>
          <a:p>
            <a:r>
              <a:rPr lang="en-US" sz="2400" dirty="0" err="1"/>
              <a:t>QOF</a:t>
            </a:r>
            <a:r>
              <a:rPr lang="en-US" sz="2400" dirty="0"/>
              <a:t> cannot invest in another </a:t>
            </a:r>
            <a:r>
              <a:rPr lang="en-US" sz="2400" dirty="0" err="1"/>
              <a:t>QOF</a:t>
            </a:r>
            <a:endParaRPr lang="en-US" sz="2400" dirty="0"/>
          </a:p>
          <a:p>
            <a:endParaRPr lang="en-US" sz="2400" dirty="0"/>
          </a:p>
        </p:txBody>
      </p:sp>
    </p:spTree>
    <p:extLst>
      <p:ext uri="{BB962C8B-B14F-4D97-AF65-F5344CB8AC3E}">
        <p14:creationId xmlns:p14="http://schemas.microsoft.com/office/powerpoint/2010/main" val="313647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CB1EB4-6588-4885-B2D6-FA2DF6100C31}"/>
              </a:ext>
            </a:extLst>
          </p:cNvPr>
          <p:cNvSpPr>
            <a:spLocks noGrp="1"/>
          </p:cNvSpPr>
          <p:nvPr>
            <p:ph type="title"/>
          </p:nvPr>
        </p:nvSpPr>
        <p:spPr/>
        <p:txBody>
          <a:bodyPr>
            <a:normAutofit/>
          </a:bodyPr>
          <a:lstStyle/>
          <a:p>
            <a:r>
              <a:rPr lang="en-US" b="1" dirty="0"/>
              <a:t>Fund Considerations</a:t>
            </a:r>
          </a:p>
        </p:txBody>
      </p:sp>
      <p:sp>
        <p:nvSpPr>
          <p:cNvPr id="3" name="Content Placeholder 2">
            <a:extLst>
              <a:ext uri="{FF2B5EF4-FFF2-40B4-BE49-F238E27FC236}">
                <a16:creationId xmlns:a16="http://schemas.microsoft.com/office/drawing/2014/main" id="{591BBBEE-9251-4B9B-81B5-F85ABCE12528}"/>
              </a:ext>
            </a:extLst>
          </p:cNvPr>
          <p:cNvSpPr>
            <a:spLocks noGrp="1"/>
          </p:cNvSpPr>
          <p:nvPr>
            <p:ph idx="1"/>
          </p:nvPr>
        </p:nvSpPr>
        <p:spPr/>
        <p:txBody>
          <a:bodyPr>
            <a:normAutofit/>
          </a:bodyPr>
          <a:lstStyle/>
          <a:p>
            <a:r>
              <a:rPr lang="en-US" sz="2400" dirty="0"/>
              <a:t>Greater qualification flexibility with indirect interests</a:t>
            </a:r>
          </a:p>
          <a:p>
            <a:r>
              <a:rPr lang="en-US" sz="2400" dirty="0"/>
              <a:t>Asset value based on fund’s financial statements</a:t>
            </a:r>
          </a:p>
          <a:p>
            <a:r>
              <a:rPr lang="en-US" sz="2400" dirty="0"/>
              <a:t>90% asset test </a:t>
            </a:r>
          </a:p>
          <a:p>
            <a:pPr lvl="1"/>
            <a:r>
              <a:rPr lang="en-GB" sz="2400" dirty="0"/>
              <a:t>Tested every 6 months</a:t>
            </a:r>
          </a:p>
          <a:p>
            <a:pPr lvl="1"/>
            <a:r>
              <a:rPr lang="en-US" sz="2400" dirty="0"/>
              <a:t>flexibility to start initial date </a:t>
            </a:r>
            <a:r>
              <a:rPr lang="en-US" sz="2400" dirty="0" err="1"/>
              <a:t>QOF</a:t>
            </a:r>
            <a:r>
              <a:rPr lang="en-US" sz="2400" dirty="0"/>
              <a:t> qualification</a:t>
            </a:r>
          </a:p>
          <a:p>
            <a:pPr lvl="1"/>
            <a:r>
              <a:rPr lang="en-US" sz="2400" dirty="0"/>
              <a:t>special testing rules for first year</a:t>
            </a:r>
          </a:p>
          <a:p>
            <a:pPr lvl="1"/>
            <a:r>
              <a:rPr lang="en-GB" sz="2400" dirty="0"/>
              <a:t>exclude recent capital contributions (6 months)</a:t>
            </a:r>
          </a:p>
          <a:p>
            <a:pPr lvl="1"/>
            <a:r>
              <a:rPr lang="en-US" sz="2400" dirty="0"/>
              <a:t>Proceeds of dispositions by </a:t>
            </a:r>
            <a:r>
              <a:rPr lang="en-US" sz="2400" dirty="0" err="1"/>
              <a:t>QOF</a:t>
            </a:r>
            <a:r>
              <a:rPr lang="en-US" sz="2400" dirty="0"/>
              <a:t> qualify for </a:t>
            </a:r>
            <a:r>
              <a:rPr lang="en-US" sz="2400" dirty="0" err="1"/>
              <a:t>for</a:t>
            </a:r>
            <a:r>
              <a:rPr lang="en-US" sz="2400" dirty="0"/>
              <a:t> 12 months</a:t>
            </a:r>
          </a:p>
          <a:p>
            <a:endParaRPr lang="en-US" sz="2800" dirty="0"/>
          </a:p>
        </p:txBody>
      </p:sp>
    </p:spTree>
    <p:extLst>
      <p:ext uri="{BB962C8B-B14F-4D97-AF65-F5344CB8AC3E}">
        <p14:creationId xmlns:p14="http://schemas.microsoft.com/office/powerpoint/2010/main" val="28020200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CB1EB4-6588-4885-B2D6-FA2DF6100C31}"/>
              </a:ext>
            </a:extLst>
          </p:cNvPr>
          <p:cNvSpPr>
            <a:spLocks noGrp="1"/>
          </p:cNvSpPr>
          <p:nvPr>
            <p:ph type="title"/>
          </p:nvPr>
        </p:nvSpPr>
        <p:spPr/>
        <p:txBody>
          <a:bodyPr>
            <a:normAutofit/>
          </a:bodyPr>
          <a:lstStyle/>
          <a:p>
            <a:r>
              <a:rPr lang="en-US" b="1" dirty="0"/>
              <a:t>Fund Considerations</a:t>
            </a:r>
          </a:p>
        </p:txBody>
      </p:sp>
      <p:sp>
        <p:nvSpPr>
          <p:cNvPr id="3" name="Content Placeholder 2">
            <a:extLst>
              <a:ext uri="{FF2B5EF4-FFF2-40B4-BE49-F238E27FC236}">
                <a16:creationId xmlns:a16="http://schemas.microsoft.com/office/drawing/2014/main" id="{591BBBEE-9251-4B9B-81B5-F85ABCE12528}"/>
              </a:ext>
            </a:extLst>
          </p:cNvPr>
          <p:cNvSpPr>
            <a:spLocks noGrp="1"/>
          </p:cNvSpPr>
          <p:nvPr>
            <p:ph idx="1"/>
          </p:nvPr>
        </p:nvSpPr>
        <p:spPr/>
        <p:txBody>
          <a:bodyPr>
            <a:normAutofit/>
          </a:bodyPr>
          <a:lstStyle/>
          <a:p>
            <a:r>
              <a:rPr lang="en-US" sz="2800" dirty="0"/>
              <a:t>Debt financings </a:t>
            </a:r>
          </a:p>
          <a:p>
            <a:r>
              <a:rPr lang="en-US" sz="2800" dirty="0"/>
              <a:t>Distributions/deemed sale of fund interests</a:t>
            </a:r>
          </a:p>
          <a:p>
            <a:r>
              <a:rPr lang="en-US" sz="2800" dirty="0"/>
              <a:t>Mixed investments – deferred gain and non-gain investments</a:t>
            </a:r>
          </a:p>
          <a:p>
            <a:r>
              <a:rPr lang="en-US" sz="2800" dirty="0"/>
              <a:t>Investment risks (market loss, liquidity, business risk)</a:t>
            </a:r>
          </a:p>
          <a:p>
            <a:r>
              <a:rPr lang="en-US" sz="2800" dirty="0"/>
              <a:t>Exit considerations</a:t>
            </a:r>
          </a:p>
          <a:p>
            <a:pPr lvl="1"/>
            <a:r>
              <a:rPr lang="en-GB" sz="2000" dirty="0"/>
              <a:t>Certain transfers and dispositions of </a:t>
            </a:r>
            <a:r>
              <a:rPr lang="en-GB" sz="2000" dirty="0" err="1"/>
              <a:t>QOF</a:t>
            </a:r>
            <a:r>
              <a:rPr lang="en-GB" sz="2000" dirty="0"/>
              <a:t> interest trigger tax on deferred gain</a:t>
            </a:r>
          </a:p>
          <a:p>
            <a:pPr lvl="1"/>
            <a:r>
              <a:rPr lang="en-GB" sz="2000" dirty="0"/>
              <a:t>Potentially 10 year holding period</a:t>
            </a:r>
          </a:p>
          <a:p>
            <a:pPr lvl="1"/>
            <a:endParaRPr lang="en-US" sz="1600" dirty="0"/>
          </a:p>
        </p:txBody>
      </p:sp>
    </p:spTree>
    <p:extLst>
      <p:ext uri="{BB962C8B-B14F-4D97-AF65-F5344CB8AC3E}">
        <p14:creationId xmlns:p14="http://schemas.microsoft.com/office/powerpoint/2010/main" val="38235153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3075037"/>
            <a:ext cx="7772400" cy="1362075"/>
          </a:xfrm>
        </p:spPr>
        <p:txBody>
          <a:bodyPr>
            <a:normAutofit/>
          </a:bodyPr>
          <a:lstStyle/>
          <a:p>
            <a:pPr algn="ctr"/>
            <a:r>
              <a:rPr lang="en-US" sz="5400" dirty="0"/>
              <a:t>ASSETS</a:t>
            </a:r>
          </a:p>
        </p:txBody>
      </p:sp>
    </p:spTree>
    <p:extLst>
      <p:ext uri="{BB962C8B-B14F-4D97-AF65-F5344CB8AC3E}">
        <p14:creationId xmlns:p14="http://schemas.microsoft.com/office/powerpoint/2010/main" val="35945488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0772" y="505114"/>
            <a:ext cx="7675643" cy="741795"/>
          </a:xfrm>
        </p:spPr>
        <p:txBody>
          <a:bodyPr>
            <a:noAutofit/>
          </a:bodyPr>
          <a:lstStyle/>
          <a:p>
            <a:r>
              <a:rPr lang="en-US" b="1" dirty="0"/>
              <a:t>QOF’s or Lower-Tier Entity’s Owned Property</a:t>
            </a:r>
          </a:p>
        </p:txBody>
      </p:sp>
      <p:sp>
        <p:nvSpPr>
          <p:cNvPr id="3" name="Content Placeholder 2"/>
          <p:cNvSpPr>
            <a:spLocks noGrp="1"/>
          </p:cNvSpPr>
          <p:nvPr>
            <p:ph idx="1"/>
          </p:nvPr>
        </p:nvSpPr>
        <p:spPr>
          <a:xfrm>
            <a:off x="457200" y="1600201"/>
            <a:ext cx="8229600" cy="4277072"/>
          </a:xfrm>
        </p:spPr>
        <p:txBody>
          <a:bodyPr>
            <a:noAutofit/>
          </a:bodyPr>
          <a:lstStyle/>
          <a:p>
            <a:r>
              <a:rPr lang="en-US" sz="2400" dirty="0"/>
              <a:t>Purchased in 2018 or later from a ≤20%-related party</a:t>
            </a:r>
          </a:p>
          <a:p>
            <a:r>
              <a:rPr lang="en-US" sz="2400" dirty="0"/>
              <a:t>Used in the active conduct of a trade or business (not a triple net lease)</a:t>
            </a:r>
          </a:p>
          <a:p>
            <a:r>
              <a:rPr lang="en-US" sz="2400" dirty="0"/>
              <a:t>Generally at least 70% of the use of the property is in the </a:t>
            </a:r>
            <a:r>
              <a:rPr lang="en-US" sz="2400" dirty="0" err="1"/>
              <a:t>QOZ</a:t>
            </a:r>
            <a:endParaRPr lang="en-US" sz="2400" dirty="0"/>
          </a:p>
          <a:p>
            <a:r>
              <a:rPr lang="en-US" sz="2400" dirty="0"/>
              <a:t>Except for land, meet either original use or substantial improvement test</a:t>
            </a:r>
          </a:p>
          <a:p>
            <a:pPr lvl="1"/>
            <a:r>
              <a:rPr lang="en-US" sz="2400" dirty="0"/>
              <a:t>Original use – placed in service for depreciation purposes</a:t>
            </a:r>
          </a:p>
          <a:p>
            <a:pPr lvl="1"/>
            <a:r>
              <a:rPr lang="en-US" sz="2400" dirty="0"/>
              <a:t>Substantial improvement – more than double the adjusted basis of the property within 30 months</a:t>
            </a:r>
          </a:p>
          <a:p>
            <a:pPr lvl="1"/>
            <a:r>
              <a:rPr lang="en-US" sz="2400" dirty="0"/>
              <a:t>Vague anti-abuse rule for land banking</a:t>
            </a:r>
          </a:p>
        </p:txBody>
      </p:sp>
      <p:sp>
        <p:nvSpPr>
          <p:cNvPr id="4" name="Slide Number Placeholder 3"/>
          <p:cNvSpPr>
            <a:spLocks noGrp="1"/>
          </p:cNvSpPr>
          <p:nvPr>
            <p:ph type="sldNum" sz="quarter" idx="11"/>
          </p:nvPr>
        </p:nvSpPr>
        <p:spPr/>
        <p:txBody>
          <a:bodyPr/>
          <a:lstStyle/>
          <a:p>
            <a:pPr>
              <a:defRPr/>
            </a:pPr>
            <a:fld id="{3625A6A0-8409-406B-B97F-9AD50AD93BDE}" type="slidenum">
              <a:rPr lang="en-US" altLang="en-US" smtClean="0"/>
              <a:pPr>
                <a:defRPr/>
              </a:pPr>
              <a:t>16</a:t>
            </a:fld>
            <a:endParaRPr lang="en-US" altLang="en-US"/>
          </a:p>
        </p:txBody>
      </p:sp>
    </p:spTree>
    <p:extLst>
      <p:ext uri="{BB962C8B-B14F-4D97-AF65-F5344CB8AC3E}">
        <p14:creationId xmlns:p14="http://schemas.microsoft.com/office/powerpoint/2010/main" val="17691398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0772" y="505114"/>
            <a:ext cx="7747651" cy="741795"/>
          </a:xfrm>
        </p:spPr>
        <p:txBody>
          <a:bodyPr>
            <a:noAutofit/>
          </a:bodyPr>
          <a:lstStyle/>
          <a:p>
            <a:r>
              <a:rPr lang="en-US" b="1" dirty="0"/>
              <a:t>QOF’s or Lower-Tier Entity’s Leased Property</a:t>
            </a:r>
          </a:p>
        </p:txBody>
      </p:sp>
      <p:sp>
        <p:nvSpPr>
          <p:cNvPr id="3" name="Content Placeholder 2"/>
          <p:cNvSpPr>
            <a:spLocks noGrp="1"/>
          </p:cNvSpPr>
          <p:nvPr>
            <p:ph idx="1"/>
          </p:nvPr>
        </p:nvSpPr>
        <p:spPr>
          <a:xfrm>
            <a:off x="658091" y="1558637"/>
            <a:ext cx="7943273" cy="4849091"/>
          </a:xfrm>
        </p:spPr>
        <p:txBody>
          <a:bodyPr>
            <a:normAutofit fontScale="77500" lnSpcReduction="20000"/>
          </a:bodyPr>
          <a:lstStyle/>
          <a:p>
            <a:r>
              <a:rPr lang="en-US" dirty="0"/>
              <a:t>Leased in 2018 or later </a:t>
            </a:r>
            <a:r>
              <a:rPr lang="en-US" strike="sngStrike" dirty="0"/>
              <a:t>from a ≤20%-related party</a:t>
            </a:r>
          </a:p>
          <a:p>
            <a:r>
              <a:rPr lang="en-US" dirty="0"/>
              <a:t>Used in the active conduct of a trade or business (not a triple net lease)</a:t>
            </a:r>
          </a:p>
          <a:p>
            <a:r>
              <a:rPr lang="en-US" dirty="0"/>
              <a:t>Generally at least 70% of the use of the property is in the QOZ</a:t>
            </a:r>
          </a:p>
          <a:p>
            <a:r>
              <a:rPr lang="en-US" strike="sngStrike" dirty="0"/>
              <a:t>Except for land, meet either original use or substantial improvement test</a:t>
            </a:r>
          </a:p>
          <a:p>
            <a:r>
              <a:rPr lang="en-US" dirty="0" smtClean="0"/>
              <a:t>Market </a:t>
            </a:r>
            <a:r>
              <a:rPr lang="en-US" dirty="0"/>
              <a:t>rate lease under section 482 transfer pricing rules</a:t>
            </a:r>
          </a:p>
          <a:p>
            <a:r>
              <a:rPr lang="en-US" dirty="0"/>
              <a:t>For property other than unimproved land, only </a:t>
            </a:r>
            <a:r>
              <a:rPr lang="en-US" dirty="0" err="1"/>
              <a:t>fmv</a:t>
            </a:r>
            <a:r>
              <a:rPr lang="en-US" dirty="0"/>
              <a:t> purchase options</a:t>
            </a:r>
          </a:p>
          <a:p>
            <a:r>
              <a:rPr lang="en-US" dirty="0"/>
              <a:t>For related party leases, no &gt;12 month rent prepayment and a special rule for leased personal property</a:t>
            </a:r>
          </a:p>
        </p:txBody>
      </p:sp>
      <p:sp>
        <p:nvSpPr>
          <p:cNvPr id="4" name="Slide Number Placeholder 3"/>
          <p:cNvSpPr>
            <a:spLocks noGrp="1"/>
          </p:cNvSpPr>
          <p:nvPr>
            <p:ph type="sldNum" sz="quarter" idx="11"/>
          </p:nvPr>
        </p:nvSpPr>
        <p:spPr/>
        <p:txBody>
          <a:bodyPr/>
          <a:lstStyle/>
          <a:p>
            <a:pPr>
              <a:defRPr/>
            </a:pPr>
            <a:fld id="{3625A6A0-8409-406B-B97F-9AD50AD93BDE}" type="slidenum">
              <a:rPr lang="en-US" altLang="en-US" smtClean="0"/>
              <a:pPr>
                <a:defRPr/>
              </a:pPr>
              <a:t>17</a:t>
            </a:fld>
            <a:endParaRPr lang="en-US" altLang="en-US"/>
          </a:p>
        </p:txBody>
      </p:sp>
    </p:spTree>
    <p:extLst>
      <p:ext uri="{BB962C8B-B14F-4D97-AF65-F5344CB8AC3E}">
        <p14:creationId xmlns:p14="http://schemas.microsoft.com/office/powerpoint/2010/main" val="11498233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4C95C9-AEA6-47DE-8C16-C03D78CC46D2}"/>
              </a:ext>
            </a:extLst>
          </p:cNvPr>
          <p:cNvSpPr>
            <a:spLocks noGrp="1"/>
          </p:cNvSpPr>
          <p:nvPr>
            <p:ph type="title"/>
          </p:nvPr>
        </p:nvSpPr>
        <p:spPr/>
        <p:txBody>
          <a:bodyPr/>
          <a:lstStyle/>
          <a:p>
            <a:r>
              <a:rPr lang="en-US" b="1" dirty="0"/>
              <a:t>Operating Business</a:t>
            </a:r>
          </a:p>
        </p:txBody>
      </p:sp>
      <p:sp>
        <p:nvSpPr>
          <p:cNvPr id="3" name="Flowchart: Terminator 2">
            <a:extLst>
              <a:ext uri="{FF2B5EF4-FFF2-40B4-BE49-F238E27FC236}">
                <a16:creationId xmlns:a16="http://schemas.microsoft.com/office/drawing/2014/main" id="{C9C2C7B6-DAF8-40CD-B22E-684B7EB6FD2C}"/>
              </a:ext>
            </a:extLst>
          </p:cNvPr>
          <p:cNvSpPr/>
          <p:nvPr/>
        </p:nvSpPr>
        <p:spPr>
          <a:xfrm>
            <a:off x="2356508" y="1772816"/>
            <a:ext cx="1368152" cy="360040"/>
          </a:xfrm>
          <a:prstGeom prst="flowChartTermina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Investors</a:t>
            </a:r>
          </a:p>
        </p:txBody>
      </p:sp>
      <p:sp>
        <p:nvSpPr>
          <p:cNvPr id="4" name="Isosceles Triangle 3">
            <a:extLst>
              <a:ext uri="{FF2B5EF4-FFF2-40B4-BE49-F238E27FC236}">
                <a16:creationId xmlns:a16="http://schemas.microsoft.com/office/drawing/2014/main" id="{FA8D8711-44C9-4E5F-8B61-7B4C27B10C81}"/>
              </a:ext>
            </a:extLst>
          </p:cNvPr>
          <p:cNvSpPr/>
          <p:nvPr/>
        </p:nvSpPr>
        <p:spPr>
          <a:xfrm>
            <a:off x="3076588" y="2286000"/>
            <a:ext cx="2088232" cy="11430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Opportunity Fund partnership</a:t>
            </a:r>
          </a:p>
        </p:txBody>
      </p:sp>
      <p:sp>
        <p:nvSpPr>
          <p:cNvPr id="5" name="Isosceles Triangle 4">
            <a:extLst>
              <a:ext uri="{FF2B5EF4-FFF2-40B4-BE49-F238E27FC236}">
                <a16:creationId xmlns:a16="http://schemas.microsoft.com/office/drawing/2014/main" id="{6592C691-7F33-45D2-9A6C-6115AB3C62FF}"/>
              </a:ext>
            </a:extLst>
          </p:cNvPr>
          <p:cNvSpPr/>
          <p:nvPr/>
        </p:nvSpPr>
        <p:spPr>
          <a:xfrm>
            <a:off x="6316948" y="4077072"/>
            <a:ext cx="2016224" cy="1368152"/>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Opportunity Zone partnership interest</a:t>
            </a:r>
          </a:p>
        </p:txBody>
      </p:sp>
      <p:sp>
        <p:nvSpPr>
          <p:cNvPr id="6" name="Rectangle 5">
            <a:extLst>
              <a:ext uri="{FF2B5EF4-FFF2-40B4-BE49-F238E27FC236}">
                <a16:creationId xmlns:a16="http://schemas.microsoft.com/office/drawing/2014/main" id="{31B0DA0C-304A-4927-B032-949EC37B19CA}"/>
              </a:ext>
            </a:extLst>
          </p:cNvPr>
          <p:cNvSpPr/>
          <p:nvPr/>
        </p:nvSpPr>
        <p:spPr>
          <a:xfrm>
            <a:off x="2068476" y="4005064"/>
            <a:ext cx="1800200" cy="9361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Opportunity Zone stock in lower-tier corporation A</a:t>
            </a:r>
          </a:p>
        </p:txBody>
      </p:sp>
      <p:sp>
        <p:nvSpPr>
          <p:cNvPr id="7" name="Rectangle 6">
            <a:extLst>
              <a:ext uri="{FF2B5EF4-FFF2-40B4-BE49-F238E27FC236}">
                <a16:creationId xmlns:a16="http://schemas.microsoft.com/office/drawing/2014/main" id="{446A1FF5-DAE7-4CD0-855C-3D2DA85F9C9B}"/>
              </a:ext>
            </a:extLst>
          </p:cNvPr>
          <p:cNvSpPr/>
          <p:nvPr/>
        </p:nvSpPr>
        <p:spPr>
          <a:xfrm>
            <a:off x="4228716" y="4021656"/>
            <a:ext cx="1800200" cy="9361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Opportunity Zone stock in lower-tier corporation B</a:t>
            </a:r>
          </a:p>
        </p:txBody>
      </p:sp>
      <p:cxnSp>
        <p:nvCxnSpPr>
          <p:cNvPr id="9" name="Straight Connector 8">
            <a:extLst>
              <a:ext uri="{FF2B5EF4-FFF2-40B4-BE49-F238E27FC236}">
                <a16:creationId xmlns:a16="http://schemas.microsoft.com/office/drawing/2014/main" id="{2C9615CD-82C3-49A0-9234-B3F73D0A949A}"/>
              </a:ext>
            </a:extLst>
          </p:cNvPr>
          <p:cNvCxnSpPr>
            <a:stCxn id="3" idx="2"/>
            <a:endCxn id="4" idx="1"/>
          </p:cNvCxnSpPr>
          <p:nvPr/>
        </p:nvCxnSpPr>
        <p:spPr>
          <a:xfrm>
            <a:off x="3040584" y="2132856"/>
            <a:ext cx="558062" cy="724644"/>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E7356B1D-B1E5-4F66-A300-D4088CCD514D}"/>
              </a:ext>
            </a:extLst>
          </p:cNvPr>
          <p:cNvCxnSpPr>
            <a:cxnSpLocks/>
            <a:stCxn id="6" idx="0"/>
          </p:cNvCxnSpPr>
          <p:nvPr/>
        </p:nvCxnSpPr>
        <p:spPr>
          <a:xfrm flipV="1">
            <a:off x="2968576" y="3861048"/>
            <a:ext cx="0" cy="144016"/>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756BEE31-2301-46FE-9F4E-7BDD9E49B5DF}"/>
              </a:ext>
            </a:extLst>
          </p:cNvPr>
          <p:cNvCxnSpPr>
            <a:stCxn id="7" idx="0"/>
          </p:cNvCxnSpPr>
          <p:nvPr/>
        </p:nvCxnSpPr>
        <p:spPr>
          <a:xfrm flipV="1">
            <a:off x="5128816" y="3877640"/>
            <a:ext cx="0" cy="144016"/>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33771994-9097-4390-A8A7-36BD7D475553}"/>
              </a:ext>
            </a:extLst>
          </p:cNvPr>
          <p:cNvCxnSpPr/>
          <p:nvPr/>
        </p:nvCxnSpPr>
        <p:spPr>
          <a:xfrm flipV="1">
            <a:off x="3120976" y="4013448"/>
            <a:ext cx="0" cy="144016"/>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5EB5DEAE-3420-4499-8171-FB99F8B38418}"/>
              </a:ext>
            </a:extLst>
          </p:cNvPr>
          <p:cNvCxnSpPr>
            <a:cxnSpLocks/>
          </p:cNvCxnSpPr>
          <p:nvPr/>
        </p:nvCxnSpPr>
        <p:spPr>
          <a:xfrm flipV="1">
            <a:off x="7325060" y="3897992"/>
            <a:ext cx="0" cy="160608"/>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E93B09D2-26E6-4F0A-B0C2-99FD28ABE71D}"/>
              </a:ext>
            </a:extLst>
          </p:cNvPr>
          <p:cNvCxnSpPr/>
          <p:nvPr/>
        </p:nvCxnSpPr>
        <p:spPr>
          <a:xfrm>
            <a:off x="2968576" y="3861048"/>
            <a:ext cx="4356484" cy="36944"/>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BDA7DFE7-2752-480F-BEAF-C5FF7979A29E}"/>
              </a:ext>
            </a:extLst>
          </p:cNvPr>
          <p:cNvCxnSpPr>
            <a:stCxn id="4" idx="3"/>
          </p:cNvCxnSpPr>
          <p:nvPr/>
        </p:nvCxnSpPr>
        <p:spPr>
          <a:xfrm>
            <a:off x="4120704" y="3429000"/>
            <a:ext cx="0" cy="432048"/>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448904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0773" y="505114"/>
            <a:ext cx="7671955" cy="741795"/>
          </a:xfrm>
        </p:spPr>
        <p:txBody>
          <a:bodyPr>
            <a:noAutofit/>
          </a:bodyPr>
          <a:lstStyle/>
          <a:p>
            <a:r>
              <a:rPr lang="en-US" b="1" dirty="0"/>
              <a:t>Operating Businesses</a:t>
            </a:r>
          </a:p>
        </p:txBody>
      </p:sp>
      <p:sp>
        <p:nvSpPr>
          <p:cNvPr id="3" name="Content Placeholder 2"/>
          <p:cNvSpPr>
            <a:spLocks noGrp="1"/>
          </p:cNvSpPr>
          <p:nvPr>
            <p:ph idx="1"/>
          </p:nvPr>
        </p:nvSpPr>
        <p:spPr/>
        <p:txBody>
          <a:bodyPr>
            <a:normAutofit/>
          </a:bodyPr>
          <a:lstStyle/>
          <a:p>
            <a:r>
              <a:rPr lang="en-US" dirty="0"/>
              <a:t>Interest in lower-tier entity must be equity issued in primary for cash</a:t>
            </a:r>
          </a:p>
          <a:p>
            <a:r>
              <a:rPr lang="en-US" dirty="0"/>
              <a:t>Interest can be preferred or common, but not debt or issued for </a:t>
            </a:r>
            <a:r>
              <a:rPr lang="en-US" dirty="0" smtClean="0"/>
              <a:t>services</a:t>
            </a:r>
          </a:p>
        </p:txBody>
      </p:sp>
      <p:sp>
        <p:nvSpPr>
          <p:cNvPr id="4" name="Slide Number Placeholder 3"/>
          <p:cNvSpPr>
            <a:spLocks noGrp="1"/>
          </p:cNvSpPr>
          <p:nvPr>
            <p:ph type="sldNum" sz="quarter" idx="11"/>
          </p:nvPr>
        </p:nvSpPr>
        <p:spPr/>
        <p:txBody>
          <a:bodyPr/>
          <a:lstStyle/>
          <a:p>
            <a:pPr>
              <a:defRPr/>
            </a:pPr>
            <a:fld id="{3625A6A0-8409-406B-B97F-9AD50AD93BDE}" type="slidenum">
              <a:rPr lang="en-US" altLang="en-US" smtClean="0"/>
              <a:pPr>
                <a:defRPr/>
              </a:pPr>
              <a:t>19</a:t>
            </a:fld>
            <a:endParaRPr lang="en-US" altLang="en-US"/>
          </a:p>
        </p:txBody>
      </p:sp>
    </p:spTree>
    <p:extLst>
      <p:ext uri="{BB962C8B-B14F-4D97-AF65-F5344CB8AC3E}">
        <p14:creationId xmlns:p14="http://schemas.microsoft.com/office/powerpoint/2010/main" val="32263449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Agenda</a:t>
            </a:r>
          </a:p>
        </p:txBody>
      </p:sp>
      <p:sp>
        <p:nvSpPr>
          <p:cNvPr id="3" name="Content Placeholder 2"/>
          <p:cNvSpPr>
            <a:spLocks noGrp="1"/>
          </p:cNvSpPr>
          <p:nvPr>
            <p:ph idx="1"/>
          </p:nvPr>
        </p:nvSpPr>
        <p:spPr/>
        <p:txBody>
          <a:bodyPr/>
          <a:lstStyle/>
          <a:p>
            <a:r>
              <a:rPr lang="en-US" dirty="0"/>
              <a:t>Overview</a:t>
            </a:r>
          </a:p>
          <a:p>
            <a:r>
              <a:rPr lang="en-US" dirty="0"/>
              <a:t>Qualified Opportunity Funds</a:t>
            </a:r>
          </a:p>
          <a:p>
            <a:r>
              <a:rPr lang="en-US" dirty="0"/>
              <a:t>Assets	</a:t>
            </a:r>
          </a:p>
          <a:p>
            <a:r>
              <a:rPr lang="en-US" dirty="0"/>
              <a:t>Foreign Investors</a:t>
            </a:r>
          </a:p>
          <a:p>
            <a:r>
              <a:rPr lang="en-US" dirty="0"/>
              <a:t>Questions</a:t>
            </a:r>
          </a:p>
          <a:p>
            <a:endParaRPr lang="en-US" dirty="0"/>
          </a:p>
        </p:txBody>
      </p:sp>
    </p:spTree>
    <p:extLst>
      <p:ext uri="{BB962C8B-B14F-4D97-AF65-F5344CB8AC3E}">
        <p14:creationId xmlns:p14="http://schemas.microsoft.com/office/powerpoint/2010/main" val="24724078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50% Gross Income Test</a:t>
            </a:r>
          </a:p>
        </p:txBody>
      </p:sp>
      <p:sp>
        <p:nvSpPr>
          <p:cNvPr id="3" name="Content Placeholder 2"/>
          <p:cNvSpPr>
            <a:spLocks noGrp="1"/>
          </p:cNvSpPr>
          <p:nvPr>
            <p:ph idx="1"/>
          </p:nvPr>
        </p:nvSpPr>
        <p:spPr>
          <a:xfrm>
            <a:off x="457200" y="1312169"/>
            <a:ext cx="8229600" cy="4853135"/>
          </a:xfrm>
        </p:spPr>
        <p:txBody>
          <a:bodyPr>
            <a:normAutofit fontScale="25000" lnSpcReduction="20000"/>
          </a:bodyPr>
          <a:lstStyle/>
          <a:p>
            <a:pPr>
              <a:lnSpc>
                <a:spcPct val="120000"/>
              </a:lnSpc>
            </a:pPr>
            <a:r>
              <a:rPr lang="en-US" sz="9000" dirty="0"/>
              <a:t>In a two-tier structure, at least 50% of the lower-tier entity’s gross income is derived from the active conduct of a trade or business in the </a:t>
            </a:r>
            <a:r>
              <a:rPr lang="en-US" sz="9000" dirty="0" err="1"/>
              <a:t>QOZ</a:t>
            </a:r>
            <a:endParaRPr lang="en-US" sz="9000" dirty="0"/>
          </a:p>
          <a:p>
            <a:pPr>
              <a:lnSpc>
                <a:spcPct val="120000"/>
              </a:lnSpc>
            </a:pPr>
            <a:r>
              <a:rPr lang="en-US" sz="9000" dirty="0"/>
              <a:t>Safe harbors 1 and 2 apply if at least 50% of the business’s services (based on either hours or employee compensation) is performed by employees and independent contractors (including the employees of independent contractors) within a </a:t>
            </a:r>
            <a:r>
              <a:rPr lang="en-US" sz="9000" dirty="0" err="1"/>
              <a:t>QOZ</a:t>
            </a:r>
            <a:endParaRPr lang="en-US" sz="9000" dirty="0"/>
          </a:p>
          <a:p>
            <a:pPr>
              <a:lnSpc>
                <a:spcPct val="120000"/>
              </a:lnSpc>
            </a:pPr>
            <a:r>
              <a:rPr lang="en-US" sz="9000" dirty="0"/>
              <a:t>Safe harbor 3 requires that (i) the business’s tangible property in a QOZ and (ii) the business’s management or operational functions in the QOZ are each necessary to generate at least 50% of the business’s gross </a:t>
            </a:r>
            <a:r>
              <a:rPr lang="en-US" sz="9000" dirty="0" smtClean="0"/>
              <a:t>income</a:t>
            </a:r>
            <a:endParaRPr lang="en-US" sz="9000" dirty="0"/>
          </a:p>
        </p:txBody>
      </p:sp>
      <p:sp>
        <p:nvSpPr>
          <p:cNvPr id="4" name="Slide Number Placeholder 3"/>
          <p:cNvSpPr>
            <a:spLocks noGrp="1"/>
          </p:cNvSpPr>
          <p:nvPr>
            <p:ph type="sldNum" sz="quarter" idx="11"/>
          </p:nvPr>
        </p:nvSpPr>
        <p:spPr/>
        <p:txBody>
          <a:bodyPr/>
          <a:lstStyle/>
          <a:p>
            <a:fld id="{7408F61A-1304-4DC9-AA72-75A51546187E}" type="slidenum">
              <a:rPr lang="en-US" smtClean="0"/>
              <a:t>20</a:t>
            </a:fld>
            <a:endParaRPr lang="en-US"/>
          </a:p>
        </p:txBody>
      </p:sp>
    </p:spTree>
    <p:extLst>
      <p:ext uri="{BB962C8B-B14F-4D97-AF65-F5344CB8AC3E}">
        <p14:creationId xmlns:p14="http://schemas.microsoft.com/office/powerpoint/2010/main" val="8531177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60369"/>
            <a:ext cx="8229600" cy="1143000"/>
          </a:xfrm>
        </p:spPr>
        <p:txBody>
          <a:bodyPr/>
          <a:lstStyle/>
          <a:p>
            <a:r>
              <a:rPr lang="en-US" b="1" dirty="0"/>
              <a:t>Intangible Property Test</a:t>
            </a:r>
          </a:p>
        </p:txBody>
      </p:sp>
      <p:sp>
        <p:nvSpPr>
          <p:cNvPr id="3" name="Content Placeholder 2"/>
          <p:cNvSpPr>
            <a:spLocks noGrp="1"/>
          </p:cNvSpPr>
          <p:nvPr>
            <p:ph idx="1"/>
          </p:nvPr>
        </p:nvSpPr>
        <p:spPr/>
        <p:txBody>
          <a:bodyPr/>
          <a:lstStyle/>
          <a:p>
            <a:r>
              <a:rPr lang="en-US" dirty="0"/>
              <a:t>In a two-tier structure, at least 40% of the lower-tier entity’s intangible property must be used in a business in a </a:t>
            </a:r>
            <a:r>
              <a:rPr lang="en-US" dirty="0" err="1"/>
              <a:t>QOZ</a:t>
            </a:r>
            <a:endParaRPr lang="en-US" dirty="0"/>
          </a:p>
          <a:p>
            <a:r>
              <a:rPr lang="en-US" dirty="0"/>
              <a:t>No guidance on how to actually apply this test</a:t>
            </a:r>
          </a:p>
          <a:p>
            <a:pPr lvl="1"/>
            <a:r>
              <a:rPr lang="en-US" dirty="0"/>
              <a:t>Patents, copyrights, trademarks</a:t>
            </a:r>
          </a:p>
          <a:p>
            <a:pPr lvl="1"/>
            <a:r>
              <a:rPr lang="en-US" dirty="0"/>
              <a:t>Goodwill</a:t>
            </a:r>
          </a:p>
          <a:p>
            <a:pPr lvl="1"/>
            <a:r>
              <a:rPr lang="en-US" dirty="0"/>
              <a:t>Software</a:t>
            </a:r>
          </a:p>
          <a:p>
            <a:pPr lvl="1"/>
            <a:r>
              <a:rPr lang="en-US" dirty="0"/>
              <a:t>Leasing costs</a:t>
            </a:r>
          </a:p>
          <a:p>
            <a:pPr lvl="1"/>
            <a:endParaRPr lang="en-US" dirty="0"/>
          </a:p>
        </p:txBody>
      </p:sp>
      <p:sp>
        <p:nvSpPr>
          <p:cNvPr id="4" name="Slide Number Placeholder 3"/>
          <p:cNvSpPr>
            <a:spLocks noGrp="1"/>
          </p:cNvSpPr>
          <p:nvPr>
            <p:ph type="sldNum" sz="quarter" idx="11"/>
          </p:nvPr>
        </p:nvSpPr>
        <p:spPr/>
        <p:txBody>
          <a:bodyPr/>
          <a:lstStyle/>
          <a:p>
            <a:pPr>
              <a:defRPr/>
            </a:pPr>
            <a:fld id="{3625A6A0-8409-406B-B97F-9AD50AD93BDE}" type="slidenum">
              <a:rPr lang="en-US" altLang="en-US" smtClean="0"/>
              <a:pPr>
                <a:defRPr/>
              </a:pPr>
              <a:t>21</a:t>
            </a:fld>
            <a:endParaRPr lang="en-US" altLang="en-US"/>
          </a:p>
        </p:txBody>
      </p:sp>
    </p:spTree>
    <p:extLst>
      <p:ext uri="{BB962C8B-B14F-4D97-AF65-F5344CB8AC3E}">
        <p14:creationId xmlns:p14="http://schemas.microsoft.com/office/powerpoint/2010/main" val="40485551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b="1" dirty="0"/>
              <a:t>Excluded Businesses</a:t>
            </a:r>
          </a:p>
        </p:txBody>
      </p:sp>
      <p:sp>
        <p:nvSpPr>
          <p:cNvPr id="2" name="Content Placeholder 1"/>
          <p:cNvSpPr>
            <a:spLocks noGrp="1"/>
          </p:cNvSpPr>
          <p:nvPr>
            <p:ph idx="1"/>
          </p:nvPr>
        </p:nvSpPr>
        <p:spPr>
          <a:xfrm>
            <a:off x="457200" y="1637301"/>
            <a:ext cx="8229600" cy="4525963"/>
          </a:xfrm>
        </p:spPr>
        <p:txBody>
          <a:bodyPr>
            <a:normAutofit fontScale="77500" lnSpcReduction="20000"/>
          </a:bodyPr>
          <a:lstStyle/>
          <a:p>
            <a:pPr>
              <a:lnSpc>
                <a:spcPct val="120000"/>
              </a:lnSpc>
            </a:pPr>
            <a:r>
              <a:rPr lang="en-US" dirty="0"/>
              <a:t>Lower-tier entity cannot own a golf course, country club, massage parlor, hot tub facility, suntan facility, racetrack or other gambling facility, or any store the principal business of which is the sale of alcoholic beverages for consumption off premises</a:t>
            </a:r>
          </a:p>
          <a:p>
            <a:pPr lvl="1">
              <a:lnSpc>
                <a:spcPct val="120000"/>
              </a:lnSpc>
            </a:pPr>
            <a:r>
              <a:rPr lang="en-US" dirty="0" smtClean="0"/>
              <a:t>A QOF may own such businesses directly</a:t>
            </a:r>
          </a:p>
          <a:p>
            <a:pPr lvl="1">
              <a:lnSpc>
                <a:spcPct val="120000"/>
              </a:lnSpc>
            </a:pPr>
            <a:r>
              <a:rPr lang="en-US" dirty="0" smtClean="0"/>
              <a:t>Marijuana </a:t>
            </a:r>
            <a:r>
              <a:rPr lang="en-US" dirty="0"/>
              <a:t>is not on the list. But see Lydia O’Neal and Robert Lee, </a:t>
            </a:r>
            <a:r>
              <a:rPr lang="en-US" i="1" dirty="0"/>
              <a:t>Opportunity Zone Tax Breaks for Weed Businesses? Mnuchin Says No</a:t>
            </a:r>
            <a:r>
              <a:rPr lang="en-US" dirty="0"/>
              <a:t>, Daily Tax Report (May 15, 2019)</a:t>
            </a:r>
          </a:p>
          <a:p>
            <a:pPr lvl="1">
              <a:lnSpc>
                <a:spcPct val="120000"/>
              </a:lnSpc>
            </a:pPr>
            <a:r>
              <a:rPr lang="en-US" dirty="0"/>
              <a:t>No clarity on </a:t>
            </a:r>
            <a:r>
              <a:rPr lang="en-US" dirty="0" smtClean="0"/>
              <a:t>definitions: Health spa? </a:t>
            </a:r>
            <a:r>
              <a:rPr lang="en-US" dirty="0" err="1" smtClean="0"/>
              <a:t>Minigolf</a:t>
            </a:r>
            <a:r>
              <a:rPr lang="en-US" dirty="0"/>
              <a:t>?</a:t>
            </a:r>
          </a:p>
          <a:p>
            <a:pPr lvl="1">
              <a:lnSpc>
                <a:spcPct val="120000"/>
              </a:lnSpc>
            </a:pPr>
            <a:r>
              <a:rPr lang="en-US" dirty="0"/>
              <a:t>Still unclear whether a tenant can be an excluded business</a:t>
            </a:r>
          </a:p>
          <a:p>
            <a:endParaRPr lang="en-US" dirty="0"/>
          </a:p>
        </p:txBody>
      </p:sp>
      <p:sp>
        <p:nvSpPr>
          <p:cNvPr id="4" name="Slide Number Placeholder 3"/>
          <p:cNvSpPr>
            <a:spLocks noGrp="1"/>
          </p:cNvSpPr>
          <p:nvPr>
            <p:ph type="sldNum" sz="quarter" idx="4294967295"/>
          </p:nvPr>
        </p:nvSpPr>
        <p:spPr>
          <a:xfrm>
            <a:off x="8681714" y="6341018"/>
            <a:ext cx="358377" cy="356826"/>
          </a:xfrm>
        </p:spPr>
        <p:txBody>
          <a:bodyPr/>
          <a:lstStyle/>
          <a:p>
            <a:fld id="{7408F61A-1304-4DC9-AA72-75A51546187E}" type="slidenum">
              <a:rPr lang="en-US" smtClean="0"/>
              <a:t>22</a:t>
            </a:fld>
            <a:endParaRPr lang="en-US"/>
          </a:p>
        </p:txBody>
      </p:sp>
    </p:spTree>
    <p:extLst>
      <p:ext uri="{BB962C8B-B14F-4D97-AF65-F5344CB8AC3E}">
        <p14:creationId xmlns:p14="http://schemas.microsoft.com/office/powerpoint/2010/main" val="23550675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Content Placeholder 7"/>
          <p:cNvGraphicFramePr>
            <a:graphicFrameLocks noGrp="1"/>
          </p:cNvGraphicFramePr>
          <p:nvPr>
            <p:ph idx="1"/>
            <p:extLst>
              <p:ext uri="{D42A27DB-BD31-4B8C-83A1-F6EECF244321}">
                <p14:modId xmlns:p14="http://schemas.microsoft.com/office/powerpoint/2010/main" val="357181759"/>
              </p:ext>
            </p:extLst>
          </p:nvPr>
        </p:nvGraphicFramePr>
        <p:xfrm>
          <a:off x="640773" y="1577799"/>
          <a:ext cx="7879771" cy="4892043"/>
        </p:xfrm>
        <a:graphic>
          <a:graphicData uri="http://schemas.openxmlformats.org/drawingml/2006/table">
            <a:tbl>
              <a:tblPr firstRow="1" firstCol="1" bandRow="1"/>
              <a:tblGrid>
                <a:gridCol w="1359809">
                  <a:extLst>
                    <a:ext uri="{9D8B030D-6E8A-4147-A177-3AD203B41FA5}">
                      <a16:colId xmlns:a16="http://schemas.microsoft.com/office/drawing/2014/main" val="20000"/>
                    </a:ext>
                  </a:extLst>
                </a:gridCol>
                <a:gridCol w="3403736">
                  <a:extLst>
                    <a:ext uri="{9D8B030D-6E8A-4147-A177-3AD203B41FA5}">
                      <a16:colId xmlns:a16="http://schemas.microsoft.com/office/drawing/2014/main" val="20001"/>
                    </a:ext>
                  </a:extLst>
                </a:gridCol>
                <a:gridCol w="3116226">
                  <a:extLst>
                    <a:ext uri="{9D8B030D-6E8A-4147-A177-3AD203B41FA5}">
                      <a16:colId xmlns:a16="http://schemas.microsoft.com/office/drawing/2014/main" val="20002"/>
                    </a:ext>
                  </a:extLst>
                </a:gridCol>
              </a:tblGrid>
              <a:tr h="237202">
                <a:tc>
                  <a:txBody>
                    <a:bodyPr/>
                    <a:lstStyle/>
                    <a:p>
                      <a:pPr marL="0" marR="0">
                        <a:lnSpc>
                          <a:spcPct val="107000"/>
                        </a:lnSpc>
                        <a:spcBef>
                          <a:spcPts val="0"/>
                        </a:spcBef>
                        <a:spcAft>
                          <a:spcPts val="0"/>
                        </a:spcAft>
                      </a:pPr>
                      <a:r>
                        <a:rPr lang="en-US" sz="1400" dirty="0">
                          <a:effectLst/>
                          <a:latin typeface="Arial Narrow" panose="020B0606020202030204" pitchFamily="34" charset="0"/>
                        </a:rPr>
                        <a:t> </a:t>
                      </a:r>
                      <a:endParaRPr lang="en-US" sz="1400" dirty="0">
                        <a:effectLst/>
                        <a:latin typeface="Arial Narrow" panose="020B0606020202030204" pitchFamily="34" charset="0"/>
                        <a:ea typeface="SimSun" panose="02010600030101010101" pitchFamily="2" charset="-122"/>
                        <a:cs typeface="Times New Roman" panose="02020603050405020304" pitchFamily="18" charset="0"/>
                      </a:endParaRPr>
                    </a:p>
                  </a:txBody>
                  <a:tcPr marL="50347" marR="50347" marT="0" marB="0">
                    <a:solidFill>
                      <a:schemeClr val="accent1">
                        <a:lumMod val="60000"/>
                        <a:lumOff val="40000"/>
                      </a:schemeClr>
                    </a:solidFill>
                  </a:tcPr>
                </a:tc>
                <a:tc>
                  <a:txBody>
                    <a:bodyPr/>
                    <a:lstStyle/>
                    <a:p>
                      <a:pPr marL="0" marR="0" algn="ctr">
                        <a:lnSpc>
                          <a:spcPct val="107000"/>
                        </a:lnSpc>
                        <a:spcBef>
                          <a:spcPts val="0"/>
                        </a:spcBef>
                        <a:spcAft>
                          <a:spcPts val="0"/>
                        </a:spcAft>
                      </a:pPr>
                      <a:r>
                        <a:rPr lang="en-US" sz="1400" b="1" u="none" dirty="0">
                          <a:effectLst/>
                          <a:latin typeface="Arial Narrow" panose="020B0606020202030204" pitchFamily="34" charset="0"/>
                        </a:rPr>
                        <a:t>Qualified Opportunity Zone</a:t>
                      </a:r>
                      <a:endParaRPr lang="en-US" sz="1400" b="1" u="none" dirty="0">
                        <a:effectLst/>
                        <a:latin typeface="Arial Narrow" panose="020B0606020202030204" pitchFamily="34" charset="0"/>
                        <a:ea typeface="SimSun" panose="02010600030101010101" pitchFamily="2" charset="-122"/>
                        <a:cs typeface="Times New Roman" panose="02020603050405020304" pitchFamily="18" charset="0"/>
                      </a:endParaRPr>
                    </a:p>
                  </a:txBody>
                  <a:tcPr marL="50347" marR="50347" marT="0" marB="0">
                    <a:solidFill>
                      <a:schemeClr val="accent1">
                        <a:lumMod val="60000"/>
                        <a:lumOff val="40000"/>
                      </a:schemeClr>
                    </a:solidFill>
                  </a:tcPr>
                </a:tc>
                <a:tc>
                  <a:txBody>
                    <a:bodyPr/>
                    <a:lstStyle/>
                    <a:p>
                      <a:pPr marL="0" marR="0" algn="ctr">
                        <a:lnSpc>
                          <a:spcPct val="107000"/>
                        </a:lnSpc>
                        <a:spcBef>
                          <a:spcPts val="0"/>
                        </a:spcBef>
                        <a:spcAft>
                          <a:spcPts val="0"/>
                        </a:spcAft>
                      </a:pPr>
                      <a:r>
                        <a:rPr lang="en-US" sz="1400" b="1" u="none" dirty="0">
                          <a:effectLst/>
                          <a:latin typeface="Arial Narrow" panose="020B0606020202030204" pitchFamily="34" charset="0"/>
                        </a:rPr>
                        <a:t>Like-Kind Exchange (Section 1031)</a:t>
                      </a:r>
                      <a:endParaRPr lang="en-US" sz="1400" b="1" u="none" dirty="0">
                        <a:effectLst/>
                        <a:latin typeface="Arial Narrow" panose="020B0606020202030204" pitchFamily="34" charset="0"/>
                        <a:ea typeface="SimSun" panose="02010600030101010101" pitchFamily="2" charset="-122"/>
                        <a:cs typeface="Times New Roman" panose="02020603050405020304" pitchFamily="18" charset="0"/>
                      </a:endParaRPr>
                    </a:p>
                  </a:txBody>
                  <a:tcPr marL="50347" marR="50347" marT="0" marB="0">
                    <a:solidFill>
                      <a:schemeClr val="accent1">
                        <a:lumMod val="60000"/>
                        <a:lumOff val="40000"/>
                      </a:schemeClr>
                    </a:solidFill>
                  </a:tcPr>
                </a:tc>
                <a:extLst>
                  <a:ext uri="{0D108BD9-81ED-4DB2-BD59-A6C34878D82A}">
                    <a16:rowId xmlns:a16="http://schemas.microsoft.com/office/drawing/2014/main" val="10000"/>
                  </a:ext>
                </a:extLst>
              </a:tr>
              <a:tr h="474403">
                <a:tc>
                  <a:txBody>
                    <a:bodyPr/>
                    <a:lstStyle/>
                    <a:p>
                      <a:pPr marL="0" marR="0">
                        <a:lnSpc>
                          <a:spcPct val="107000"/>
                        </a:lnSpc>
                        <a:spcBef>
                          <a:spcPts val="0"/>
                        </a:spcBef>
                        <a:spcAft>
                          <a:spcPts val="0"/>
                        </a:spcAft>
                      </a:pPr>
                      <a:r>
                        <a:rPr lang="en-US" sz="1400" b="1" dirty="0">
                          <a:effectLst/>
                          <a:latin typeface="Arial Narrow" panose="020B0606020202030204" pitchFamily="34" charset="0"/>
                        </a:rPr>
                        <a:t>Relinquished Property</a:t>
                      </a:r>
                      <a:endParaRPr lang="en-US" sz="1400" b="1" dirty="0">
                        <a:effectLst/>
                        <a:latin typeface="Arial Narrow" panose="020B0606020202030204" pitchFamily="34" charset="0"/>
                        <a:ea typeface="SimSun" panose="02010600030101010101" pitchFamily="2" charset="-122"/>
                        <a:cs typeface="Times New Roman" panose="02020603050405020304" pitchFamily="18" charset="0"/>
                      </a:endParaRPr>
                    </a:p>
                  </a:txBody>
                  <a:tcPr marL="50347" marR="50347" marT="0" marB="0">
                    <a:solidFill>
                      <a:schemeClr val="accent1">
                        <a:lumMod val="20000"/>
                        <a:lumOff val="80000"/>
                      </a:schemeClr>
                    </a:solidFill>
                  </a:tcPr>
                </a:tc>
                <a:tc>
                  <a:txBody>
                    <a:bodyPr/>
                    <a:lstStyle/>
                    <a:p>
                      <a:pPr marL="0" marR="0">
                        <a:lnSpc>
                          <a:spcPct val="107000"/>
                        </a:lnSpc>
                        <a:spcBef>
                          <a:spcPts val="0"/>
                        </a:spcBef>
                        <a:spcAft>
                          <a:spcPts val="0"/>
                        </a:spcAft>
                      </a:pPr>
                      <a:r>
                        <a:rPr lang="en-US" sz="1400" dirty="0">
                          <a:effectLst/>
                          <a:latin typeface="Arial Narrow" panose="020B0606020202030204" pitchFamily="34" charset="0"/>
                        </a:rPr>
                        <a:t>Any asset that gives rise to capital gain and sold to ≤20%-related party</a:t>
                      </a:r>
                      <a:endParaRPr lang="en-US" sz="1400" dirty="0">
                        <a:effectLst/>
                        <a:latin typeface="Arial Narrow" panose="020B0606020202030204" pitchFamily="34" charset="0"/>
                        <a:ea typeface="SimSun" panose="02010600030101010101" pitchFamily="2" charset="-122"/>
                        <a:cs typeface="Times New Roman" panose="02020603050405020304" pitchFamily="18" charset="0"/>
                      </a:endParaRPr>
                    </a:p>
                  </a:txBody>
                  <a:tcPr marL="50347" marR="50347" marT="0" marB="0">
                    <a:solidFill>
                      <a:schemeClr val="accent1">
                        <a:lumMod val="20000"/>
                        <a:lumOff val="80000"/>
                      </a:schemeClr>
                    </a:solidFill>
                  </a:tcPr>
                </a:tc>
                <a:tc>
                  <a:txBody>
                    <a:bodyPr/>
                    <a:lstStyle/>
                    <a:p>
                      <a:pPr marL="0" marR="0">
                        <a:lnSpc>
                          <a:spcPct val="107000"/>
                        </a:lnSpc>
                        <a:spcBef>
                          <a:spcPts val="0"/>
                        </a:spcBef>
                        <a:spcAft>
                          <a:spcPts val="0"/>
                        </a:spcAft>
                      </a:pPr>
                      <a:r>
                        <a:rPr lang="en-US" sz="1400" dirty="0">
                          <a:effectLst/>
                          <a:latin typeface="Arial Narrow" panose="020B0606020202030204" pitchFamily="34" charset="0"/>
                        </a:rPr>
                        <a:t>Only real estate, held for investment or productive use in a trade or business</a:t>
                      </a:r>
                      <a:endParaRPr lang="en-US" sz="1400" dirty="0">
                        <a:effectLst/>
                        <a:latin typeface="Arial Narrow" panose="020B0606020202030204" pitchFamily="34" charset="0"/>
                        <a:ea typeface="SimSun" panose="02010600030101010101" pitchFamily="2" charset="-122"/>
                        <a:cs typeface="Times New Roman" panose="02020603050405020304" pitchFamily="18" charset="0"/>
                      </a:endParaRPr>
                    </a:p>
                  </a:txBody>
                  <a:tcPr marL="50347" marR="50347" marT="0" marB="0">
                    <a:solidFill>
                      <a:schemeClr val="accent1">
                        <a:lumMod val="20000"/>
                        <a:lumOff val="80000"/>
                      </a:schemeClr>
                    </a:solidFill>
                  </a:tcPr>
                </a:tc>
                <a:extLst>
                  <a:ext uri="{0D108BD9-81ED-4DB2-BD59-A6C34878D82A}">
                    <a16:rowId xmlns:a16="http://schemas.microsoft.com/office/drawing/2014/main" val="10001"/>
                  </a:ext>
                </a:extLst>
              </a:tr>
              <a:tr h="995580">
                <a:tc>
                  <a:txBody>
                    <a:bodyPr/>
                    <a:lstStyle/>
                    <a:p>
                      <a:pPr marL="0" marR="0">
                        <a:lnSpc>
                          <a:spcPct val="107000"/>
                        </a:lnSpc>
                        <a:spcBef>
                          <a:spcPts val="0"/>
                        </a:spcBef>
                        <a:spcAft>
                          <a:spcPts val="0"/>
                        </a:spcAft>
                      </a:pPr>
                      <a:r>
                        <a:rPr lang="en-US" sz="1400" b="1" dirty="0">
                          <a:effectLst/>
                          <a:latin typeface="Arial Narrow" panose="020B0606020202030204" pitchFamily="34" charset="0"/>
                        </a:rPr>
                        <a:t>Replacement Property</a:t>
                      </a:r>
                      <a:endParaRPr lang="en-US" sz="1400" b="1" dirty="0">
                        <a:effectLst/>
                        <a:latin typeface="Arial Narrow" panose="020B0606020202030204" pitchFamily="34" charset="0"/>
                        <a:ea typeface="SimSun" panose="02010600030101010101" pitchFamily="2" charset="-122"/>
                        <a:cs typeface="Times New Roman" panose="02020603050405020304" pitchFamily="18" charset="0"/>
                      </a:endParaRPr>
                    </a:p>
                  </a:txBody>
                  <a:tcPr marL="50347" marR="50347" marT="0" marB="0"/>
                </a:tc>
                <a:tc>
                  <a:txBody>
                    <a:bodyPr/>
                    <a:lstStyle/>
                    <a:p>
                      <a:pPr marL="0" marR="0">
                        <a:lnSpc>
                          <a:spcPct val="107000"/>
                        </a:lnSpc>
                        <a:spcBef>
                          <a:spcPts val="0"/>
                        </a:spcBef>
                        <a:spcAft>
                          <a:spcPts val="0"/>
                        </a:spcAft>
                      </a:pPr>
                      <a:r>
                        <a:rPr lang="en-US" sz="1400" dirty="0">
                          <a:effectLst/>
                          <a:latin typeface="Arial Narrow" panose="020B0606020202030204" pitchFamily="34" charset="0"/>
                        </a:rPr>
                        <a:t>QOF can own indirectly at least 63% personal property</a:t>
                      </a:r>
                      <a:r>
                        <a:rPr lang="en-US" sz="1400" baseline="0" dirty="0">
                          <a:effectLst/>
                          <a:latin typeface="Arial Narrow" panose="020B0606020202030204" pitchFamily="34" charset="0"/>
                        </a:rPr>
                        <a:t> and</a:t>
                      </a:r>
                      <a:r>
                        <a:rPr lang="en-US" sz="1400" dirty="0">
                          <a:effectLst/>
                          <a:latin typeface="Arial Narrow" panose="020B0606020202030204" pitchFamily="34" charset="0"/>
                        </a:rPr>
                        <a:t> real property</a:t>
                      </a:r>
                      <a:r>
                        <a:rPr lang="en-US" sz="1400" baseline="0" dirty="0">
                          <a:effectLst/>
                          <a:latin typeface="Arial Narrow" panose="020B0606020202030204" pitchFamily="34" charset="0"/>
                        </a:rPr>
                        <a:t> </a:t>
                      </a:r>
                      <a:r>
                        <a:rPr lang="en-US" sz="1400" dirty="0">
                          <a:effectLst/>
                          <a:latin typeface="Arial Narrow" panose="020B0606020202030204" pitchFamily="34" charset="0"/>
                        </a:rPr>
                        <a:t>in QOZs in the United States (incl. Puerto Rico), with original use or substantial improvement, purchase from ≤20%-related party, and other tests.  QOF can also own indirectly some cash and intangible property.</a:t>
                      </a:r>
                      <a:endParaRPr lang="en-US" sz="1400" dirty="0">
                        <a:effectLst/>
                        <a:latin typeface="Arial Narrow" panose="020B0606020202030204" pitchFamily="34" charset="0"/>
                        <a:ea typeface="SimSun" panose="02010600030101010101" pitchFamily="2" charset="-122"/>
                        <a:cs typeface="Times New Roman" panose="02020603050405020304" pitchFamily="18" charset="0"/>
                      </a:endParaRPr>
                    </a:p>
                  </a:txBody>
                  <a:tcPr marL="50347" marR="50347" marT="0" marB="0"/>
                </a:tc>
                <a:tc>
                  <a:txBody>
                    <a:bodyPr/>
                    <a:lstStyle/>
                    <a:p>
                      <a:pPr marL="0" marR="0">
                        <a:lnSpc>
                          <a:spcPct val="107000"/>
                        </a:lnSpc>
                        <a:spcBef>
                          <a:spcPts val="0"/>
                        </a:spcBef>
                        <a:spcAft>
                          <a:spcPts val="0"/>
                        </a:spcAft>
                      </a:pPr>
                      <a:r>
                        <a:rPr lang="en-US" sz="1400" dirty="0">
                          <a:effectLst/>
                          <a:latin typeface="Arial Narrow" panose="020B0606020202030204" pitchFamily="34" charset="0"/>
                        </a:rPr>
                        <a:t>Only real estate, held for investment or productive use in a trade or business</a:t>
                      </a:r>
                      <a:r>
                        <a:rPr lang="en-US" sz="1400" baseline="0" dirty="0">
                          <a:effectLst/>
                          <a:latin typeface="Arial Narrow" panose="020B0606020202030204" pitchFamily="34" charset="0"/>
                        </a:rPr>
                        <a:t>; exchanges limited to </a:t>
                      </a:r>
                      <a:r>
                        <a:rPr lang="en-US" sz="1400" dirty="0">
                          <a:effectLst/>
                          <a:latin typeface="Arial Narrow" panose="020B0606020202030204" pitchFamily="34" charset="0"/>
                        </a:rPr>
                        <a:t>US-for-US</a:t>
                      </a:r>
                      <a:r>
                        <a:rPr lang="en-US" sz="1400" baseline="0" dirty="0">
                          <a:effectLst/>
                          <a:latin typeface="Arial Narrow" panose="020B0606020202030204" pitchFamily="34" charset="0"/>
                        </a:rPr>
                        <a:t> and </a:t>
                      </a:r>
                      <a:r>
                        <a:rPr lang="en-US" sz="1400" dirty="0">
                          <a:effectLst/>
                          <a:latin typeface="Arial Narrow" panose="020B0606020202030204" pitchFamily="34" charset="0"/>
                        </a:rPr>
                        <a:t>foreign-for-foreign (incl. Puerto Rico);</a:t>
                      </a:r>
                    </a:p>
                    <a:p>
                      <a:pPr marL="0" marR="0">
                        <a:lnSpc>
                          <a:spcPct val="107000"/>
                        </a:lnSpc>
                        <a:spcBef>
                          <a:spcPts val="0"/>
                        </a:spcBef>
                        <a:spcAft>
                          <a:spcPts val="0"/>
                        </a:spcAft>
                      </a:pPr>
                      <a:r>
                        <a:rPr lang="en-US" sz="1400" dirty="0">
                          <a:effectLst/>
                          <a:latin typeface="Arial Narrow" panose="020B0606020202030204" pitchFamily="34" charset="0"/>
                        </a:rPr>
                        <a:t>no construction on taxpayer’s own property (some exceptions).</a:t>
                      </a:r>
                      <a:endParaRPr lang="en-US" sz="1400" dirty="0">
                        <a:effectLst/>
                        <a:latin typeface="Arial Narrow" panose="020B0606020202030204" pitchFamily="34" charset="0"/>
                        <a:ea typeface="SimSun" panose="02010600030101010101" pitchFamily="2" charset="-122"/>
                        <a:cs typeface="Times New Roman" panose="02020603050405020304" pitchFamily="18" charset="0"/>
                      </a:endParaRPr>
                    </a:p>
                  </a:txBody>
                  <a:tcPr marL="50347" marR="50347" marT="0" marB="0"/>
                </a:tc>
                <a:extLst>
                  <a:ext uri="{0D108BD9-81ED-4DB2-BD59-A6C34878D82A}">
                    <a16:rowId xmlns:a16="http://schemas.microsoft.com/office/drawing/2014/main" val="10002"/>
                  </a:ext>
                </a:extLst>
              </a:tr>
              <a:tr h="648072">
                <a:tc>
                  <a:txBody>
                    <a:bodyPr/>
                    <a:lstStyle/>
                    <a:p>
                      <a:pPr marL="0" marR="0">
                        <a:lnSpc>
                          <a:spcPct val="107000"/>
                        </a:lnSpc>
                        <a:spcBef>
                          <a:spcPts val="0"/>
                        </a:spcBef>
                        <a:spcAft>
                          <a:spcPts val="0"/>
                        </a:spcAft>
                      </a:pPr>
                      <a:r>
                        <a:rPr lang="en-US" sz="1400" b="1" dirty="0">
                          <a:effectLst/>
                          <a:latin typeface="Arial Narrow" panose="020B0606020202030204" pitchFamily="34" charset="0"/>
                        </a:rPr>
                        <a:t>Acquisition Period</a:t>
                      </a:r>
                      <a:endParaRPr lang="en-US" sz="1400" b="1" dirty="0">
                        <a:effectLst/>
                        <a:latin typeface="Arial Narrow" panose="020B0606020202030204" pitchFamily="34" charset="0"/>
                        <a:ea typeface="SimSun" panose="02010600030101010101" pitchFamily="2" charset="-122"/>
                        <a:cs typeface="Times New Roman" panose="02020603050405020304" pitchFamily="18" charset="0"/>
                      </a:endParaRPr>
                    </a:p>
                  </a:txBody>
                  <a:tcPr marL="50347" marR="50347" marT="0" marB="0">
                    <a:solidFill>
                      <a:schemeClr val="accent1">
                        <a:lumMod val="20000"/>
                        <a:lumOff val="80000"/>
                      </a:schemeClr>
                    </a:solidFill>
                  </a:tcPr>
                </a:tc>
                <a:tc>
                  <a:txBody>
                    <a:bodyPr/>
                    <a:lstStyle/>
                    <a:p>
                      <a:pPr marL="0" marR="0">
                        <a:lnSpc>
                          <a:spcPct val="107000"/>
                        </a:lnSpc>
                        <a:spcBef>
                          <a:spcPts val="0"/>
                        </a:spcBef>
                        <a:spcAft>
                          <a:spcPts val="0"/>
                        </a:spcAft>
                      </a:pPr>
                      <a:r>
                        <a:rPr lang="en-US" sz="1400" dirty="0">
                          <a:effectLst/>
                          <a:latin typeface="Arial Narrow" panose="020B0606020202030204" pitchFamily="34" charset="0"/>
                        </a:rPr>
                        <a:t>Around 179 days to acquire QOF interest (beginning from year-end</a:t>
                      </a:r>
                      <a:r>
                        <a:rPr lang="en-US" sz="1400" baseline="0" dirty="0">
                          <a:effectLst/>
                          <a:latin typeface="Arial Narrow" panose="020B0606020202030204" pitchFamily="34" charset="0"/>
                        </a:rPr>
                        <a:t> </a:t>
                      </a:r>
                      <a:r>
                        <a:rPr lang="en-US" sz="1400" dirty="0">
                          <a:effectLst/>
                          <a:latin typeface="Arial Narrow" panose="020B0606020202030204" pitchFamily="34" charset="0"/>
                        </a:rPr>
                        <a:t>for section 1231 gain, some issues with partnerships), up to another</a:t>
                      </a:r>
                      <a:r>
                        <a:rPr lang="en-US" sz="1400" baseline="0" dirty="0">
                          <a:effectLst/>
                          <a:latin typeface="Arial Narrow" panose="020B0606020202030204" pitchFamily="34" charset="0"/>
                        </a:rPr>
                        <a:t> 3 years </a:t>
                      </a:r>
                      <a:r>
                        <a:rPr lang="en-US" sz="1400" dirty="0">
                          <a:effectLst/>
                          <a:latin typeface="Arial Narrow" panose="020B0606020202030204" pitchFamily="34" charset="0"/>
                        </a:rPr>
                        <a:t>to acquire and</a:t>
                      </a:r>
                      <a:r>
                        <a:rPr lang="en-US" sz="1400" baseline="0" dirty="0">
                          <a:effectLst/>
                          <a:latin typeface="Arial Narrow" panose="020B0606020202030204" pitchFamily="34" charset="0"/>
                        </a:rPr>
                        <a:t> develop </a:t>
                      </a:r>
                      <a:r>
                        <a:rPr lang="en-US" sz="1400" dirty="0">
                          <a:effectLst/>
                          <a:latin typeface="Arial Narrow" panose="020B0606020202030204" pitchFamily="34" charset="0"/>
                        </a:rPr>
                        <a:t>property</a:t>
                      </a:r>
                      <a:endParaRPr lang="en-US" sz="1400" dirty="0">
                        <a:effectLst/>
                        <a:latin typeface="Arial Narrow" panose="020B0606020202030204" pitchFamily="34" charset="0"/>
                        <a:ea typeface="SimSun" panose="02010600030101010101" pitchFamily="2" charset="-122"/>
                        <a:cs typeface="Times New Roman" panose="02020603050405020304" pitchFamily="18" charset="0"/>
                      </a:endParaRPr>
                    </a:p>
                  </a:txBody>
                  <a:tcPr marL="50347" marR="50347" marT="0" marB="0">
                    <a:solidFill>
                      <a:schemeClr val="accent1">
                        <a:lumMod val="20000"/>
                        <a:lumOff val="80000"/>
                      </a:schemeClr>
                    </a:solidFill>
                  </a:tcPr>
                </a:tc>
                <a:tc>
                  <a:txBody>
                    <a:bodyPr/>
                    <a:lstStyle/>
                    <a:p>
                      <a:pPr marL="0" marR="0">
                        <a:lnSpc>
                          <a:spcPct val="107000"/>
                        </a:lnSpc>
                        <a:spcBef>
                          <a:spcPts val="0"/>
                        </a:spcBef>
                        <a:spcAft>
                          <a:spcPts val="0"/>
                        </a:spcAft>
                      </a:pPr>
                      <a:r>
                        <a:rPr lang="en-US" sz="1400" dirty="0">
                          <a:effectLst/>
                          <a:latin typeface="Arial Narrow" panose="020B0606020202030204" pitchFamily="34" charset="0"/>
                        </a:rPr>
                        <a:t>180 days from</a:t>
                      </a:r>
                      <a:r>
                        <a:rPr lang="en-US" sz="1400" baseline="0" dirty="0">
                          <a:effectLst/>
                          <a:latin typeface="Arial Narrow" panose="020B0606020202030204" pitchFamily="34" charset="0"/>
                        </a:rPr>
                        <a:t> the date of the sale</a:t>
                      </a:r>
                      <a:endParaRPr lang="en-US" sz="1400" dirty="0">
                        <a:effectLst/>
                        <a:latin typeface="Arial Narrow" panose="020B0606020202030204" pitchFamily="34" charset="0"/>
                        <a:ea typeface="SimSun" panose="02010600030101010101" pitchFamily="2" charset="-122"/>
                        <a:cs typeface="Times New Roman" panose="02020603050405020304" pitchFamily="18" charset="0"/>
                      </a:endParaRPr>
                    </a:p>
                  </a:txBody>
                  <a:tcPr marL="50347" marR="50347" marT="0" marB="0">
                    <a:solidFill>
                      <a:schemeClr val="accent1">
                        <a:lumMod val="20000"/>
                        <a:lumOff val="80000"/>
                      </a:schemeClr>
                    </a:solidFill>
                  </a:tcPr>
                </a:tc>
                <a:extLst>
                  <a:ext uri="{0D108BD9-81ED-4DB2-BD59-A6C34878D82A}">
                    <a16:rowId xmlns:a16="http://schemas.microsoft.com/office/drawing/2014/main" val="10003"/>
                  </a:ext>
                </a:extLst>
              </a:tr>
              <a:tr h="711605">
                <a:tc>
                  <a:txBody>
                    <a:bodyPr/>
                    <a:lstStyle/>
                    <a:p>
                      <a:pPr marL="0" marR="0">
                        <a:lnSpc>
                          <a:spcPct val="107000"/>
                        </a:lnSpc>
                        <a:spcBef>
                          <a:spcPts val="0"/>
                        </a:spcBef>
                        <a:spcAft>
                          <a:spcPts val="0"/>
                        </a:spcAft>
                      </a:pPr>
                      <a:r>
                        <a:rPr lang="en-US" sz="1400" b="1" dirty="0">
                          <a:effectLst/>
                          <a:latin typeface="Arial Narrow" panose="020B0606020202030204" pitchFamily="34" charset="0"/>
                        </a:rPr>
                        <a:t>Investment</a:t>
                      </a:r>
                      <a:endParaRPr lang="en-US" sz="1400" b="1" dirty="0">
                        <a:effectLst/>
                        <a:latin typeface="Arial Narrow" panose="020B0606020202030204" pitchFamily="34" charset="0"/>
                        <a:ea typeface="SimSun" panose="02010600030101010101" pitchFamily="2" charset="-122"/>
                        <a:cs typeface="Times New Roman" panose="02020603050405020304" pitchFamily="18" charset="0"/>
                      </a:endParaRPr>
                    </a:p>
                  </a:txBody>
                  <a:tcPr marL="50347" marR="50347" marT="0" marB="0"/>
                </a:tc>
                <a:tc>
                  <a:txBody>
                    <a:bodyPr/>
                    <a:lstStyle/>
                    <a:p>
                      <a:pPr marL="0" marR="0">
                        <a:lnSpc>
                          <a:spcPct val="107000"/>
                        </a:lnSpc>
                        <a:spcBef>
                          <a:spcPts val="0"/>
                        </a:spcBef>
                        <a:spcAft>
                          <a:spcPts val="0"/>
                        </a:spcAft>
                      </a:pPr>
                      <a:r>
                        <a:rPr lang="en-US" sz="1400" dirty="0">
                          <a:effectLst/>
                          <a:latin typeface="Arial Narrow" panose="020B0606020202030204" pitchFamily="34" charset="0"/>
                        </a:rPr>
                        <a:t>Gain amount (net gain</a:t>
                      </a:r>
                      <a:r>
                        <a:rPr lang="en-US" sz="1400" baseline="0" dirty="0">
                          <a:effectLst/>
                          <a:latin typeface="Arial Narrow" panose="020B0606020202030204" pitchFamily="34" charset="0"/>
                        </a:rPr>
                        <a:t> for section 1231 gain)</a:t>
                      </a:r>
                    </a:p>
                    <a:p>
                      <a:pPr marL="0" marR="0">
                        <a:lnSpc>
                          <a:spcPct val="107000"/>
                        </a:lnSpc>
                        <a:spcBef>
                          <a:spcPts val="0"/>
                        </a:spcBef>
                        <a:spcAft>
                          <a:spcPts val="0"/>
                        </a:spcAft>
                      </a:pPr>
                      <a:endParaRPr lang="en-US" sz="1400" dirty="0">
                        <a:effectLst/>
                        <a:latin typeface="Arial Narrow" panose="020B0606020202030204" pitchFamily="34" charset="0"/>
                        <a:ea typeface="SimSun" panose="02010600030101010101" pitchFamily="2" charset="-122"/>
                        <a:cs typeface="Times New Roman" panose="02020603050405020304" pitchFamily="18" charset="0"/>
                      </a:endParaRPr>
                    </a:p>
                  </a:txBody>
                  <a:tcPr marL="50347" marR="50347" marT="0" marB="0"/>
                </a:tc>
                <a:tc>
                  <a:txBody>
                    <a:bodyPr/>
                    <a:lstStyle/>
                    <a:p>
                      <a:pPr marL="0" marR="0">
                        <a:lnSpc>
                          <a:spcPct val="107000"/>
                        </a:lnSpc>
                        <a:spcBef>
                          <a:spcPts val="0"/>
                        </a:spcBef>
                        <a:spcAft>
                          <a:spcPts val="0"/>
                        </a:spcAft>
                      </a:pPr>
                      <a:r>
                        <a:rPr lang="en-US" sz="1400" dirty="0">
                          <a:effectLst/>
                          <a:latin typeface="Arial Narrow" panose="020B0606020202030204" pitchFamily="34" charset="0"/>
                        </a:rPr>
                        <a:t>Gross and net values of relinquished property</a:t>
                      </a:r>
                      <a:endParaRPr lang="en-US" sz="1400" dirty="0">
                        <a:effectLst/>
                        <a:latin typeface="Arial Narrow" panose="020B0606020202030204" pitchFamily="34" charset="0"/>
                        <a:ea typeface="SimSun" panose="02010600030101010101" pitchFamily="2" charset="-122"/>
                        <a:cs typeface="Times New Roman" panose="02020603050405020304" pitchFamily="18" charset="0"/>
                      </a:endParaRPr>
                    </a:p>
                  </a:txBody>
                  <a:tcPr marL="50347" marR="50347" marT="0" marB="0"/>
                </a:tc>
                <a:extLst>
                  <a:ext uri="{0D108BD9-81ED-4DB2-BD59-A6C34878D82A}">
                    <a16:rowId xmlns:a16="http://schemas.microsoft.com/office/drawing/2014/main" val="10004"/>
                  </a:ext>
                </a:extLst>
              </a:tr>
              <a:tr h="711605">
                <a:tc>
                  <a:txBody>
                    <a:bodyPr/>
                    <a:lstStyle/>
                    <a:p>
                      <a:pPr marL="0" marR="0">
                        <a:lnSpc>
                          <a:spcPct val="107000"/>
                        </a:lnSpc>
                        <a:spcBef>
                          <a:spcPts val="0"/>
                        </a:spcBef>
                        <a:spcAft>
                          <a:spcPts val="0"/>
                        </a:spcAft>
                      </a:pPr>
                      <a:r>
                        <a:rPr lang="en-US" sz="1400" b="1" dirty="0">
                          <a:effectLst/>
                          <a:latin typeface="Arial Narrow" panose="020B0606020202030204" pitchFamily="34" charset="0"/>
                        </a:rPr>
                        <a:t>Benefit of Initial Tax Deferral</a:t>
                      </a:r>
                      <a:endParaRPr lang="en-US" sz="1400" b="1" dirty="0">
                        <a:effectLst/>
                        <a:latin typeface="Arial Narrow" panose="020B0606020202030204" pitchFamily="34" charset="0"/>
                        <a:ea typeface="SimSun" panose="02010600030101010101" pitchFamily="2" charset="-122"/>
                        <a:cs typeface="Times New Roman" panose="02020603050405020304" pitchFamily="18" charset="0"/>
                      </a:endParaRPr>
                    </a:p>
                  </a:txBody>
                  <a:tcPr marL="50347" marR="50347" marT="0" marB="0">
                    <a:solidFill>
                      <a:schemeClr val="accent1">
                        <a:lumMod val="20000"/>
                        <a:lumOff val="80000"/>
                      </a:schemeClr>
                    </a:solidFill>
                  </a:tcPr>
                </a:tc>
                <a:tc>
                  <a:txBody>
                    <a:bodyPr/>
                    <a:lstStyle/>
                    <a:p>
                      <a:pPr marL="0" marR="0">
                        <a:lnSpc>
                          <a:spcPct val="107000"/>
                        </a:lnSpc>
                        <a:spcBef>
                          <a:spcPts val="0"/>
                        </a:spcBef>
                        <a:spcAft>
                          <a:spcPts val="0"/>
                        </a:spcAft>
                      </a:pPr>
                      <a:r>
                        <a:rPr lang="en-US" sz="1400" dirty="0">
                          <a:effectLst/>
                          <a:latin typeface="Arial Narrow" panose="020B0606020202030204" pitchFamily="34" charset="0"/>
                        </a:rPr>
                        <a:t>Gain deferred until 2026, up to 15% exempt, no basis step-up for deferred gain at death</a:t>
                      </a:r>
                      <a:endParaRPr lang="en-US" sz="1400" dirty="0">
                        <a:effectLst/>
                        <a:latin typeface="Arial Narrow" panose="020B0606020202030204" pitchFamily="34" charset="0"/>
                        <a:ea typeface="SimSun" panose="02010600030101010101" pitchFamily="2" charset="-122"/>
                        <a:cs typeface="Times New Roman" panose="02020603050405020304" pitchFamily="18" charset="0"/>
                      </a:endParaRPr>
                    </a:p>
                  </a:txBody>
                  <a:tcPr marL="50347" marR="50347" marT="0" marB="0">
                    <a:solidFill>
                      <a:schemeClr val="accent1">
                        <a:lumMod val="20000"/>
                        <a:lumOff val="80000"/>
                      </a:schemeClr>
                    </a:solidFill>
                  </a:tcPr>
                </a:tc>
                <a:tc>
                  <a:txBody>
                    <a:bodyPr/>
                    <a:lstStyle/>
                    <a:p>
                      <a:pPr marL="0" marR="0">
                        <a:lnSpc>
                          <a:spcPct val="107000"/>
                        </a:lnSpc>
                        <a:spcBef>
                          <a:spcPts val="0"/>
                        </a:spcBef>
                        <a:spcAft>
                          <a:spcPts val="0"/>
                        </a:spcAft>
                      </a:pPr>
                      <a:r>
                        <a:rPr lang="en-US" sz="1400" dirty="0">
                          <a:effectLst/>
                          <a:latin typeface="Arial Narrow" panose="020B0606020202030204" pitchFamily="34" charset="0"/>
                        </a:rPr>
                        <a:t>Gain deferred until later taxable sale or exchange, basis step-up at death</a:t>
                      </a:r>
                      <a:endParaRPr lang="en-US" sz="1400" dirty="0">
                        <a:effectLst/>
                        <a:latin typeface="Arial Narrow" panose="020B0606020202030204" pitchFamily="34" charset="0"/>
                        <a:ea typeface="SimSun" panose="02010600030101010101" pitchFamily="2" charset="-122"/>
                        <a:cs typeface="Times New Roman" panose="02020603050405020304" pitchFamily="18" charset="0"/>
                      </a:endParaRPr>
                    </a:p>
                  </a:txBody>
                  <a:tcPr marL="50347" marR="50347" marT="0" marB="0">
                    <a:solidFill>
                      <a:schemeClr val="accent1">
                        <a:lumMod val="20000"/>
                        <a:lumOff val="80000"/>
                      </a:schemeClr>
                    </a:solidFill>
                  </a:tcPr>
                </a:tc>
                <a:extLst>
                  <a:ext uri="{0D108BD9-81ED-4DB2-BD59-A6C34878D82A}">
                    <a16:rowId xmlns:a16="http://schemas.microsoft.com/office/drawing/2014/main" val="10006"/>
                  </a:ext>
                </a:extLst>
              </a:tr>
              <a:tr h="474403">
                <a:tc>
                  <a:txBody>
                    <a:bodyPr/>
                    <a:lstStyle/>
                    <a:p>
                      <a:pPr marL="0" marR="0">
                        <a:lnSpc>
                          <a:spcPct val="107000"/>
                        </a:lnSpc>
                        <a:spcBef>
                          <a:spcPts val="0"/>
                        </a:spcBef>
                        <a:spcAft>
                          <a:spcPts val="0"/>
                        </a:spcAft>
                      </a:pPr>
                      <a:r>
                        <a:rPr lang="en-US" sz="1400" b="1" dirty="0">
                          <a:effectLst/>
                          <a:latin typeface="Arial Narrow" panose="020B0606020202030204" pitchFamily="34" charset="0"/>
                        </a:rPr>
                        <a:t>Post-Investment Gain</a:t>
                      </a:r>
                      <a:endParaRPr lang="en-US" sz="1400" b="1" dirty="0">
                        <a:effectLst/>
                        <a:latin typeface="Arial Narrow" panose="020B0606020202030204" pitchFamily="34" charset="0"/>
                        <a:ea typeface="SimSun" panose="02010600030101010101" pitchFamily="2" charset="-122"/>
                        <a:cs typeface="Times New Roman" panose="02020603050405020304" pitchFamily="18" charset="0"/>
                      </a:endParaRPr>
                    </a:p>
                  </a:txBody>
                  <a:tcPr marL="50347" marR="50347" marT="0" marB="0"/>
                </a:tc>
                <a:tc>
                  <a:txBody>
                    <a:bodyPr/>
                    <a:lstStyle/>
                    <a:p>
                      <a:pPr marL="0" marR="0">
                        <a:lnSpc>
                          <a:spcPct val="107000"/>
                        </a:lnSpc>
                        <a:spcBef>
                          <a:spcPts val="0"/>
                        </a:spcBef>
                        <a:spcAft>
                          <a:spcPts val="0"/>
                        </a:spcAft>
                      </a:pPr>
                      <a:r>
                        <a:rPr lang="en-US" sz="1400" dirty="0">
                          <a:effectLst/>
                          <a:latin typeface="Arial Narrow" panose="020B0606020202030204" pitchFamily="34" charset="0"/>
                        </a:rPr>
                        <a:t>Permanent tax exemption after 10 years</a:t>
                      </a:r>
                      <a:endParaRPr lang="en-US" sz="1400" dirty="0">
                        <a:effectLst/>
                        <a:latin typeface="Arial Narrow" panose="020B0606020202030204" pitchFamily="34" charset="0"/>
                        <a:ea typeface="SimSun" panose="02010600030101010101" pitchFamily="2" charset="-122"/>
                        <a:cs typeface="Times New Roman" panose="02020603050405020304" pitchFamily="18" charset="0"/>
                      </a:endParaRPr>
                    </a:p>
                  </a:txBody>
                  <a:tcPr marL="50347" marR="50347" marT="0" marB="0"/>
                </a:tc>
                <a:tc>
                  <a:txBody>
                    <a:bodyPr/>
                    <a:lstStyle/>
                    <a:p>
                      <a:pPr marL="0" marR="0">
                        <a:lnSpc>
                          <a:spcPct val="107000"/>
                        </a:lnSpc>
                        <a:spcBef>
                          <a:spcPts val="0"/>
                        </a:spcBef>
                        <a:spcAft>
                          <a:spcPts val="0"/>
                        </a:spcAft>
                      </a:pPr>
                      <a:r>
                        <a:rPr lang="en-US" sz="1400" dirty="0">
                          <a:effectLst/>
                          <a:latin typeface="Arial Narrow" panose="020B0606020202030204" pitchFamily="34" charset="0"/>
                        </a:rPr>
                        <a:t>No special tax benefit</a:t>
                      </a:r>
                      <a:endParaRPr lang="en-US" sz="1400" dirty="0">
                        <a:effectLst/>
                        <a:latin typeface="Arial Narrow" panose="020B0606020202030204" pitchFamily="34" charset="0"/>
                        <a:ea typeface="SimSun" panose="02010600030101010101" pitchFamily="2" charset="-122"/>
                        <a:cs typeface="Times New Roman" panose="02020603050405020304" pitchFamily="18" charset="0"/>
                      </a:endParaRPr>
                    </a:p>
                  </a:txBody>
                  <a:tcPr marL="50347" marR="50347" marT="0" marB="0"/>
                </a:tc>
                <a:extLst>
                  <a:ext uri="{0D108BD9-81ED-4DB2-BD59-A6C34878D82A}">
                    <a16:rowId xmlns:a16="http://schemas.microsoft.com/office/drawing/2014/main" val="10007"/>
                  </a:ext>
                </a:extLst>
              </a:tr>
            </a:tbl>
          </a:graphicData>
        </a:graphic>
      </p:graphicFrame>
      <p:sp>
        <p:nvSpPr>
          <p:cNvPr id="4" name="Title 3"/>
          <p:cNvSpPr>
            <a:spLocks noGrp="1"/>
          </p:cNvSpPr>
          <p:nvPr>
            <p:ph type="title"/>
          </p:nvPr>
        </p:nvSpPr>
        <p:spPr>
          <a:xfrm>
            <a:off x="640773" y="548680"/>
            <a:ext cx="7675643" cy="741795"/>
          </a:xfrm>
        </p:spPr>
        <p:txBody>
          <a:bodyPr>
            <a:noAutofit/>
          </a:bodyPr>
          <a:lstStyle/>
          <a:p>
            <a:r>
              <a:rPr lang="en-US" b="1" dirty="0"/>
              <a:t>QOZ vs. Section 1031</a:t>
            </a:r>
          </a:p>
        </p:txBody>
      </p:sp>
      <p:sp>
        <p:nvSpPr>
          <p:cNvPr id="6" name="Slide Number Placeholder 5"/>
          <p:cNvSpPr>
            <a:spLocks noGrp="1"/>
          </p:cNvSpPr>
          <p:nvPr>
            <p:ph type="sldNum" sz="quarter" idx="15"/>
          </p:nvPr>
        </p:nvSpPr>
        <p:spPr/>
        <p:txBody>
          <a:bodyPr/>
          <a:lstStyle/>
          <a:p>
            <a:pPr algn="r"/>
            <a:fld id="{5E5E5DBA-0C62-1548-A32D-94638C99E9A3}" type="slidenum">
              <a:rPr lang="uk-UA" smtClean="0"/>
              <a:pPr algn="r"/>
              <a:t>23</a:t>
            </a:fld>
            <a:endParaRPr lang="uk-UA"/>
          </a:p>
        </p:txBody>
      </p:sp>
    </p:spTree>
    <p:extLst>
      <p:ext uri="{BB962C8B-B14F-4D97-AF65-F5344CB8AC3E}">
        <p14:creationId xmlns:p14="http://schemas.microsoft.com/office/powerpoint/2010/main" val="40683971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2996952"/>
            <a:ext cx="7772400" cy="966316"/>
          </a:xfrm>
        </p:spPr>
        <p:txBody>
          <a:bodyPr>
            <a:normAutofit/>
          </a:bodyPr>
          <a:lstStyle/>
          <a:p>
            <a:pPr algn="ctr"/>
            <a:r>
              <a:rPr lang="en-US" sz="5400" dirty="0"/>
              <a:t>Foreign investors</a:t>
            </a:r>
          </a:p>
        </p:txBody>
      </p:sp>
    </p:spTree>
    <p:extLst>
      <p:ext uri="{BB962C8B-B14F-4D97-AF65-F5344CB8AC3E}">
        <p14:creationId xmlns:p14="http://schemas.microsoft.com/office/powerpoint/2010/main" val="15981951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40773" y="505114"/>
            <a:ext cx="7464136" cy="741795"/>
          </a:xfrm>
        </p:spPr>
        <p:txBody>
          <a:bodyPr>
            <a:noAutofit/>
          </a:bodyPr>
          <a:lstStyle/>
          <a:p>
            <a:r>
              <a:rPr lang="en-US" b="1" dirty="0"/>
              <a:t>General Considerations</a:t>
            </a:r>
          </a:p>
        </p:txBody>
      </p:sp>
      <p:sp>
        <p:nvSpPr>
          <p:cNvPr id="6" name="Slide Number Placeholder 5"/>
          <p:cNvSpPr>
            <a:spLocks noGrp="1"/>
          </p:cNvSpPr>
          <p:nvPr>
            <p:ph type="sldNum" sz="quarter" idx="15"/>
          </p:nvPr>
        </p:nvSpPr>
        <p:spPr/>
        <p:txBody>
          <a:bodyPr/>
          <a:lstStyle/>
          <a:p>
            <a:pPr algn="r"/>
            <a:fld id="{5E5E5DBA-0C62-1548-A32D-94638C99E9A3}" type="slidenum">
              <a:rPr lang="uk-UA" smtClean="0"/>
              <a:pPr algn="r"/>
              <a:t>25</a:t>
            </a:fld>
            <a:endParaRPr lang="uk-UA"/>
          </a:p>
        </p:txBody>
      </p:sp>
      <p:sp>
        <p:nvSpPr>
          <p:cNvPr id="2" name="Content Placeholder 1"/>
          <p:cNvSpPr>
            <a:spLocks noGrp="1"/>
          </p:cNvSpPr>
          <p:nvPr>
            <p:ph idx="1"/>
          </p:nvPr>
        </p:nvSpPr>
        <p:spPr/>
        <p:txBody>
          <a:bodyPr/>
          <a:lstStyle/>
          <a:p>
            <a:r>
              <a:rPr lang="en-US" sz="2182" dirty="0"/>
              <a:t>Foreign persons generally are not subject to US taxation on capital gains </a:t>
            </a:r>
          </a:p>
          <a:p>
            <a:r>
              <a:rPr lang="en-US" sz="2182" dirty="0"/>
              <a:t>Exceptions</a:t>
            </a:r>
          </a:p>
          <a:p>
            <a:pPr lvl="1"/>
            <a:r>
              <a:rPr lang="en-US" sz="2182" dirty="0"/>
              <a:t>Dispositions of US real property interests (</a:t>
            </a:r>
            <a:r>
              <a:rPr lang="en-US" sz="2182" dirty="0" err="1"/>
              <a:t>USRPIs</a:t>
            </a:r>
            <a:r>
              <a:rPr lang="en-US" sz="2182" dirty="0"/>
              <a:t>)</a:t>
            </a:r>
          </a:p>
          <a:p>
            <a:pPr lvl="1"/>
            <a:r>
              <a:rPr lang="en-US" sz="2182" dirty="0"/>
              <a:t>Interests in partnerships engaged in business in the United States (operating partnerships)</a:t>
            </a:r>
          </a:p>
          <a:p>
            <a:r>
              <a:rPr lang="en-US" sz="2182" dirty="0"/>
              <a:t>Are non-taxable capital gains of a foreign person eligible for </a:t>
            </a:r>
            <a:r>
              <a:rPr lang="en-US" sz="2182" dirty="0" err="1"/>
              <a:t>QOZ</a:t>
            </a:r>
            <a:r>
              <a:rPr lang="en-US" sz="2182" dirty="0"/>
              <a:t> benefits?</a:t>
            </a:r>
          </a:p>
          <a:p>
            <a:r>
              <a:rPr lang="en-US" sz="2182" dirty="0"/>
              <a:t>What about capital gains from the sale of </a:t>
            </a:r>
            <a:r>
              <a:rPr lang="en-US" sz="2182" dirty="0" err="1"/>
              <a:t>USRPIs</a:t>
            </a:r>
            <a:r>
              <a:rPr lang="en-US" sz="2182" dirty="0"/>
              <a:t>/operating partnerships?</a:t>
            </a:r>
          </a:p>
          <a:p>
            <a:endParaRPr lang="en-US" sz="2182" dirty="0"/>
          </a:p>
          <a:p>
            <a:endParaRPr lang="en-US" sz="2182" dirty="0"/>
          </a:p>
          <a:p>
            <a:pPr lvl="1"/>
            <a:endParaRPr lang="en-US" sz="2182" dirty="0"/>
          </a:p>
        </p:txBody>
      </p:sp>
    </p:spTree>
    <p:extLst>
      <p:ext uri="{BB962C8B-B14F-4D97-AF65-F5344CB8AC3E}">
        <p14:creationId xmlns:p14="http://schemas.microsoft.com/office/powerpoint/2010/main" val="34019467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40773" y="505114"/>
            <a:ext cx="7464136" cy="741795"/>
          </a:xfrm>
        </p:spPr>
        <p:txBody>
          <a:bodyPr>
            <a:noAutofit/>
          </a:bodyPr>
          <a:lstStyle/>
          <a:p>
            <a:r>
              <a:rPr lang="en-US" b="1" dirty="0"/>
              <a:t>Pass-Through Entity Considerations</a:t>
            </a:r>
          </a:p>
        </p:txBody>
      </p:sp>
      <p:sp>
        <p:nvSpPr>
          <p:cNvPr id="6" name="Slide Number Placeholder 5"/>
          <p:cNvSpPr>
            <a:spLocks noGrp="1"/>
          </p:cNvSpPr>
          <p:nvPr>
            <p:ph type="sldNum" sz="quarter" idx="15"/>
          </p:nvPr>
        </p:nvSpPr>
        <p:spPr/>
        <p:txBody>
          <a:bodyPr/>
          <a:lstStyle/>
          <a:p>
            <a:pPr algn="r"/>
            <a:fld id="{5E5E5DBA-0C62-1548-A32D-94638C99E9A3}" type="slidenum">
              <a:rPr lang="uk-UA" smtClean="0"/>
              <a:pPr algn="r"/>
              <a:t>26</a:t>
            </a:fld>
            <a:endParaRPr lang="uk-UA"/>
          </a:p>
        </p:txBody>
      </p:sp>
      <p:sp>
        <p:nvSpPr>
          <p:cNvPr id="2" name="Content Placeholder 1"/>
          <p:cNvSpPr>
            <a:spLocks noGrp="1"/>
          </p:cNvSpPr>
          <p:nvPr>
            <p:ph idx="1"/>
          </p:nvPr>
        </p:nvSpPr>
        <p:spPr/>
        <p:txBody>
          <a:bodyPr/>
          <a:lstStyle/>
          <a:p>
            <a:r>
              <a:rPr lang="en-US" sz="2182" dirty="0"/>
              <a:t>Tax </a:t>
            </a:r>
            <a:r>
              <a:rPr lang="en-US" sz="2182" dirty="0">
                <a:latin typeface="Calibri" panose="020F0502020204030204" pitchFamily="34" charset="0"/>
                <a:ea typeface="Calibri" panose="020F0502020204030204" pitchFamily="34" charset="0"/>
              </a:rPr>
              <a:t>considerations for foreign investors in a </a:t>
            </a:r>
            <a:r>
              <a:rPr lang="en-US" sz="2182" dirty="0" err="1">
                <a:latin typeface="Calibri" panose="020F0502020204030204" pitchFamily="34" charset="0"/>
                <a:ea typeface="Calibri" panose="020F0502020204030204" pitchFamily="34" charset="0"/>
              </a:rPr>
              <a:t>QOZ</a:t>
            </a:r>
            <a:r>
              <a:rPr lang="en-US" sz="2182" dirty="0">
                <a:latin typeface="Calibri" panose="020F0502020204030204" pitchFamily="34" charset="0"/>
                <a:ea typeface="Calibri" panose="020F0502020204030204" pitchFamily="34" charset="0"/>
              </a:rPr>
              <a:t> Fund structured as a pass-through entity</a:t>
            </a:r>
            <a:endParaRPr lang="en-US" sz="2182" dirty="0"/>
          </a:p>
          <a:p>
            <a:pPr lvl="1"/>
            <a:r>
              <a:rPr lang="en-US" sz="2182" dirty="0"/>
              <a:t>Investor taxed on share of Fund’s operating income at normal rates applicable to US persons</a:t>
            </a:r>
          </a:p>
          <a:p>
            <a:pPr lvl="1"/>
            <a:r>
              <a:rPr lang="en-US" sz="2182" dirty="0"/>
              <a:t>Fund obligated to withhold US tax from income allocated/distributed to foreign investors  </a:t>
            </a:r>
          </a:p>
          <a:p>
            <a:pPr lvl="1"/>
            <a:r>
              <a:rPr lang="en-US" sz="2182" dirty="0"/>
              <a:t>Investor must file annual US tax returns</a:t>
            </a:r>
          </a:p>
          <a:p>
            <a:pPr lvl="1"/>
            <a:r>
              <a:rPr lang="en-US" sz="2182" dirty="0"/>
              <a:t>Fund interests potentially subject to estate tax</a:t>
            </a:r>
          </a:p>
          <a:p>
            <a:pPr lvl="1"/>
            <a:r>
              <a:rPr lang="en-US" sz="2182" dirty="0"/>
              <a:t>Foreign person may invest through a blocker corporation to preserve anonymity with IRS and avoid estate tax (in the case of a foreign blocker)</a:t>
            </a:r>
          </a:p>
          <a:p>
            <a:pPr lvl="1"/>
            <a:endParaRPr lang="en-US" sz="2182" dirty="0"/>
          </a:p>
          <a:p>
            <a:endParaRPr lang="en-US" sz="2182" dirty="0"/>
          </a:p>
          <a:p>
            <a:pPr lvl="1"/>
            <a:endParaRPr lang="en-US" sz="2182" dirty="0"/>
          </a:p>
        </p:txBody>
      </p:sp>
    </p:spTree>
    <p:extLst>
      <p:ext uri="{BB962C8B-B14F-4D97-AF65-F5344CB8AC3E}">
        <p14:creationId xmlns:p14="http://schemas.microsoft.com/office/powerpoint/2010/main" val="29597995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40773" y="505114"/>
            <a:ext cx="7464136" cy="741795"/>
          </a:xfrm>
        </p:spPr>
        <p:txBody>
          <a:bodyPr>
            <a:noAutofit/>
          </a:bodyPr>
          <a:lstStyle/>
          <a:p>
            <a:r>
              <a:rPr lang="en-US" b="1" dirty="0"/>
              <a:t>Alternatives</a:t>
            </a:r>
          </a:p>
        </p:txBody>
      </p:sp>
      <p:sp>
        <p:nvSpPr>
          <p:cNvPr id="6" name="Slide Number Placeholder 5"/>
          <p:cNvSpPr>
            <a:spLocks noGrp="1"/>
          </p:cNvSpPr>
          <p:nvPr>
            <p:ph type="sldNum" sz="quarter" idx="15"/>
          </p:nvPr>
        </p:nvSpPr>
        <p:spPr/>
        <p:txBody>
          <a:bodyPr/>
          <a:lstStyle/>
          <a:p>
            <a:pPr algn="r"/>
            <a:fld id="{5E5E5DBA-0C62-1548-A32D-94638C99E9A3}" type="slidenum">
              <a:rPr lang="uk-UA" smtClean="0"/>
              <a:pPr algn="r"/>
              <a:t>27</a:t>
            </a:fld>
            <a:endParaRPr lang="uk-UA" dirty="0"/>
          </a:p>
        </p:txBody>
      </p:sp>
      <p:sp>
        <p:nvSpPr>
          <p:cNvPr id="2" name="Content Placeholder 1"/>
          <p:cNvSpPr>
            <a:spLocks noGrp="1"/>
          </p:cNvSpPr>
          <p:nvPr>
            <p:ph idx="1"/>
          </p:nvPr>
        </p:nvSpPr>
        <p:spPr>
          <a:xfrm>
            <a:off x="457200" y="1600201"/>
            <a:ext cx="8229600" cy="2332856"/>
          </a:xfrm>
        </p:spPr>
        <p:txBody>
          <a:bodyPr/>
          <a:lstStyle/>
          <a:p>
            <a:r>
              <a:rPr lang="en-US" dirty="0"/>
              <a:t>Alternatives for deferral/elimination of US tax on capital gains from dispositions of </a:t>
            </a:r>
            <a:r>
              <a:rPr lang="en-US" dirty="0" err="1"/>
              <a:t>USRPIs</a:t>
            </a:r>
            <a:endParaRPr lang="en-US" dirty="0"/>
          </a:p>
          <a:p>
            <a:pPr lvl="1"/>
            <a:r>
              <a:rPr lang="en-US" sz="3200" dirty="0"/>
              <a:t>1031 exchange</a:t>
            </a:r>
          </a:p>
          <a:p>
            <a:pPr lvl="1"/>
            <a:r>
              <a:rPr lang="en-US" sz="3200" dirty="0"/>
              <a:t>Domestically controlled REIT</a:t>
            </a:r>
          </a:p>
          <a:p>
            <a:endParaRPr lang="en-US" sz="2182" dirty="0"/>
          </a:p>
        </p:txBody>
      </p:sp>
    </p:spTree>
    <p:extLst>
      <p:ext uri="{BB962C8B-B14F-4D97-AF65-F5344CB8AC3E}">
        <p14:creationId xmlns:p14="http://schemas.microsoft.com/office/powerpoint/2010/main" val="1229732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2787005"/>
            <a:ext cx="7772400" cy="1362075"/>
          </a:xfrm>
        </p:spPr>
        <p:txBody>
          <a:bodyPr>
            <a:normAutofit/>
          </a:bodyPr>
          <a:lstStyle/>
          <a:p>
            <a:pPr algn="ctr"/>
            <a:r>
              <a:rPr lang="en-US" sz="5400" dirty="0"/>
              <a:t>QUESTIONS?</a:t>
            </a:r>
          </a:p>
        </p:txBody>
      </p:sp>
    </p:spTree>
    <p:extLst>
      <p:ext uri="{BB962C8B-B14F-4D97-AF65-F5344CB8AC3E}">
        <p14:creationId xmlns:p14="http://schemas.microsoft.com/office/powerpoint/2010/main" val="23393832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A892A9-F575-405F-8828-79F894B4D21A}"/>
              </a:ext>
            </a:extLst>
          </p:cNvPr>
          <p:cNvSpPr>
            <a:spLocks noGrp="1"/>
          </p:cNvSpPr>
          <p:nvPr>
            <p:ph type="title"/>
          </p:nvPr>
        </p:nvSpPr>
        <p:spPr>
          <a:xfrm>
            <a:off x="457200" y="2574032"/>
            <a:ext cx="8229600" cy="1143000"/>
          </a:xfrm>
        </p:spPr>
        <p:txBody>
          <a:bodyPr>
            <a:normAutofit/>
          </a:bodyPr>
          <a:lstStyle/>
          <a:p>
            <a:r>
              <a:rPr lang="en-US" sz="5400" b="1" dirty="0"/>
              <a:t>OVERVIEW</a:t>
            </a:r>
          </a:p>
        </p:txBody>
      </p:sp>
    </p:spTree>
    <p:extLst>
      <p:ext uri="{BB962C8B-B14F-4D97-AF65-F5344CB8AC3E}">
        <p14:creationId xmlns:p14="http://schemas.microsoft.com/office/powerpoint/2010/main" val="24439637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What is it?</a:t>
            </a:r>
          </a:p>
        </p:txBody>
      </p:sp>
      <p:sp>
        <p:nvSpPr>
          <p:cNvPr id="3" name="Content Placeholder 2"/>
          <p:cNvSpPr>
            <a:spLocks noGrp="1"/>
          </p:cNvSpPr>
          <p:nvPr>
            <p:ph idx="1"/>
          </p:nvPr>
        </p:nvSpPr>
        <p:spPr/>
        <p:txBody>
          <a:bodyPr/>
          <a:lstStyle/>
          <a:p>
            <a:r>
              <a:rPr lang="en-US" dirty="0"/>
              <a:t>Investments in a qualified opportunity zone are entitled to preferential tax treatment</a:t>
            </a:r>
          </a:p>
          <a:p>
            <a:r>
              <a:rPr lang="en-US" dirty="0"/>
              <a:t>Designed to spur long-term economic development and job creation in distressed communities</a:t>
            </a:r>
          </a:p>
          <a:p>
            <a:r>
              <a:rPr lang="en-US" dirty="0"/>
              <a:t>Added to the Internal Revenue Code by the Tax Cuts and Jobs Act on December 22, 2017</a:t>
            </a:r>
          </a:p>
        </p:txBody>
      </p:sp>
    </p:spTree>
    <p:extLst>
      <p:ext uri="{BB962C8B-B14F-4D97-AF65-F5344CB8AC3E}">
        <p14:creationId xmlns:p14="http://schemas.microsoft.com/office/powerpoint/2010/main" val="32157393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What are the Tax Benefits?</a:t>
            </a:r>
          </a:p>
        </p:txBody>
      </p:sp>
      <p:sp>
        <p:nvSpPr>
          <p:cNvPr id="3" name="Content Placeholder 2"/>
          <p:cNvSpPr>
            <a:spLocks noGrp="1"/>
          </p:cNvSpPr>
          <p:nvPr>
            <p:ph idx="1"/>
          </p:nvPr>
        </p:nvSpPr>
        <p:spPr/>
        <p:txBody>
          <a:bodyPr/>
          <a:lstStyle/>
          <a:p>
            <a:r>
              <a:rPr lang="en-US" dirty="0"/>
              <a:t>Capital gains tax deferral</a:t>
            </a:r>
          </a:p>
          <a:p>
            <a:pPr lvl="1"/>
            <a:r>
              <a:rPr lang="en-US" dirty="0"/>
              <a:t>Earlier of sale or December 31, 2026 (e.g., 8 years)</a:t>
            </a:r>
          </a:p>
          <a:p>
            <a:r>
              <a:rPr lang="en-US" dirty="0"/>
              <a:t>Reduction in capital gains</a:t>
            </a:r>
          </a:p>
          <a:p>
            <a:pPr lvl="1"/>
            <a:r>
              <a:rPr lang="en-US" dirty="0"/>
              <a:t>Basis increased by 10% (5 year hold) </a:t>
            </a:r>
          </a:p>
          <a:p>
            <a:pPr lvl="1"/>
            <a:r>
              <a:rPr lang="en-US" dirty="0"/>
              <a:t>Basis increased by 15% (7 year hold)</a:t>
            </a:r>
          </a:p>
          <a:p>
            <a:r>
              <a:rPr lang="en-US" dirty="0"/>
              <a:t>Eliminate future gain</a:t>
            </a:r>
          </a:p>
          <a:p>
            <a:pPr lvl="1"/>
            <a:r>
              <a:rPr lang="en-US" dirty="0"/>
              <a:t>No tax due upon sale (10 year hold)</a:t>
            </a:r>
          </a:p>
          <a:p>
            <a:pPr marL="0" indent="0">
              <a:buNone/>
            </a:pPr>
            <a:endParaRPr lang="en-US" dirty="0"/>
          </a:p>
        </p:txBody>
      </p:sp>
    </p:spTree>
    <p:extLst>
      <p:ext uri="{BB962C8B-B14F-4D97-AF65-F5344CB8AC3E}">
        <p14:creationId xmlns:p14="http://schemas.microsoft.com/office/powerpoint/2010/main" val="22704314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b="1" dirty="0"/>
              <a:t>Where are the Opportunity Zones in New York City?</a:t>
            </a:r>
          </a:p>
        </p:txBody>
      </p:sp>
      <p:pic>
        <p:nvPicPr>
          <p:cNvPr id="4" name="Content Placeholder 3"/>
          <p:cNvPicPr>
            <a:picLocks noGrp="1" noChangeAspect="1"/>
          </p:cNvPicPr>
          <p:nvPr>
            <p:ph idx="1"/>
          </p:nvPr>
        </p:nvPicPr>
        <p:blipFill>
          <a:blip r:embed="rId2"/>
          <a:stretch>
            <a:fillRect/>
          </a:stretch>
        </p:blipFill>
        <p:spPr>
          <a:xfrm>
            <a:off x="1331518" y="1628800"/>
            <a:ext cx="6408834" cy="4525963"/>
          </a:xfrm>
          <a:prstGeom prst="rect">
            <a:avLst/>
          </a:prstGeom>
        </p:spPr>
      </p:pic>
    </p:spTree>
    <p:extLst>
      <p:ext uri="{BB962C8B-B14F-4D97-AF65-F5344CB8AC3E}">
        <p14:creationId xmlns:p14="http://schemas.microsoft.com/office/powerpoint/2010/main" val="14825311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41784"/>
            <a:ext cx="8229600" cy="1143000"/>
          </a:xfrm>
        </p:spPr>
        <p:txBody>
          <a:bodyPr>
            <a:noAutofit/>
          </a:bodyPr>
          <a:lstStyle/>
          <a:p>
            <a:r>
              <a:rPr lang="en-US" b="1" dirty="0"/>
              <a:t>Where are the Opportunity Zones in New York State?</a:t>
            </a:r>
          </a:p>
        </p:txBody>
      </p:sp>
      <p:sp>
        <p:nvSpPr>
          <p:cNvPr id="3" name="Content Placeholder 2"/>
          <p:cNvSpPr>
            <a:spLocks noGrp="1"/>
          </p:cNvSpPr>
          <p:nvPr>
            <p:ph idx="1"/>
          </p:nvPr>
        </p:nvSpPr>
        <p:spPr>
          <a:xfrm>
            <a:off x="457200" y="1988840"/>
            <a:ext cx="8229600" cy="2404864"/>
          </a:xfrm>
        </p:spPr>
        <p:txBody>
          <a:bodyPr/>
          <a:lstStyle/>
          <a:p>
            <a:r>
              <a:rPr lang="en-US" i="1" dirty="0"/>
              <a:t>See</a:t>
            </a:r>
            <a:r>
              <a:rPr lang="en-US" dirty="0"/>
              <a:t> </a:t>
            </a:r>
            <a:r>
              <a:rPr lang="en-US" dirty="0">
                <a:hlinkClick r:id="rId2"/>
              </a:rPr>
              <a:t>https://esd.ny.gov/opportunity-zones</a:t>
            </a:r>
            <a:endParaRPr lang="en-US" dirty="0"/>
          </a:p>
          <a:p>
            <a:r>
              <a:rPr lang="en-US" dirty="0"/>
              <a:t>Low Income Community</a:t>
            </a:r>
          </a:p>
          <a:p>
            <a:r>
              <a:rPr lang="en-US" dirty="0"/>
              <a:t>Based on 2010 population census tracts</a:t>
            </a:r>
          </a:p>
          <a:p>
            <a:r>
              <a:rPr lang="en-US" dirty="0"/>
              <a:t>In New York City, this includes Flushing</a:t>
            </a:r>
          </a:p>
        </p:txBody>
      </p:sp>
    </p:spTree>
    <p:extLst>
      <p:ext uri="{BB962C8B-B14F-4D97-AF65-F5344CB8AC3E}">
        <p14:creationId xmlns:p14="http://schemas.microsoft.com/office/powerpoint/2010/main" val="30021548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a:t>Sample Steps</a:t>
            </a:r>
          </a:p>
        </p:txBody>
      </p:sp>
      <p:sp>
        <p:nvSpPr>
          <p:cNvPr id="3" name="Content Placeholder 2"/>
          <p:cNvSpPr>
            <a:spLocks noGrp="1"/>
          </p:cNvSpPr>
          <p:nvPr>
            <p:ph idx="1"/>
          </p:nvPr>
        </p:nvSpPr>
        <p:spPr/>
        <p:txBody>
          <a:bodyPr/>
          <a:lstStyle/>
          <a:p>
            <a:pPr marL="0" indent="0">
              <a:buNone/>
            </a:pPr>
            <a:r>
              <a:rPr lang="en-US" dirty="0">
                <a:solidFill>
                  <a:schemeClr val="bg1"/>
                </a:solidFill>
              </a:rPr>
              <a:t>1</a:t>
            </a:r>
          </a:p>
        </p:txBody>
      </p:sp>
      <p:sp>
        <p:nvSpPr>
          <p:cNvPr id="4" name="Rectangle 3"/>
          <p:cNvSpPr/>
          <p:nvPr/>
        </p:nvSpPr>
        <p:spPr>
          <a:xfrm>
            <a:off x="2699792" y="1600200"/>
            <a:ext cx="3744416" cy="8640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Invest Capital Gains</a:t>
            </a:r>
          </a:p>
        </p:txBody>
      </p:sp>
      <p:sp>
        <p:nvSpPr>
          <p:cNvPr id="5" name="Rectangle 4"/>
          <p:cNvSpPr/>
          <p:nvPr/>
        </p:nvSpPr>
        <p:spPr>
          <a:xfrm>
            <a:off x="827584" y="2564904"/>
            <a:ext cx="3744416" cy="864096"/>
          </a:xfrm>
          <a:prstGeom prst="rect">
            <a:avLst/>
          </a:prstGeom>
          <a:ln>
            <a:solidFill>
              <a:schemeClr val="bg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000" dirty="0"/>
              <a:t>Timely (e.g., within 180 days)</a:t>
            </a:r>
          </a:p>
        </p:txBody>
      </p:sp>
      <p:sp>
        <p:nvSpPr>
          <p:cNvPr id="7" name="Rectangle 6"/>
          <p:cNvSpPr/>
          <p:nvPr/>
        </p:nvSpPr>
        <p:spPr>
          <a:xfrm>
            <a:off x="2699792" y="3474953"/>
            <a:ext cx="3744416" cy="8640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Qualified Opportunity Fund</a:t>
            </a:r>
          </a:p>
        </p:txBody>
      </p:sp>
      <p:sp>
        <p:nvSpPr>
          <p:cNvPr id="8" name="Rectangle 7"/>
          <p:cNvSpPr/>
          <p:nvPr/>
        </p:nvSpPr>
        <p:spPr>
          <a:xfrm>
            <a:off x="2733945" y="5258429"/>
            <a:ext cx="3744416" cy="8640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t>Qualified Opportunity Zone Property</a:t>
            </a:r>
          </a:p>
        </p:txBody>
      </p:sp>
      <p:sp>
        <p:nvSpPr>
          <p:cNvPr id="9" name="Down Arrow 8"/>
          <p:cNvSpPr/>
          <p:nvPr/>
        </p:nvSpPr>
        <p:spPr>
          <a:xfrm>
            <a:off x="4427984" y="2645035"/>
            <a:ext cx="288032" cy="740456"/>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Down Arrow 11"/>
          <p:cNvSpPr/>
          <p:nvPr/>
        </p:nvSpPr>
        <p:spPr>
          <a:xfrm>
            <a:off x="4427984" y="4443586"/>
            <a:ext cx="288032" cy="710305"/>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9093026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6898B4-7FF8-4069-A9DB-3AF94ED865D3}"/>
              </a:ext>
            </a:extLst>
          </p:cNvPr>
          <p:cNvSpPr>
            <a:spLocks noGrp="1"/>
          </p:cNvSpPr>
          <p:nvPr>
            <p:ph type="title"/>
          </p:nvPr>
        </p:nvSpPr>
        <p:spPr/>
        <p:txBody>
          <a:bodyPr/>
          <a:lstStyle/>
          <a:p>
            <a:r>
              <a:rPr lang="en-US" b="1" dirty="0"/>
              <a:t>Sample Timeline</a:t>
            </a:r>
            <a:endParaRPr lang="en-US" dirty="0"/>
          </a:p>
        </p:txBody>
      </p:sp>
      <p:grpSp>
        <p:nvGrpSpPr>
          <p:cNvPr id="4" name="Group 3">
            <a:extLst>
              <a:ext uri="{FF2B5EF4-FFF2-40B4-BE49-F238E27FC236}">
                <a16:creationId xmlns:a16="http://schemas.microsoft.com/office/drawing/2014/main" id="{D281BBBC-6FC0-4068-AD96-65E63E2E30B1}"/>
              </a:ext>
            </a:extLst>
          </p:cNvPr>
          <p:cNvGrpSpPr/>
          <p:nvPr/>
        </p:nvGrpSpPr>
        <p:grpSpPr>
          <a:xfrm>
            <a:off x="1064570" y="3133795"/>
            <a:ext cx="7035821" cy="1727834"/>
            <a:chOff x="908197" y="3133793"/>
            <a:chExt cx="8813801" cy="1727833"/>
          </a:xfrm>
        </p:grpSpPr>
        <p:sp>
          <p:nvSpPr>
            <p:cNvPr id="5" name="Line 6">
              <a:extLst>
                <a:ext uri="{FF2B5EF4-FFF2-40B4-BE49-F238E27FC236}">
                  <a16:creationId xmlns:a16="http://schemas.microsoft.com/office/drawing/2014/main" id="{2FF90F64-AB8B-4D80-A311-539A52271454}"/>
                </a:ext>
              </a:extLst>
            </p:cNvPr>
            <p:cNvSpPr>
              <a:spLocks noChangeShapeType="1"/>
            </p:cNvSpPr>
            <p:nvPr/>
          </p:nvSpPr>
          <p:spPr bwMode="auto">
            <a:xfrm>
              <a:off x="908197" y="3999631"/>
              <a:ext cx="8813801" cy="65513"/>
            </a:xfrm>
            <a:prstGeom prst="line">
              <a:avLst/>
            </a:prstGeom>
            <a:noFill/>
            <a:ln w="53975" cap="flat">
              <a:solidFill>
                <a:schemeClr val="tx2"/>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sz="1400"/>
            </a:p>
          </p:txBody>
        </p:sp>
        <p:grpSp>
          <p:nvGrpSpPr>
            <p:cNvPr id="6" name="Group 5">
              <a:extLst>
                <a:ext uri="{FF2B5EF4-FFF2-40B4-BE49-F238E27FC236}">
                  <a16:creationId xmlns:a16="http://schemas.microsoft.com/office/drawing/2014/main" id="{62BE26F1-69FF-4D2A-BEC0-CE6A6E325B4D}"/>
                </a:ext>
              </a:extLst>
            </p:cNvPr>
            <p:cNvGrpSpPr/>
            <p:nvPr/>
          </p:nvGrpSpPr>
          <p:grpSpPr>
            <a:xfrm>
              <a:off x="1544938" y="3877588"/>
              <a:ext cx="341644" cy="973014"/>
              <a:chOff x="584079" y="3877588"/>
              <a:chExt cx="341644" cy="973014"/>
            </a:xfrm>
          </p:grpSpPr>
          <p:cxnSp>
            <p:nvCxnSpPr>
              <p:cNvPr id="19" name="Straight Connector 18">
                <a:extLst>
                  <a:ext uri="{FF2B5EF4-FFF2-40B4-BE49-F238E27FC236}">
                    <a16:creationId xmlns:a16="http://schemas.microsoft.com/office/drawing/2014/main" id="{83840554-AB70-4313-B441-63F6ED24207D}"/>
                  </a:ext>
                </a:extLst>
              </p:cNvPr>
              <p:cNvCxnSpPr/>
              <p:nvPr/>
            </p:nvCxnSpPr>
            <p:spPr>
              <a:xfrm>
                <a:off x="754900" y="4213367"/>
                <a:ext cx="0" cy="637235"/>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0" name="Oval 19">
                <a:extLst>
                  <a:ext uri="{FF2B5EF4-FFF2-40B4-BE49-F238E27FC236}">
                    <a16:creationId xmlns:a16="http://schemas.microsoft.com/office/drawing/2014/main" id="{896DF1DF-DE34-4829-9604-B2B03F76D8D2}"/>
                  </a:ext>
                </a:extLst>
              </p:cNvPr>
              <p:cNvSpPr/>
              <p:nvPr/>
            </p:nvSpPr>
            <p:spPr>
              <a:xfrm>
                <a:off x="584079" y="3877588"/>
                <a:ext cx="341644" cy="341108"/>
              </a:xfrm>
              <a:prstGeom prst="ellipse">
                <a:avLst/>
              </a:prstGeom>
              <a:solidFill>
                <a:schemeClr val="bg1"/>
              </a:solidFill>
              <a:ln w="571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GB" sz="1400" b="1" dirty="0">
                  <a:solidFill>
                    <a:schemeClr val="tx1"/>
                  </a:solidFill>
                </a:endParaRPr>
              </a:p>
            </p:txBody>
          </p:sp>
        </p:grpSp>
        <p:grpSp>
          <p:nvGrpSpPr>
            <p:cNvPr id="7" name="Group 6">
              <a:extLst>
                <a:ext uri="{FF2B5EF4-FFF2-40B4-BE49-F238E27FC236}">
                  <a16:creationId xmlns:a16="http://schemas.microsoft.com/office/drawing/2014/main" id="{1C30138B-4D1F-4B66-9556-919C6C965831}"/>
                </a:ext>
              </a:extLst>
            </p:cNvPr>
            <p:cNvGrpSpPr/>
            <p:nvPr/>
          </p:nvGrpSpPr>
          <p:grpSpPr>
            <a:xfrm>
              <a:off x="7537622" y="3891402"/>
              <a:ext cx="341644" cy="970224"/>
              <a:chOff x="5147475" y="3891402"/>
              <a:chExt cx="341644" cy="970224"/>
            </a:xfrm>
          </p:grpSpPr>
          <p:cxnSp>
            <p:nvCxnSpPr>
              <p:cNvPr id="17" name="Straight Connector 16">
                <a:extLst>
                  <a:ext uri="{FF2B5EF4-FFF2-40B4-BE49-F238E27FC236}">
                    <a16:creationId xmlns:a16="http://schemas.microsoft.com/office/drawing/2014/main" id="{EFB7C6AF-3259-4241-BF61-0E8E0F3B7B69}"/>
                  </a:ext>
                </a:extLst>
              </p:cNvPr>
              <p:cNvCxnSpPr/>
              <p:nvPr/>
            </p:nvCxnSpPr>
            <p:spPr>
              <a:xfrm>
                <a:off x="5318297" y="4224391"/>
                <a:ext cx="0" cy="637235"/>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8" name="Oval 17">
                <a:extLst>
                  <a:ext uri="{FF2B5EF4-FFF2-40B4-BE49-F238E27FC236}">
                    <a16:creationId xmlns:a16="http://schemas.microsoft.com/office/drawing/2014/main" id="{57CCD7ED-475F-4C52-8916-BFCB291B2A0F}"/>
                  </a:ext>
                </a:extLst>
              </p:cNvPr>
              <p:cNvSpPr/>
              <p:nvPr/>
            </p:nvSpPr>
            <p:spPr>
              <a:xfrm>
                <a:off x="5147475" y="3891402"/>
                <a:ext cx="341644" cy="341644"/>
              </a:xfrm>
              <a:prstGeom prst="ellipse">
                <a:avLst/>
              </a:prstGeom>
              <a:solidFill>
                <a:schemeClr val="bg1"/>
              </a:solidFill>
              <a:ln w="571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GB" sz="1400" b="1" dirty="0">
                  <a:solidFill>
                    <a:schemeClr val="tx1"/>
                  </a:solidFill>
                </a:endParaRPr>
              </a:p>
            </p:txBody>
          </p:sp>
        </p:grpSp>
        <p:sp>
          <p:nvSpPr>
            <p:cNvPr id="16" name="Oval 15">
              <a:extLst>
                <a:ext uri="{FF2B5EF4-FFF2-40B4-BE49-F238E27FC236}">
                  <a16:creationId xmlns:a16="http://schemas.microsoft.com/office/drawing/2014/main" id="{11F35F89-4E32-416E-B577-2F9F46309956}"/>
                </a:ext>
              </a:extLst>
            </p:cNvPr>
            <p:cNvSpPr/>
            <p:nvPr/>
          </p:nvSpPr>
          <p:spPr>
            <a:xfrm>
              <a:off x="6479479" y="3868284"/>
              <a:ext cx="341644" cy="345083"/>
            </a:xfrm>
            <a:prstGeom prst="ellipse">
              <a:avLst/>
            </a:prstGeom>
            <a:solidFill>
              <a:schemeClr val="bg1"/>
            </a:solidFill>
            <a:ln w="571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GB" sz="1400" b="1" dirty="0">
                <a:solidFill>
                  <a:schemeClr val="tx1"/>
                </a:solidFill>
              </a:endParaRPr>
            </a:p>
          </p:txBody>
        </p:sp>
        <p:grpSp>
          <p:nvGrpSpPr>
            <p:cNvPr id="9" name="Group 8">
              <a:extLst>
                <a:ext uri="{FF2B5EF4-FFF2-40B4-BE49-F238E27FC236}">
                  <a16:creationId xmlns:a16="http://schemas.microsoft.com/office/drawing/2014/main" id="{1D797411-E6D9-4BFA-B102-A3FAB7ABC232}"/>
                </a:ext>
              </a:extLst>
            </p:cNvPr>
            <p:cNvGrpSpPr/>
            <p:nvPr/>
          </p:nvGrpSpPr>
          <p:grpSpPr>
            <a:xfrm>
              <a:off x="908198" y="3492308"/>
              <a:ext cx="3047703" cy="721059"/>
              <a:chOff x="661983" y="3492308"/>
              <a:chExt cx="3047703" cy="721059"/>
            </a:xfrm>
          </p:grpSpPr>
          <p:cxnSp>
            <p:nvCxnSpPr>
              <p:cNvPr id="13" name="Straight Connector 12">
                <a:extLst>
                  <a:ext uri="{FF2B5EF4-FFF2-40B4-BE49-F238E27FC236}">
                    <a16:creationId xmlns:a16="http://schemas.microsoft.com/office/drawing/2014/main" id="{14451627-0305-4C12-BCF4-4A8EE70F8406}"/>
                  </a:ext>
                </a:extLst>
              </p:cNvPr>
              <p:cNvCxnSpPr>
                <a:cxnSpLocks/>
                <a:endCxn id="36" idx="0"/>
              </p:cNvCxnSpPr>
              <p:nvPr/>
            </p:nvCxnSpPr>
            <p:spPr>
              <a:xfrm>
                <a:off x="661983" y="3492308"/>
                <a:ext cx="11707" cy="358124"/>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4" name="Oval 13">
                <a:extLst>
                  <a:ext uri="{FF2B5EF4-FFF2-40B4-BE49-F238E27FC236}">
                    <a16:creationId xmlns:a16="http://schemas.microsoft.com/office/drawing/2014/main" id="{0E51C362-6CC3-4152-8682-F782DF69EB8B}"/>
                  </a:ext>
                </a:extLst>
              </p:cNvPr>
              <p:cNvSpPr/>
              <p:nvPr/>
            </p:nvSpPr>
            <p:spPr>
              <a:xfrm>
                <a:off x="3368042" y="3871723"/>
                <a:ext cx="341644" cy="341644"/>
              </a:xfrm>
              <a:prstGeom prst="ellipse">
                <a:avLst/>
              </a:prstGeom>
              <a:solidFill>
                <a:schemeClr val="bg1"/>
              </a:solidFill>
              <a:ln w="571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GB" sz="1400" b="1" dirty="0">
                  <a:solidFill>
                    <a:schemeClr val="tx1"/>
                  </a:solidFill>
                </a:endParaRPr>
              </a:p>
            </p:txBody>
          </p:sp>
        </p:grpSp>
        <p:grpSp>
          <p:nvGrpSpPr>
            <p:cNvPr id="10" name="Group 9">
              <a:extLst>
                <a:ext uri="{FF2B5EF4-FFF2-40B4-BE49-F238E27FC236}">
                  <a16:creationId xmlns:a16="http://schemas.microsoft.com/office/drawing/2014/main" id="{94006B13-2A67-46CD-8E4D-AA1509567548}"/>
                </a:ext>
              </a:extLst>
            </p:cNvPr>
            <p:cNvGrpSpPr/>
            <p:nvPr/>
          </p:nvGrpSpPr>
          <p:grpSpPr>
            <a:xfrm>
              <a:off x="9380354" y="3133793"/>
              <a:ext cx="341644" cy="1080720"/>
              <a:chOff x="6275564" y="3133793"/>
              <a:chExt cx="341644" cy="1080720"/>
            </a:xfrm>
          </p:grpSpPr>
          <p:cxnSp>
            <p:nvCxnSpPr>
              <p:cNvPr id="11" name="Straight Connector 10">
                <a:extLst>
                  <a:ext uri="{FF2B5EF4-FFF2-40B4-BE49-F238E27FC236}">
                    <a16:creationId xmlns:a16="http://schemas.microsoft.com/office/drawing/2014/main" id="{5159F427-CE4B-4CAA-BE38-B4538D806856}"/>
                  </a:ext>
                </a:extLst>
              </p:cNvPr>
              <p:cNvCxnSpPr>
                <a:cxnSpLocks/>
              </p:cNvCxnSpPr>
              <p:nvPr/>
            </p:nvCxnSpPr>
            <p:spPr>
              <a:xfrm>
                <a:off x="6445698" y="3133793"/>
                <a:ext cx="0" cy="93135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2" name="Oval 11">
                <a:extLst>
                  <a:ext uri="{FF2B5EF4-FFF2-40B4-BE49-F238E27FC236}">
                    <a16:creationId xmlns:a16="http://schemas.microsoft.com/office/drawing/2014/main" id="{3DFA81AA-54E4-46E3-ADA3-206535ACB9C2}"/>
                  </a:ext>
                </a:extLst>
              </p:cNvPr>
              <p:cNvSpPr/>
              <p:nvPr/>
            </p:nvSpPr>
            <p:spPr>
              <a:xfrm>
                <a:off x="6275564" y="3872869"/>
                <a:ext cx="341644" cy="341644"/>
              </a:xfrm>
              <a:prstGeom prst="ellipse">
                <a:avLst/>
              </a:prstGeom>
              <a:solidFill>
                <a:schemeClr val="bg1"/>
              </a:solidFill>
              <a:ln w="571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GB" sz="1400" b="1" dirty="0">
                  <a:solidFill>
                    <a:schemeClr val="tx1"/>
                  </a:solidFill>
                </a:endParaRPr>
              </a:p>
            </p:txBody>
          </p:sp>
        </p:grpSp>
      </p:grpSp>
      <p:grpSp>
        <p:nvGrpSpPr>
          <p:cNvPr id="21" name="Group 20">
            <a:extLst>
              <a:ext uri="{FF2B5EF4-FFF2-40B4-BE49-F238E27FC236}">
                <a16:creationId xmlns:a16="http://schemas.microsoft.com/office/drawing/2014/main" id="{4075FFEF-229B-4EBF-A38E-2B5F9454767E}"/>
              </a:ext>
            </a:extLst>
          </p:cNvPr>
          <p:cNvGrpSpPr/>
          <p:nvPr/>
        </p:nvGrpSpPr>
        <p:grpSpPr>
          <a:xfrm>
            <a:off x="4806209" y="1934106"/>
            <a:ext cx="1830403" cy="1668831"/>
            <a:chOff x="1816830" y="1584761"/>
            <a:chExt cx="1235436" cy="2503570"/>
          </a:xfrm>
        </p:grpSpPr>
        <p:sp>
          <p:nvSpPr>
            <p:cNvPr id="22" name="TextBox 21">
              <a:extLst>
                <a:ext uri="{FF2B5EF4-FFF2-40B4-BE49-F238E27FC236}">
                  <a16:creationId xmlns:a16="http://schemas.microsoft.com/office/drawing/2014/main" id="{54918B0A-72D0-4B6F-8B71-DDCC698857AB}"/>
                </a:ext>
              </a:extLst>
            </p:cNvPr>
            <p:cNvSpPr txBox="1"/>
            <p:nvPr/>
          </p:nvSpPr>
          <p:spPr>
            <a:xfrm>
              <a:off x="1816830" y="2015338"/>
              <a:ext cx="1235436" cy="2072993"/>
            </a:xfrm>
            <a:prstGeom prst="rect">
              <a:avLst/>
            </a:prstGeom>
            <a:solidFill>
              <a:schemeClr val="accent1">
                <a:lumMod val="20000"/>
                <a:lumOff val="80000"/>
              </a:schemeClr>
            </a:solidFill>
          </p:spPr>
          <p:txBody>
            <a:bodyPr wrap="square" tIns="90000" rtlCol="0">
              <a:spAutoFit/>
            </a:bodyPr>
            <a:lstStyle/>
            <a:p>
              <a:pPr marL="0" lvl="1" defTabSz="311150">
                <a:spcBef>
                  <a:spcPct val="0"/>
                </a:spcBef>
                <a:spcAft>
                  <a:spcPts val="600"/>
                </a:spcAft>
                <a:buSzPct val="150000"/>
              </a:pPr>
              <a:r>
                <a:rPr lang="en-GB" sz="1400" dirty="0"/>
                <a:t>tax basis in fund increased to $1.5M (15% of investment)</a:t>
              </a:r>
            </a:p>
            <a:p>
              <a:pPr marL="0" lvl="1" defTabSz="311150">
                <a:spcBef>
                  <a:spcPct val="0"/>
                </a:spcBef>
                <a:spcAft>
                  <a:spcPts val="600"/>
                </a:spcAft>
                <a:buSzPct val="150000"/>
              </a:pPr>
              <a:endParaRPr lang="en-GB" sz="1400" dirty="0"/>
            </a:p>
            <a:p>
              <a:pPr marL="0" lvl="1" defTabSz="311150">
                <a:spcBef>
                  <a:spcPct val="0"/>
                </a:spcBef>
                <a:spcAft>
                  <a:spcPts val="600"/>
                </a:spcAft>
                <a:buSzPct val="150000"/>
              </a:pPr>
              <a:endParaRPr lang="en-GB" sz="1400" dirty="0"/>
            </a:p>
          </p:txBody>
        </p:sp>
        <p:sp>
          <p:nvSpPr>
            <p:cNvPr id="23" name="Rectangle 22">
              <a:extLst>
                <a:ext uri="{FF2B5EF4-FFF2-40B4-BE49-F238E27FC236}">
                  <a16:creationId xmlns:a16="http://schemas.microsoft.com/office/drawing/2014/main" id="{E8F33250-F73E-4277-8BEE-17868C9C5F31}"/>
                </a:ext>
              </a:extLst>
            </p:cNvPr>
            <p:cNvSpPr/>
            <p:nvPr/>
          </p:nvSpPr>
          <p:spPr>
            <a:xfrm>
              <a:off x="1816830" y="1584761"/>
              <a:ext cx="1235436" cy="49964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a:t>Oct 2026</a:t>
              </a:r>
            </a:p>
          </p:txBody>
        </p:sp>
      </p:grpSp>
      <p:grpSp>
        <p:nvGrpSpPr>
          <p:cNvPr id="24" name="Group 23">
            <a:extLst>
              <a:ext uri="{FF2B5EF4-FFF2-40B4-BE49-F238E27FC236}">
                <a16:creationId xmlns:a16="http://schemas.microsoft.com/office/drawing/2014/main" id="{289EDBC6-D6BB-4D5F-BD1C-F5C51EF56F3B}"/>
              </a:ext>
            </a:extLst>
          </p:cNvPr>
          <p:cNvGrpSpPr/>
          <p:nvPr/>
        </p:nvGrpSpPr>
        <p:grpSpPr>
          <a:xfrm>
            <a:off x="194157" y="1937262"/>
            <a:ext cx="1812185" cy="1678594"/>
            <a:chOff x="1816829" y="1523013"/>
            <a:chExt cx="1235436" cy="2662062"/>
          </a:xfrm>
        </p:grpSpPr>
        <p:sp>
          <p:nvSpPr>
            <p:cNvPr id="25" name="TextBox 24">
              <a:extLst>
                <a:ext uri="{FF2B5EF4-FFF2-40B4-BE49-F238E27FC236}">
                  <a16:creationId xmlns:a16="http://schemas.microsoft.com/office/drawing/2014/main" id="{1CC4346E-35B9-4B6D-B0FA-6BCF43F34B31}"/>
                </a:ext>
              </a:extLst>
            </p:cNvPr>
            <p:cNvSpPr txBox="1"/>
            <p:nvPr/>
          </p:nvSpPr>
          <p:spPr>
            <a:xfrm>
              <a:off x="1816829" y="2015339"/>
              <a:ext cx="1235436" cy="2169736"/>
            </a:xfrm>
            <a:prstGeom prst="rect">
              <a:avLst/>
            </a:prstGeom>
            <a:solidFill>
              <a:schemeClr val="accent1">
                <a:lumMod val="20000"/>
                <a:lumOff val="80000"/>
              </a:schemeClr>
            </a:solidFill>
          </p:spPr>
          <p:txBody>
            <a:bodyPr wrap="square" tIns="90000" rtlCol="0">
              <a:spAutoFit/>
            </a:bodyPr>
            <a:lstStyle/>
            <a:p>
              <a:pPr marL="0" lvl="1" defTabSz="311150">
                <a:spcBef>
                  <a:spcPct val="0"/>
                </a:spcBef>
                <a:spcAft>
                  <a:spcPts val="600"/>
                </a:spcAft>
                <a:buSzPct val="150000"/>
              </a:pPr>
              <a:r>
                <a:rPr lang="en-GB" sz="1400" dirty="0"/>
                <a:t>investor sells asset with $10M capital gain</a:t>
              </a:r>
            </a:p>
            <a:p>
              <a:pPr marL="0" lvl="1" defTabSz="311150">
                <a:spcBef>
                  <a:spcPct val="0"/>
                </a:spcBef>
                <a:spcAft>
                  <a:spcPts val="600"/>
                </a:spcAft>
                <a:buSzPct val="150000"/>
              </a:pPr>
              <a:endParaRPr lang="en-GB" sz="1400" dirty="0"/>
            </a:p>
            <a:p>
              <a:pPr marL="0" lvl="1" defTabSz="311150">
                <a:spcBef>
                  <a:spcPct val="0"/>
                </a:spcBef>
                <a:spcAft>
                  <a:spcPts val="600"/>
                </a:spcAft>
                <a:buSzPct val="150000"/>
              </a:pPr>
              <a:endParaRPr lang="en-GB" sz="1400" dirty="0"/>
            </a:p>
          </p:txBody>
        </p:sp>
        <p:sp>
          <p:nvSpPr>
            <p:cNvPr id="26" name="Rectangle 25">
              <a:extLst>
                <a:ext uri="{FF2B5EF4-FFF2-40B4-BE49-F238E27FC236}">
                  <a16:creationId xmlns:a16="http://schemas.microsoft.com/office/drawing/2014/main" id="{6B786A18-632F-4730-B3CC-CB070858930A}"/>
                </a:ext>
              </a:extLst>
            </p:cNvPr>
            <p:cNvSpPr/>
            <p:nvPr/>
          </p:nvSpPr>
          <p:spPr>
            <a:xfrm>
              <a:off x="1816829" y="1523013"/>
              <a:ext cx="1235436" cy="49964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a:t>May 2019</a:t>
              </a:r>
            </a:p>
          </p:txBody>
        </p:sp>
      </p:grpSp>
      <p:grpSp>
        <p:nvGrpSpPr>
          <p:cNvPr id="27" name="Group 26">
            <a:extLst>
              <a:ext uri="{FF2B5EF4-FFF2-40B4-BE49-F238E27FC236}">
                <a16:creationId xmlns:a16="http://schemas.microsoft.com/office/drawing/2014/main" id="{6212C9BE-79F6-4395-8641-5AA6DDCC6141}"/>
              </a:ext>
            </a:extLst>
          </p:cNvPr>
          <p:cNvGrpSpPr/>
          <p:nvPr/>
        </p:nvGrpSpPr>
        <p:grpSpPr>
          <a:xfrm>
            <a:off x="7092280" y="1962531"/>
            <a:ext cx="1857563" cy="1657280"/>
            <a:chOff x="2174227" y="1522260"/>
            <a:chExt cx="1235436" cy="2515573"/>
          </a:xfrm>
        </p:grpSpPr>
        <p:sp>
          <p:nvSpPr>
            <p:cNvPr id="28" name="TextBox 27">
              <a:extLst>
                <a:ext uri="{FF2B5EF4-FFF2-40B4-BE49-F238E27FC236}">
                  <a16:creationId xmlns:a16="http://schemas.microsoft.com/office/drawing/2014/main" id="{16B1AB67-6920-44DC-BAD3-CF32CC5B21C9}"/>
                </a:ext>
              </a:extLst>
            </p:cNvPr>
            <p:cNvSpPr txBox="1"/>
            <p:nvPr/>
          </p:nvSpPr>
          <p:spPr>
            <a:xfrm>
              <a:off x="2174227" y="2015874"/>
              <a:ext cx="1235436" cy="2021959"/>
            </a:xfrm>
            <a:prstGeom prst="rect">
              <a:avLst/>
            </a:prstGeom>
            <a:solidFill>
              <a:schemeClr val="accent1">
                <a:lumMod val="20000"/>
                <a:lumOff val="80000"/>
              </a:schemeClr>
            </a:solidFill>
          </p:spPr>
          <p:txBody>
            <a:bodyPr wrap="square" tIns="90000" rtlCol="0">
              <a:spAutoFit/>
            </a:bodyPr>
            <a:lstStyle/>
            <a:p>
              <a:pPr marL="0" lvl="1" defTabSz="311150">
                <a:spcBef>
                  <a:spcPct val="0"/>
                </a:spcBef>
                <a:spcAft>
                  <a:spcPts val="600"/>
                </a:spcAft>
                <a:buSzPct val="150000"/>
              </a:pPr>
              <a:r>
                <a:rPr lang="en-GB" sz="1400" dirty="0"/>
                <a:t>if fund interest sold after 10 years of investment, no tax on </a:t>
              </a:r>
              <a:r>
                <a:rPr lang="en-GB" sz="1400" i="1" dirty="0"/>
                <a:t>additional</a:t>
              </a:r>
              <a:r>
                <a:rPr lang="en-GB" sz="1400" dirty="0"/>
                <a:t> gain</a:t>
              </a:r>
            </a:p>
            <a:p>
              <a:pPr marL="90488" lvl="1" indent="-90488" defTabSz="311150">
                <a:spcBef>
                  <a:spcPct val="0"/>
                </a:spcBef>
                <a:spcAft>
                  <a:spcPts val="600"/>
                </a:spcAft>
                <a:buSzPct val="150000"/>
                <a:buFont typeface="Arial" panose="020B0604020202020204" pitchFamily="34" charset="0"/>
                <a:buChar char="•"/>
              </a:pPr>
              <a:endParaRPr lang="en-GB" sz="1400" dirty="0"/>
            </a:p>
          </p:txBody>
        </p:sp>
        <p:sp>
          <p:nvSpPr>
            <p:cNvPr id="29" name="Rectangle 28">
              <a:extLst>
                <a:ext uri="{FF2B5EF4-FFF2-40B4-BE49-F238E27FC236}">
                  <a16:creationId xmlns:a16="http://schemas.microsoft.com/office/drawing/2014/main" id="{96F03DEC-26F2-46D9-956B-4DCA0D4C2867}"/>
                </a:ext>
              </a:extLst>
            </p:cNvPr>
            <p:cNvSpPr/>
            <p:nvPr/>
          </p:nvSpPr>
          <p:spPr>
            <a:xfrm>
              <a:off x="2174227" y="1522260"/>
              <a:ext cx="1235436" cy="49964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a:t>May 2029</a:t>
              </a:r>
            </a:p>
          </p:txBody>
        </p:sp>
      </p:grpSp>
      <p:grpSp>
        <p:nvGrpSpPr>
          <p:cNvPr id="30" name="Group 29">
            <a:extLst>
              <a:ext uri="{FF2B5EF4-FFF2-40B4-BE49-F238E27FC236}">
                <a16:creationId xmlns:a16="http://schemas.microsoft.com/office/drawing/2014/main" id="{41F16674-2C51-4D7E-AB05-CA76147B34C1}"/>
              </a:ext>
            </a:extLst>
          </p:cNvPr>
          <p:cNvGrpSpPr/>
          <p:nvPr/>
        </p:nvGrpSpPr>
        <p:grpSpPr>
          <a:xfrm>
            <a:off x="5595256" y="4850605"/>
            <a:ext cx="1906336" cy="1678322"/>
            <a:chOff x="1814735" y="1560674"/>
            <a:chExt cx="1237532" cy="1971182"/>
          </a:xfrm>
        </p:grpSpPr>
        <p:sp>
          <p:nvSpPr>
            <p:cNvPr id="31" name="TextBox 30">
              <a:extLst>
                <a:ext uri="{FF2B5EF4-FFF2-40B4-BE49-F238E27FC236}">
                  <a16:creationId xmlns:a16="http://schemas.microsoft.com/office/drawing/2014/main" id="{3989AF9D-8880-44BB-ADB6-CD4246F6A60D}"/>
                </a:ext>
              </a:extLst>
            </p:cNvPr>
            <p:cNvSpPr txBox="1"/>
            <p:nvPr/>
          </p:nvSpPr>
          <p:spPr>
            <a:xfrm>
              <a:off x="1816831" y="2015337"/>
              <a:ext cx="1235436" cy="1516519"/>
            </a:xfrm>
            <a:prstGeom prst="rect">
              <a:avLst/>
            </a:prstGeom>
            <a:solidFill>
              <a:schemeClr val="accent1">
                <a:lumMod val="20000"/>
                <a:lumOff val="80000"/>
              </a:schemeClr>
            </a:solidFill>
          </p:spPr>
          <p:txBody>
            <a:bodyPr wrap="square" tIns="90000" rtlCol="0">
              <a:spAutoFit/>
            </a:bodyPr>
            <a:lstStyle/>
            <a:p>
              <a:pPr marL="0" lvl="1" defTabSz="311150">
                <a:spcBef>
                  <a:spcPct val="0"/>
                </a:spcBef>
                <a:spcAft>
                  <a:spcPts val="600"/>
                </a:spcAft>
                <a:buSzPct val="150000"/>
              </a:pPr>
              <a:r>
                <a:rPr lang="en-GB" sz="1400" dirty="0"/>
                <a:t>tax due on deferred gain (less tax basis increase)*</a:t>
              </a:r>
            </a:p>
            <a:p>
              <a:pPr marL="0" lvl="1" defTabSz="311150">
                <a:spcBef>
                  <a:spcPct val="0"/>
                </a:spcBef>
                <a:spcAft>
                  <a:spcPts val="600"/>
                </a:spcAft>
                <a:buSzPct val="150000"/>
              </a:pPr>
              <a:r>
                <a:rPr lang="en-GB" sz="1400" i="1" dirty="0"/>
                <a:t>*payable even if fund interest not sold</a:t>
              </a:r>
            </a:p>
          </p:txBody>
        </p:sp>
        <p:sp>
          <p:nvSpPr>
            <p:cNvPr id="32" name="Rectangle 31">
              <a:extLst>
                <a:ext uri="{FF2B5EF4-FFF2-40B4-BE49-F238E27FC236}">
                  <a16:creationId xmlns:a16="http://schemas.microsoft.com/office/drawing/2014/main" id="{E4A16EBB-9B1D-4B5E-B223-DB57952DBA01}"/>
                </a:ext>
              </a:extLst>
            </p:cNvPr>
            <p:cNvSpPr/>
            <p:nvPr/>
          </p:nvSpPr>
          <p:spPr>
            <a:xfrm>
              <a:off x="1814735" y="1560674"/>
              <a:ext cx="1235436" cy="49964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a:t>Dec 2026</a:t>
              </a:r>
            </a:p>
          </p:txBody>
        </p:sp>
      </p:grpSp>
      <p:grpSp>
        <p:nvGrpSpPr>
          <p:cNvPr id="33" name="Group 32">
            <a:extLst>
              <a:ext uri="{FF2B5EF4-FFF2-40B4-BE49-F238E27FC236}">
                <a16:creationId xmlns:a16="http://schemas.microsoft.com/office/drawing/2014/main" id="{EAA570C4-AEA4-41C3-8B75-88E84762E7CB}"/>
              </a:ext>
            </a:extLst>
          </p:cNvPr>
          <p:cNvGrpSpPr/>
          <p:nvPr/>
        </p:nvGrpSpPr>
        <p:grpSpPr>
          <a:xfrm>
            <a:off x="930161" y="4861629"/>
            <a:ext cx="1748547" cy="1701050"/>
            <a:chOff x="1590785" y="1568230"/>
            <a:chExt cx="1240681" cy="2663750"/>
          </a:xfrm>
        </p:grpSpPr>
        <p:sp>
          <p:nvSpPr>
            <p:cNvPr id="34" name="TextBox 33">
              <a:extLst>
                <a:ext uri="{FF2B5EF4-FFF2-40B4-BE49-F238E27FC236}">
                  <a16:creationId xmlns:a16="http://schemas.microsoft.com/office/drawing/2014/main" id="{3958F0A7-AC71-41AF-919E-EB982A60F393}"/>
                </a:ext>
              </a:extLst>
            </p:cNvPr>
            <p:cNvSpPr txBox="1"/>
            <p:nvPr/>
          </p:nvSpPr>
          <p:spPr>
            <a:xfrm>
              <a:off x="1596030" y="1993138"/>
              <a:ext cx="1235436" cy="2238842"/>
            </a:xfrm>
            <a:prstGeom prst="rect">
              <a:avLst/>
            </a:prstGeom>
            <a:solidFill>
              <a:schemeClr val="accent1">
                <a:lumMod val="20000"/>
                <a:lumOff val="80000"/>
              </a:schemeClr>
            </a:solidFill>
          </p:spPr>
          <p:txBody>
            <a:bodyPr wrap="square" tIns="90000" rtlCol="0">
              <a:spAutoFit/>
            </a:bodyPr>
            <a:lstStyle/>
            <a:p>
              <a:pPr marL="0" lvl="1" defTabSz="311150">
                <a:spcBef>
                  <a:spcPct val="0"/>
                </a:spcBef>
                <a:spcAft>
                  <a:spcPts val="600"/>
                </a:spcAft>
                <a:buSzPct val="150000"/>
              </a:pPr>
              <a:r>
                <a:rPr lang="en-GB" sz="1400" dirty="0"/>
                <a:t>invest $10M in qualified opportunity fund within 180 days; defer tax on gain; but tax basis in fund set to zero</a:t>
              </a:r>
            </a:p>
          </p:txBody>
        </p:sp>
        <p:sp>
          <p:nvSpPr>
            <p:cNvPr id="35" name="Rectangle 34">
              <a:extLst>
                <a:ext uri="{FF2B5EF4-FFF2-40B4-BE49-F238E27FC236}">
                  <a16:creationId xmlns:a16="http://schemas.microsoft.com/office/drawing/2014/main" id="{A52915FC-62A2-4E1C-9189-70381CAF5902}"/>
                </a:ext>
              </a:extLst>
            </p:cNvPr>
            <p:cNvSpPr/>
            <p:nvPr/>
          </p:nvSpPr>
          <p:spPr>
            <a:xfrm>
              <a:off x="1590785" y="1568230"/>
              <a:ext cx="1235436" cy="49964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a:t>Oct 2019</a:t>
              </a:r>
            </a:p>
          </p:txBody>
        </p:sp>
      </p:grpSp>
      <p:sp>
        <p:nvSpPr>
          <p:cNvPr id="36" name="Oval 35">
            <a:extLst>
              <a:ext uri="{FF2B5EF4-FFF2-40B4-BE49-F238E27FC236}">
                <a16:creationId xmlns:a16="http://schemas.microsoft.com/office/drawing/2014/main" id="{12B00A12-83E0-4DB6-8550-9DA6CCA2A0F5}"/>
              </a:ext>
            </a:extLst>
          </p:cNvPr>
          <p:cNvSpPr/>
          <p:nvPr/>
        </p:nvSpPr>
        <p:spPr>
          <a:xfrm>
            <a:off x="937553" y="3850434"/>
            <a:ext cx="272725" cy="341644"/>
          </a:xfrm>
          <a:prstGeom prst="ellipse">
            <a:avLst/>
          </a:prstGeom>
          <a:solidFill>
            <a:schemeClr val="bg1"/>
          </a:solidFill>
          <a:ln w="571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GB" sz="1400" b="1" dirty="0">
              <a:solidFill>
                <a:schemeClr val="tx1"/>
              </a:solidFill>
            </a:endParaRPr>
          </a:p>
        </p:txBody>
      </p:sp>
      <p:cxnSp>
        <p:nvCxnSpPr>
          <p:cNvPr id="47" name="Straight Connector 46">
            <a:extLst>
              <a:ext uri="{FF2B5EF4-FFF2-40B4-BE49-F238E27FC236}">
                <a16:creationId xmlns:a16="http://schemas.microsoft.com/office/drawing/2014/main" id="{F7B38576-696C-4307-B94E-3947F185796A}"/>
              </a:ext>
            </a:extLst>
          </p:cNvPr>
          <p:cNvCxnSpPr>
            <a:cxnSpLocks/>
            <a:endCxn id="16" idx="0"/>
          </p:cNvCxnSpPr>
          <p:nvPr/>
        </p:nvCxnSpPr>
        <p:spPr>
          <a:xfrm>
            <a:off x="5640474" y="3586421"/>
            <a:ext cx="7864" cy="281865"/>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nvGrpSpPr>
          <p:cNvPr id="50" name="Group 49">
            <a:extLst>
              <a:ext uri="{FF2B5EF4-FFF2-40B4-BE49-F238E27FC236}">
                <a16:creationId xmlns:a16="http://schemas.microsoft.com/office/drawing/2014/main" id="{9DA28231-7F95-4A65-8AB8-C3B58B1656C2}"/>
              </a:ext>
            </a:extLst>
          </p:cNvPr>
          <p:cNvGrpSpPr/>
          <p:nvPr/>
        </p:nvGrpSpPr>
        <p:grpSpPr>
          <a:xfrm>
            <a:off x="2462010" y="1929818"/>
            <a:ext cx="1830403" cy="1668831"/>
            <a:chOff x="1816830" y="1584761"/>
            <a:chExt cx="1235436" cy="2503570"/>
          </a:xfrm>
        </p:grpSpPr>
        <p:sp>
          <p:nvSpPr>
            <p:cNvPr id="51" name="TextBox 50">
              <a:extLst>
                <a:ext uri="{FF2B5EF4-FFF2-40B4-BE49-F238E27FC236}">
                  <a16:creationId xmlns:a16="http://schemas.microsoft.com/office/drawing/2014/main" id="{7F2D8935-A74E-47A0-AD7A-EDFF4434FDF4}"/>
                </a:ext>
              </a:extLst>
            </p:cNvPr>
            <p:cNvSpPr txBox="1"/>
            <p:nvPr/>
          </p:nvSpPr>
          <p:spPr>
            <a:xfrm>
              <a:off x="1816830" y="2015338"/>
              <a:ext cx="1235436" cy="2072993"/>
            </a:xfrm>
            <a:prstGeom prst="rect">
              <a:avLst/>
            </a:prstGeom>
            <a:solidFill>
              <a:schemeClr val="accent1">
                <a:lumMod val="20000"/>
                <a:lumOff val="80000"/>
              </a:schemeClr>
            </a:solidFill>
          </p:spPr>
          <p:txBody>
            <a:bodyPr wrap="square" tIns="90000" rtlCol="0">
              <a:spAutoFit/>
            </a:bodyPr>
            <a:lstStyle/>
            <a:p>
              <a:pPr marL="0" lvl="1" defTabSz="311150">
                <a:spcBef>
                  <a:spcPct val="0"/>
                </a:spcBef>
                <a:spcAft>
                  <a:spcPts val="600"/>
                </a:spcAft>
                <a:buSzPct val="150000"/>
              </a:pPr>
              <a:r>
                <a:rPr lang="en-GB" sz="1400" dirty="0"/>
                <a:t>tax basis in fund increased to $1M (10% of investment)</a:t>
              </a:r>
            </a:p>
            <a:p>
              <a:pPr marL="0" lvl="1" defTabSz="311150">
                <a:spcBef>
                  <a:spcPct val="0"/>
                </a:spcBef>
                <a:spcAft>
                  <a:spcPts val="600"/>
                </a:spcAft>
                <a:buSzPct val="150000"/>
              </a:pPr>
              <a:endParaRPr lang="en-GB" sz="1400" dirty="0"/>
            </a:p>
            <a:p>
              <a:pPr marL="0" lvl="1" defTabSz="311150">
                <a:spcBef>
                  <a:spcPct val="0"/>
                </a:spcBef>
                <a:spcAft>
                  <a:spcPts val="600"/>
                </a:spcAft>
                <a:buSzPct val="150000"/>
              </a:pPr>
              <a:endParaRPr lang="en-GB" sz="1400" dirty="0"/>
            </a:p>
          </p:txBody>
        </p:sp>
        <p:sp>
          <p:nvSpPr>
            <p:cNvPr id="52" name="Rectangle 51">
              <a:extLst>
                <a:ext uri="{FF2B5EF4-FFF2-40B4-BE49-F238E27FC236}">
                  <a16:creationId xmlns:a16="http://schemas.microsoft.com/office/drawing/2014/main" id="{08A7BF46-8DC0-4C21-A132-4633A48CC6D9}"/>
                </a:ext>
              </a:extLst>
            </p:cNvPr>
            <p:cNvSpPr/>
            <p:nvPr/>
          </p:nvSpPr>
          <p:spPr>
            <a:xfrm>
              <a:off x="1816830" y="1584761"/>
              <a:ext cx="1235436" cy="49964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a:t>Oct 2024</a:t>
              </a:r>
            </a:p>
          </p:txBody>
        </p:sp>
      </p:grpSp>
      <p:cxnSp>
        <p:nvCxnSpPr>
          <p:cNvPr id="72" name="Straight Connector 71">
            <a:extLst>
              <a:ext uri="{FF2B5EF4-FFF2-40B4-BE49-F238E27FC236}">
                <a16:creationId xmlns:a16="http://schemas.microsoft.com/office/drawing/2014/main" id="{E8AC983C-83F1-4500-942E-2C21D2989C01}"/>
              </a:ext>
            </a:extLst>
          </p:cNvPr>
          <p:cNvCxnSpPr>
            <a:cxnSpLocks/>
          </p:cNvCxnSpPr>
          <p:nvPr/>
        </p:nvCxnSpPr>
        <p:spPr>
          <a:xfrm>
            <a:off x="3361108" y="3595725"/>
            <a:ext cx="7864" cy="281865"/>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4347432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1 6 " ? > < p r o p e r t i e s   x m l n s = " h t t p : / / w w w . i m a n a g e . c o m / w o r k / x m l s c h e m a " >  
     < d o c u m e n t i d > E U S ! 3 5 5 4 8 8 8 7 2 . 1 < / d o c u m e n t i d >  
     < s e n d e r i d > S K I M < / s e n d e r i d >  
     < s e n d e r e m a i l > S H A R O N . K I M @ A S H U R S T . C O M < / s e n d e r e m a i l >  
     < l a s t m o d i f i e d > 2 0 1 9 - 0 9 - 1 8 T 1 3 : 1 0 : 4 2 . 0 0 0 0 0 0 0 - 0 4 : 0 0 < / l a s t m o d i f i e d >  
     < d a t a b a s e > E U S < / d a t a b a s e >  
 < / p r o p e r t i e s > 
</file>

<file path=customXml/itemProps1.xml><?xml version="1.0" encoding="utf-8"?>
<ds:datastoreItem xmlns:ds="http://schemas.openxmlformats.org/officeDocument/2006/customXml" ds:itemID="{2301BE50-5A18-4D0E-8609-0B35AAEEB282}">
  <ds:schemaRefs>
    <ds:schemaRef ds:uri="http://www.imanage.com/work/xmlschema"/>
  </ds:schemaRefs>
</ds:datastoreItem>
</file>

<file path=docProps/app.xml><?xml version="1.0" encoding="utf-8"?>
<Properties xmlns="http://schemas.openxmlformats.org/officeDocument/2006/extended-properties" xmlns:vt="http://schemas.openxmlformats.org/officeDocument/2006/docPropsVTypes">
  <TotalTime>1</TotalTime>
  <Words>1395</Words>
  <Application>Microsoft Office PowerPoint</Application>
  <PresentationFormat>On-screen Show (4:3)</PresentationFormat>
  <Paragraphs>191</Paragraphs>
  <Slides>28</Slides>
  <Notes>11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28</vt:i4>
      </vt:variant>
    </vt:vector>
  </HeadingPairs>
  <TitlesOfParts>
    <vt:vector size="36" baseType="lpstr">
      <vt:lpstr>Microsoft JhengHei</vt:lpstr>
      <vt:lpstr>SimSun</vt:lpstr>
      <vt:lpstr>Arial</vt:lpstr>
      <vt:lpstr>Arial Narrow</vt:lpstr>
      <vt:lpstr>Calibri</vt:lpstr>
      <vt:lpstr>Suisse Int l</vt:lpstr>
      <vt:lpstr>Times New Roman</vt:lpstr>
      <vt:lpstr>Office Theme</vt:lpstr>
      <vt:lpstr>Opportunity Zone Investments</vt:lpstr>
      <vt:lpstr>Agenda</vt:lpstr>
      <vt:lpstr>OVERVIEW</vt:lpstr>
      <vt:lpstr>What is it?</vt:lpstr>
      <vt:lpstr>What are the Tax Benefits?</vt:lpstr>
      <vt:lpstr>Where are the Opportunity Zones in New York City?</vt:lpstr>
      <vt:lpstr>Where are the Opportunity Zones in New York State?</vt:lpstr>
      <vt:lpstr>Sample Steps</vt:lpstr>
      <vt:lpstr>Sample Timeline</vt:lpstr>
      <vt:lpstr>Qualified opportunity funds</vt:lpstr>
      <vt:lpstr>Sample Fund Structure</vt:lpstr>
      <vt:lpstr>Fund Considerations</vt:lpstr>
      <vt:lpstr>Fund Considerations</vt:lpstr>
      <vt:lpstr>Fund Considerations</vt:lpstr>
      <vt:lpstr>ASSETS</vt:lpstr>
      <vt:lpstr>QOF’s or Lower-Tier Entity’s Owned Property</vt:lpstr>
      <vt:lpstr>QOF’s or Lower-Tier Entity’s Leased Property</vt:lpstr>
      <vt:lpstr>Operating Business</vt:lpstr>
      <vt:lpstr>Operating Businesses</vt:lpstr>
      <vt:lpstr>50% Gross Income Test</vt:lpstr>
      <vt:lpstr>Intangible Property Test</vt:lpstr>
      <vt:lpstr>Excluded Businesses</vt:lpstr>
      <vt:lpstr>QOZ vs. Section 1031</vt:lpstr>
      <vt:lpstr>Foreign investors</vt:lpstr>
      <vt:lpstr>General Considerations</vt:lpstr>
      <vt:lpstr>Pass-Through Entity Considerations</vt:lpstr>
      <vt:lpstr>Alternatives</vt:lpstr>
      <vt:lpstr>QUESTIONS?</vt:lpstr>
    </vt:vector>
  </TitlesOfParts>
  <Company>Ashurst LLP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Sharon.Kim@ashurst.com</dc:creator>
  <cp:lastModifiedBy>Zhang, Libin</cp:lastModifiedBy>
  <cp:revision>108</cp:revision>
  <cp:lastPrinted>2019-08-01T20:23:27Z</cp:lastPrinted>
  <dcterms:created xsi:type="dcterms:W3CDTF">2018-07-31T16:39:09Z</dcterms:created>
  <dcterms:modified xsi:type="dcterms:W3CDTF">2019-09-18T19:05:15Z</dcterms:modified>
</cp:coreProperties>
</file>