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1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787"/>
    <a:srgbClr val="032851"/>
    <a:srgbClr val="073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96" autoAdjust="0"/>
    <p:restoredTop sz="78429" autoAdjust="0"/>
  </p:normalViewPr>
  <p:slideViewPr>
    <p:cSldViewPr snapToGrid="0" snapToObjects="1">
      <p:cViewPr>
        <p:scale>
          <a:sx n="70" d="100"/>
          <a:sy n="70" d="100"/>
        </p:scale>
        <p:origin x="1758" y="378"/>
      </p:cViewPr>
      <p:guideLst>
        <p:guide orient="horz" pos="2147"/>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2F9B64-77EB-1F48-9143-DDBDCEE6F712}" type="datetimeFigureOut">
              <a:rPr lang="en-US" smtClean="0"/>
              <a:t>8/12/2019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0B13B-A59A-DD41-8995-DF7231FA14F8}" type="slidenum">
              <a:rPr lang="en-US" smtClean="0"/>
              <a:t>‹#›</a:t>
            </a:fld>
            <a:endParaRPr lang="en-US"/>
          </a:p>
        </p:txBody>
      </p:sp>
    </p:spTree>
    <p:extLst>
      <p:ext uri="{BB962C8B-B14F-4D97-AF65-F5344CB8AC3E}">
        <p14:creationId xmlns:p14="http://schemas.microsoft.com/office/powerpoint/2010/main" val="1849580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2</a:t>
            </a:fld>
            <a:endParaRPr lang="en-US"/>
          </a:p>
        </p:txBody>
      </p:sp>
    </p:spTree>
    <p:extLst>
      <p:ext uri="{BB962C8B-B14F-4D97-AF65-F5344CB8AC3E}">
        <p14:creationId xmlns:p14="http://schemas.microsoft.com/office/powerpoint/2010/main" val="106624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11</a:t>
            </a:fld>
            <a:endParaRPr lang="en-US"/>
          </a:p>
        </p:txBody>
      </p:sp>
    </p:spTree>
    <p:extLst>
      <p:ext uri="{BB962C8B-B14F-4D97-AF65-F5344CB8AC3E}">
        <p14:creationId xmlns:p14="http://schemas.microsoft.com/office/powerpoint/2010/main" val="3193441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12</a:t>
            </a:fld>
            <a:endParaRPr lang="en-US"/>
          </a:p>
        </p:txBody>
      </p:sp>
    </p:spTree>
    <p:extLst>
      <p:ext uri="{BB962C8B-B14F-4D97-AF65-F5344CB8AC3E}">
        <p14:creationId xmlns:p14="http://schemas.microsoft.com/office/powerpoint/2010/main" val="595086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13</a:t>
            </a:fld>
            <a:endParaRPr lang="en-US"/>
          </a:p>
        </p:txBody>
      </p:sp>
    </p:spTree>
    <p:extLst>
      <p:ext uri="{BB962C8B-B14F-4D97-AF65-F5344CB8AC3E}">
        <p14:creationId xmlns:p14="http://schemas.microsoft.com/office/powerpoint/2010/main" val="4273425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3</a:t>
            </a:fld>
            <a:endParaRPr lang="en-US"/>
          </a:p>
        </p:txBody>
      </p:sp>
    </p:spTree>
    <p:extLst>
      <p:ext uri="{BB962C8B-B14F-4D97-AF65-F5344CB8AC3E}">
        <p14:creationId xmlns:p14="http://schemas.microsoft.com/office/powerpoint/2010/main" val="1852855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4</a:t>
            </a:fld>
            <a:endParaRPr lang="en-US"/>
          </a:p>
        </p:txBody>
      </p:sp>
    </p:spTree>
    <p:extLst>
      <p:ext uri="{BB962C8B-B14F-4D97-AF65-F5344CB8AC3E}">
        <p14:creationId xmlns:p14="http://schemas.microsoft.com/office/powerpoint/2010/main" val="367576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5</a:t>
            </a:fld>
            <a:endParaRPr lang="en-US"/>
          </a:p>
        </p:txBody>
      </p:sp>
    </p:spTree>
    <p:extLst>
      <p:ext uri="{BB962C8B-B14F-4D97-AF65-F5344CB8AC3E}">
        <p14:creationId xmlns:p14="http://schemas.microsoft.com/office/powerpoint/2010/main" val="2949183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6</a:t>
            </a:fld>
            <a:endParaRPr lang="en-US"/>
          </a:p>
        </p:txBody>
      </p:sp>
    </p:spTree>
    <p:extLst>
      <p:ext uri="{BB962C8B-B14F-4D97-AF65-F5344CB8AC3E}">
        <p14:creationId xmlns:p14="http://schemas.microsoft.com/office/powerpoint/2010/main" val="2748355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7</a:t>
            </a:fld>
            <a:endParaRPr lang="en-US"/>
          </a:p>
        </p:txBody>
      </p:sp>
    </p:spTree>
    <p:extLst>
      <p:ext uri="{BB962C8B-B14F-4D97-AF65-F5344CB8AC3E}">
        <p14:creationId xmlns:p14="http://schemas.microsoft.com/office/powerpoint/2010/main" val="2492913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8</a:t>
            </a:fld>
            <a:endParaRPr lang="en-US"/>
          </a:p>
        </p:txBody>
      </p:sp>
    </p:spTree>
    <p:extLst>
      <p:ext uri="{BB962C8B-B14F-4D97-AF65-F5344CB8AC3E}">
        <p14:creationId xmlns:p14="http://schemas.microsoft.com/office/powerpoint/2010/main" val="2874678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p:txBody>
      </p:sp>
      <p:sp>
        <p:nvSpPr>
          <p:cNvPr id="4" name="Slide Number Placeholder 3"/>
          <p:cNvSpPr>
            <a:spLocks noGrp="1"/>
          </p:cNvSpPr>
          <p:nvPr>
            <p:ph type="sldNum" sz="quarter" idx="10"/>
          </p:nvPr>
        </p:nvSpPr>
        <p:spPr/>
        <p:txBody>
          <a:bodyPr/>
          <a:lstStyle/>
          <a:p>
            <a:fld id="{DFE0B13B-A59A-DD41-8995-DF7231FA14F8}" type="slidenum">
              <a:rPr lang="en-US" smtClean="0"/>
              <a:t>9</a:t>
            </a:fld>
            <a:endParaRPr lang="en-US"/>
          </a:p>
        </p:txBody>
      </p:sp>
    </p:spTree>
    <p:extLst>
      <p:ext uri="{BB962C8B-B14F-4D97-AF65-F5344CB8AC3E}">
        <p14:creationId xmlns:p14="http://schemas.microsoft.com/office/powerpoint/2010/main" val="453198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E0B13B-A59A-DD41-8995-DF7231FA14F8}" type="slidenum">
              <a:rPr lang="en-US" smtClean="0"/>
              <a:t>10</a:t>
            </a:fld>
            <a:endParaRPr lang="en-US"/>
          </a:p>
        </p:txBody>
      </p:sp>
    </p:spTree>
    <p:extLst>
      <p:ext uri="{BB962C8B-B14F-4D97-AF65-F5344CB8AC3E}">
        <p14:creationId xmlns:p14="http://schemas.microsoft.com/office/powerpoint/2010/main" val="15965829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 y="4424336"/>
            <a:ext cx="9143991" cy="2133597"/>
          </a:xfrm>
          <a:prstGeom prst="rect">
            <a:avLst/>
          </a:prstGeom>
        </p:spPr>
      </p:pic>
      <p:sp>
        <p:nvSpPr>
          <p:cNvPr id="9" name="Text Placeholder 2"/>
          <p:cNvSpPr>
            <a:spLocks noGrp="1"/>
          </p:cNvSpPr>
          <p:nvPr>
            <p:ph idx="5"/>
          </p:nvPr>
        </p:nvSpPr>
        <p:spPr>
          <a:xfrm>
            <a:off x="548981" y="2595260"/>
            <a:ext cx="8229600" cy="1295626"/>
          </a:xfrm>
          <a:prstGeom prst="rect">
            <a:avLst/>
          </a:prstGeom>
        </p:spPr>
        <p:txBody>
          <a:bodyPr vert="horz" lIns="91440" tIns="45720" rIns="91440" bIns="45720" rtlCol="0">
            <a:normAutofit/>
          </a:bodyPr>
          <a:lstStyle/>
          <a:p>
            <a:pPr lvl="0"/>
            <a:r>
              <a:rPr lang="en-US" sz="2400"/>
              <a:t>Click to edit Master text styles</a:t>
            </a:r>
          </a:p>
        </p:txBody>
      </p:sp>
      <p:sp>
        <p:nvSpPr>
          <p:cNvPr id="10" name="Title Placeholder 1"/>
          <p:cNvSpPr>
            <a:spLocks noGrp="1"/>
          </p:cNvSpPr>
          <p:nvPr>
            <p:ph type="title"/>
          </p:nvPr>
        </p:nvSpPr>
        <p:spPr>
          <a:xfrm>
            <a:off x="548981" y="1573883"/>
            <a:ext cx="8229600" cy="7008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6" name="TextBox 15"/>
          <p:cNvSpPr txBox="1"/>
          <p:nvPr userDrawn="1"/>
        </p:nvSpPr>
        <p:spPr>
          <a:xfrm>
            <a:off x="304800" y="6689467"/>
            <a:ext cx="1371600" cy="92333"/>
          </a:xfrm>
          <a:prstGeom prst="rect">
            <a:avLst/>
          </a:prstGeom>
          <a:noFill/>
        </p:spPr>
        <p:txBody>
          <a:bodyPr wrap="square" lIns="0" tIns="0" rIns="0" bIns="0" rtlCol="0">
            <a:spAutoFit/>
          </a:bodyPr>
          <a:lstStyle/>
          <a:p>
            <a:r>
              <a:rPr lang="en-US" sz="600" b="0" i="0" dirty="0">
                <a:solidFill>
                  <a:schemeClr val="bg1">
                    <a:lumMod val="50000"/>
                  </a:schemeClr>
                </a:solidFill>
                <a:latin typeface="Arial" charset="0"/>
                <a:ea typeface="Arial" charset="0"/>
                <a:cs typeface="Arial" charset="0"/>
              </a:rPr>
              <a:t>© 2019 Kobre &amp; Kim LLP</a:t>
            </a:r>
          </a:p>
        </p:txBody>
      </p:sp>
      <p:sp>
        <p:nvSpPr>
          <p:cNvPr id="17" name="TextBox 16"/>
          <p:cNvSpPr txBox="1"/>
          <p:nvPr userDrawn="1"/>
        </p:nvSpPr>
        <p:spPr>
          <a:xfrm>
            <a:off x="7710052" y="6689467"/>
            <a:ext cx="1143000" cy="107722"/>
          </a:xfrm>
          <a:prstGeom prst="rect">
            <a:avLst/>
          </a:prstGeom>
          <a:noFill/>
        </p:spPr>
        <p:txBody>
          <a:bodyPr wrap="square" lIns="0" tIns="0" rIns="0" bIns="0" rtlCol="0">
            <a:noAutofit/>
          </a:bodyPr>
          <a:lstStyle/>
          <a:p>
            <a:pPr algn="r"/>
            <a:r>
              <a:rPr lang="en-US" sz="700" b="0" i="0" dirty="0" err="1">
                <a:solidFill>
                  <a:schemeClr val="bg1">
                    <a:lumMod val="50000"/>
                  </a:schemeClr>
                </a:solidFill>
                <a:latin typeface="Arial" charset="0"/>
                <a:ea typeface="Arial" charset="0"/>
                <a:cs typeface="Arial" charset="0"/>
              </a:rPr>
              <a:t>kobrekim.com</a:t>
            </a:r>
            <a:endParaRPr lang="en-US" sz="700" b="0" i="0" dirty="0">
              <a:solidFill>
                <a:schemeClr val="bg1">
                  <a:lumMod val="50000"/>
                </a:schemeClr>
              </a:solidFill>
              <a:latin typeface="Arial" charset="0"/>
              <a:ea typeface="Arial" charset="0"/>
              <a:cs typeface="Arial" charset="0"/>
            </a:endParaRPr>
          </a:p>
        </p:txBody>
      </p:sp>
      <p:grpSp>
        <p:nvGrpSpPr>
          <p:cNvPr id="15" name="Group 14"/>
          <p:cNvGrpSpPr/>
          <p:nvPr userDrawn="1"/>
        </p:nvGrpSpPr>
        <p:grpSpPr>
          <a:xfrm>
            <a:off x="4867" y="293991"/>
            <a:ext cx="9134267" cy="1088911"/>
            <a:chOff x="4867" y="293991"/>
            <a:chExt cx="9134267" cy="1088911"/>
          </a:xfrm>
        </p:grpSpPr>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5321" y="293991"/>
              <a:ext cx="4014223" cy="502702"/>
            </a:xfrm>
            <a:prstGeom prst="rect">
              <a:avLst/>
            </a:prstGeom>
            <a:noFill/>
            <a:ln>
              <a:noFill/>
            </a:ln>
          </p:spPr>
        </p:pic>
        <p:grpSp>
          <p:nvGrpSpPr>
            <p:cNvPr id="19" name="Group 18"/>
            <p:cNvGrpSpPr/>
            <p:nvPr userDrawn="1"/>
          </p:nvGrpSpPr>
          <p:grpSpPr>
            <a:xfrm>
              <a:off x="4867" y="1056331"/>
              <a:ext cx="9134267" cy="326571"/>
              <a:chOff x="4867" y="1056331"/>
              <a:chExt cx="9134267" cy="326571"/>
            </a:xfrm>
          </p:grpSpPr>
          <p:cxnSp>
            <p:nvCxnSpPr>
              <p:cNvPr id="20" name="Straight Connector 19"/>
              <p:cNvCxnSpPr/>
              <p:nvPr userDrawn="1"/>
            </p:nvCxnSpPr>
            <p:spPr>
              <a:xfrm>
                <a:off x="226162" y="1056331"/>
                <a:ext cx="8778240" cy="0"/>
              </a:xfrm>
              <a:prstGeom prst="line">
                <a:avLst/>
              </a:prstGeom>
              <a:ln w="9525">
                <a:solidFill>
                  <a:srgbClr val="003778"/>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4867" y="1145202"/>
                <a:ext cx="9134267" cy="146194"/>
              </a:xfrm>
              <a:prstGeom prst="rect">
                <a:avLst/>
              </a:prstGeom>
              <a:noFill/>
            </p:spPr>
            <p:txBody>
              <a:bodyPr wrap="square" tIns="0" bIns="0" rtlCol="0" anchor="ctr" anchorCtr="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50" b="0" i="0" u="none" strike="noStrike" kern="1200" spc="10" baseline="0" dirty="0">
                    <a:solidFill>
                      <a:srgbClr val="07396D"/>
                    </a:solidFill>
                    <a:latin typeface="Georgia" charset="0"/>
                    <a:ea typeface="Georgia" charset="0"/>
                    <a:cs typeface="Georgia" charset="0"/>
                  </a:rPr>
                  <a:t>New York        Hong Kong        London        Seoul        Shanghai        Tel Aviv        Miami        San Francisco        Washington DC        BVI        Cayman Islands</a:t>
                </a:r>
              </a:p>
            </p:txBody>
          </p:sp>
          <p:cxnSp>
            <p:nvCxnSpPr>
              <p:cNvPr id="22" name="Straight Connector 21"/>
              <p:cNvCxnSpPr/>
              <p:nvPr userDrawn="1"/>
            </p:nvCxnSpPr>
            <p:spPr>
              <a:xfrm>
                <a:off x="226162" y="1382902"/>
                <a:ext cx="8778240" cy="0"/>
              </a:xfrm>
              <a:prstGeom prst="line">
                <a:avLst/>
              </a:prstGeom>
              <a:ln w="9525">
                <a:solidFill>
                  <a:srgbClr val="003778"/>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Content Placeholder 2"/>
          <p:cNvSpPr>
            <a:spLocks noGrp="1"/>
          </p:cNvSpPr>
          <p:nvPr>
            <p:ph idx="1"/>
          </p:nvPr>
        </p:nvSpPr>
        <p:spPr>
          <a:xfrm>
            <a:off x="375384" y="1700895"/>
            <a:ext cx="8229600" cy="2063747"/>
          </a:xfrm>
          <a:prstGeom prst="rect">
            <a:avLst/>
          </a:prstGeom>
        </p:spPr>
        <p:txBody>
          <a:bodyPr/>
          <a:lstStyle>
            <a:lvl1pPr>
              <a:buClr>
                <a:srgbClr val="07396D"/>
              </a:buClr>
              <a:buFont typeface="Arial"/>
              <a:buChar char="•"/>
              <a:defRPr sz="1800" b="0" i="0">
                <a:latin typeface="Georgia"/>
                <a:cs typeface="Georgia"/>
              </a:defRPr>
            </a:lvl1pPr>
            <a:lvl2pPr>
              <a:buClr>
                <a:srgbClr val="07396D"/>
              </a:buClr>
              <a:buFont typeface="Arial"/>
              <a:buChar char="•"/>
              <a:defRPr sz="1800" b="0" i="0">
                <a:latin typeface="Georgia"/>
                <a:cs typeface="Georgia"/>
              </a:defRPr>
            </a:lvl2pPr>
            <a:lvl3pPr>
              <a:buClr>
                <a:srgbClr val="07396D"/>
              </a:buClr>
              <a:buFont typeface="Arial"/>
              <a:buChar char="•"/>
              <a:defRPr sz="1800" b="0" i="0">
                <a:latin typeface="Georgia"/>
                <a:cs typeface="Georgia"/>
              </a:defRPr>
            </a:lvl3pPr>
            <a:lvl4pPr>
              <a:buClr>
                <a:srgbClr val="07396D"/>
              </a:buClr>
              <a:buFont typeface="Arial"/>
              <a:buChar char="•"/>
              <a:defRPr sz="1800" b="0" i="0">
                <a:latin typeface="Georgia"/>
                <a:cs typeface="Georgia"/>
              </a:defRPr>
            </a:lvl4pPr>
            <a:lvl5pPr>
              <a:buClr>
                <a:srgbClr val="07396D"/>
              </a:buClr>
              <a:buFont typeface="Arial"/>
              <a:buChar char="•"/>
              <a:defRPr sz="1800" b="0" i="0">
                <a:latin typeface="Georgia"/>
                <a:cs typeface="Georgi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itle 1"/>
          <p:cNvSpPr>
            <a:spLocks noGrp="1"/>
          </p:cNvSpPr>
          <p:nvPr>
            <p:ph type="title"/>
          </p:nvPr>
        </p:nvSpPr>
        <p:spPr>
          <a:xfrm>
            <a:off x="385841" y="1136139"/>
            <a:ext cx="8229600" cy="700821"/>
          </a:xfrm>
          <a:prstGeom prst="rect">
            <a:avLst/>
          </a:prstGeom>
        </p:spPr>
        <p:txBody>
          <a:bodyPr/>
          <a:lstStyle>
            <a:lvl1pPr>
              <a:defRPr sz="2000"/>
            </a:lvl1pPr>
          </a:lstStyle>
          <a:p>
            <a:r>
              <a:rPr lang="en-US"/>
              <a:t>Click to edit Master title style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841" y="231969"/>
            <a:ext cx="3310128" cy="414528"/>
          </a:xfrm>
          <a:prstGeom prst="rect">
            <a:avLst/>
          </a:prstGeom>
        </p:spPr>
      </p:pic>
      <p:sp>
        <p:nvSpPr>
          <p:cNvPr id="14" name="TextBox 13"/>
          <p:cNvSpPr txBox="1"/>
          <p:nvPr userDrawn="1"/>
        </p:nvSpPr>
        <p:spPr>
          <a:xfrm>
            <a:off x="304800" y="6689467"/>
            <a:ext cx="1371600" cy="92333"/>
          </a:xfrm>
          <a:prstGeom prst="rect">
            <a:avLst/>
          </a:prstGeom>
          <a:noFill/>
        </p:spPr>
        <p:txBody>
          <a:bodyPr wrap="square" lIns="0" tIns="0" rIns="0" bIns="0" rtlCol="0">
            <a:spAutoFit/>
          </a:bodyPr>
          <a:lstStyle/>
          <a:p>
            <a:r>
              <a:rPr lang="en-US" sz="600" b="0" i="0" dirty="0">
                <a:solidFill>
                  <a:schemeClr val="bg1">
                    <a:lumMod val="50000"/>
                  </a:schemeClr>
                </a:solidFill>
                <a:latin typeface="Arial" charset="0"/>
                <a:ea typeface="Arial" charset="0"/>
                <a:cs typeface="Arial" charset="0"/>
              </a:rPr>
              <a:t>© 2019 Kobre &amp; Kim LLP</a:t>
            </a:r>
          </a:p>
        </p:txBody>
      </p:sp>
      <p:sp>
        <p:nvSpPr>
          <p:cNvPr id="7" name="TextBox 6"/>
          <p:cNvSpPr txBox="1"/>
          <p:nvPr userDrawn="1"/>
        </p:nvSpPr>
        <p:spPr>
          <a:xfrm>
            <a:off x="7710052" y="6689467"/>
            <a:ext cx="1143000" cy="107722"/>
          </a:xfrm>
          <a:prstGeom prst="rect">
            <a:avLst/>
          </a:prstGeom>
          <a:noFill/>
        </p:spPr>
        <p:txBody>
          <a:bodyPr wrap="square" lIns="0" tIns="0" rIns="0" bIns="0" rtlCol="0">
            <a:noAutofit/>
          </a:bodyPr>
          <a:lstStyle/>
          <a:p>
            <a:pPr algn="r"/>
            <a:r>
              <a:rPr lang="en-US" sz="700" b="0" i="0" dirty="0" err="1">
                <a:solidFill>
                  <a:schemeClr val="bg1">
                    <a:lumMod val="50000"/>
                  </a:schemeClr>
                </a:solidFill>
                <a:latin typeface="Arial" charset="0"/>
                <a:ea typeface="Arial" charset="0"/>
                <a:cs typeface="Arial" charset="0"/>
              </a:rPr>
              <a:t>kobrekim.com</a:t>
            </a:r>
            <a:endParaRPr lang="en-US" sz="700" b="0" i="0" dirty="0">
              <a:solidFill>
                <a:schemeClr val="bg1">
                  <a:lumMod val="50000"/>
                </a:schemeClr>
              </a:solidFill>
              <a:latin typeface="Arial" charset="0"/>
              <a:ea typeface="Arial" charset="0"/>
              <a:cs typeface="Arial" charset="0"/>
            </a:endParaRPr>
          </a:p>
        </p:txBody>
      </p:sp>
      <p:sp>
        <p:nvSpPr>
          <p:cNvPr id="8" name="Slide Number Placeholder 1"/>
          <p:cNvSpPr>
            <a:spLocks noGrp="1"/>
          </p:cNvSpPr>
          <p:nvPr>
            <p:ph type="sldNum" sz="quarter" idx="4"/>
          </p:nvPr>
        </p:nvSpPr>
        <p:spPr>
          <a:xfrm>
            <a:off x="8426450" y="6657975"/>
            <a:ext cx="711200" cy="161925"/>
          </a:xfrm>
          <a:prstGeom prst="rect">
            <a:avLst/>
          </a:prstGeom>
        </p:spPr>
        <p:txBody>
          <a:bodyPr vert="horz" lIns="91440" tIns="45720" rIns="91440" bIns="45720" rtlCol="0" anchor="ctr"/>
          <a:lstStyle>
            <a:lvl1pPr algn="r">
              <a:defRPr sz="900">
                <a:solidFill>
                  <a:schemeClr val="tx1">
                    <a:tint val="75000"/>
                  </a:schemeClr>
                </a:solidFill>
              </a:defRPr>
            </a:lvl1pPr>
          </a:lstStyle>
          <a:p>
            <a:fld id="{E3F24CC4-C5F1-E142-977A-C09E4C304BE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426450" y="6657975"/>
            <a:ext cx="711200" cy="161925"/>
          </a:xfrm>
          <a:prstGeom prst="rect">
            <a:avLst/>
          </a:prstGeom>
        </p:spPr>
        <p:txBody>
          <a:bodyPr vert="horz" lIns="91440" tIns="45720" rIns="91440" bIns="45720" rtlCol="0" anchor="ctr"/>
          <a:lstStyle>
            <a:lvl1pPr algn="r">
              <a:defRPr sz="900">
                <a:solidFill>
                  <a:schemeClr val="tx1">
                    <a:tint val="75000"/>
                  </a:schemeClr>
                </a:solidFill>
              </a:defRPr>
            </a:lvl1pPr>
          </a:lstStyle>
          <a:p>
            <a:fld id="{E3F24CC4-C5F1-E142-977A-C09E4C304BE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457200" rtl="0" eaLnBrk="1" latinLnBrk="0" hangingPunct="1">
        <a:spcBef>
          <a:spcPct val="0"/>
        </a:spcBef>
        <a:buNone/>
        <a:defRPr sz="3200" b="0" i="0" kern="1200">
          <a:solidFill>
            <a:schemeClr val="tx1"/>
          </a:solidFill>
          <a:latin typeface="Georgia"/>
          <a:ea typeface="+mj-ea"/>
          <a:cs typeface="Georgia"/>
        </a:defRPr>
      </a:lvl1pPr>
    </p:titleStyle>
    <p:bodyStyle>
      <a:lvl1pPr marL="342900" indent="-342900" algn="l" defTabSz="457200" rtl="0" eaLnBrk="1" latinLnBrk="0" hangingPunct="1">
        <a:spcBef>
          <a:spcPct val="20000"/>
        </a:spcBef>
        <a:buFontTx/>
        <a:buNone/>
        <a:defRPr sz="2400" b="0" i="0" kern="1200">
          <a:solidFill>
            <a:schemeClr val="tx1"/>
          </a:solidFill>
          <a:latin typeface="Georgia"/>
          <a:ea typeface="+mn-ea"/>
          <a:cs typeface="Georgia"/>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5"/>
          </p:nvPr>
        </p:nvSpPr>
        <p:spPr>
          <a:xfrm>
            <a:off x="457200" y="2983335"/>
            <a:ext cx="8229600" cy="1295626"/>
          </a:xfrm>
        </p:spPr>
        <p:txBody>
          <a:bodyPr/>
          <a:lstStyle/>
          <a:p>
            <a:pPr algn="ctr"/>
            <a:r>
              <a:rPr lang="en-US" dirty="0"/>
              <a:t>AABANY</a:t>
            </a:r>
            <a:br>
              <a:rPr lang="en-US" dirty="0"/>
            </a:br>
            <a:r>
              <a:rPr lang="en-US" dirty="0"/>
              <a:t>September 2019</a:t>
            </a:r>
          </a:p>
        </p:txBody>
      </p:sp>
      <p:sp>
        <p:nvSpPr>
          <p:cNvPr id="4" name="Title 3"/>
          <p:cNvSpPr>
            <a:spLocks noGrp="1"/>
          </p:cNvSpPr>
          <p:nvPr>
            <p:ph type="title"/>
          </p:nvPr>
        </p:nvSpPr>
        <p:spPr>
          <a:xfrm>
            <a:off x="457200" y="1771047"/>
            <a:ext cx="8229600" cy="700821"/>
          </a:xfrm>
        </p:spPr>
        <p:txBody>
          <a:bodyPr>
            <a:normAutofit fontScale="90000"/>
          </a:bodyPr>
          <a:lstStyle/>
          <a:p>
            <a:pPr algn="ctr"/>
            <a:r>
              <a:rPr lang="en-US" dirty="0"/>
              <a:t>Cybersecurity and Privacy Trends, Opportunities and Challenges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ClrTx/>
              <a:buFont typeface="Wingdings" panose="05000000000000000000" pitchFamily="2" charset="2"/>
              <a:buChar char="§"/>
            </a:pPr>
            <a:r>
              <a:rPr lang="en-US" b="1" dirty="0"/>
              <a:t>Protections</a:t>
            </a:r>
          </a:p>
          <a:p>
            <a:pPr lvl="1">
              <a:buClrTx/>
              <a:buFont typeface="Wingdings" panose="05000000000000000000" pitchFamily="2" charset="2"/>
              <a:buChar char="§"/>
            </a:pPr>
            <a:r>
              <a:rPr lang="en-US" dirty="0"/>
              <a:t>Personal Information Protection Act</a:t>
            </a:r>
          </a:p>
          <a:p>
            <a:pPr lvl="1">
              <a:buClrTx/>
              <a:buFont typeface="Wingdings" panose="05000000000000000000" pitchFamily="2" charset="2"/>
              <a:buChar char="§"/>
            </a:pPr>
            <a:r>
              <a:rPr lang="en-US" dirty="0"/>
              <a:t>Network Act</a:t>
            </a:r>
          </a:p>
          <a:p>
            <a:pPr lvl="1">
              <a:buClrTx/>
              <a:buFont typeface="Wingdings" panose="05000000000000000000" pitchFamily="2" charset="2"/>
              <a:buChar char="§"/>
            </a:pPr>
            <a:r>
              <a:rPr lang="en-US" dirty="0"/>
              <a:t>Framework Act on Electronic Documents</a:t>
            </a:r>
          </a:p>
          <a:p>
            <a:pPr lvl="1">
              <a:buClrTx/>
              <a:buFont typeface="Wingdings" panose="05000000000000000000" pitchFamily="2" charset="2"/>
              <a:buChar char="§"/>
            </a:pPr>
            <a:r>
              <a:rPr lang="en-US" dirty="0"/>
              <a:t>Protection of Communications Secrets Act </a:t>
            </a:r>
          </a:p>
          <a:p>
            <a:pPr lvl="1">
              <a:buClrTx/>
              <a:buFont typeface="Wingdings" panose="05000000000000000000" pitchFamily="2" charset="2"/>
              <a:buChar char="§"/>
            </a:pPr>
            <a:endParaRPr lang="en-US" dirty="0"/>
          </a:p>
          <a:p>
            <a:pPr>
              <a:buClrTx/>
              <a:buFont typeface="Wingdings" panose="05000000000000000000" pitchFamily="2" charset="2"/>
              <a:buChar char="§"/>
            </a:pPr>
            <a:r>
              <a:rPr lang="en-US" b="1" dirty="0"/>
              <a:t>Limitations </a:t>
            </a:r>
          </a:p>
          <a:p>
            <a:pPr lvl="1">
              <a:buClrTx/>
              <a:buFont typeface="Wingdings" panose="05000000000000000000" pitchFamily="2" charset="2"/>
              <a:buChar char="§"/>
            </a:pPr>
            <a:r>
              <a:rPr lang="en-US" dirty="0"/>
              <a:t>Raids and government surveillance have been a historical issue in South Korea.</a:t>
            </a:r>
          </a:p>
          <a:p>
            <a:pPr lvl="1">
              <a:buClrTx/>
              <a:buFont typeface="Wingdings" panose="05000000000000000000" pitchFamily="2" charset="2"/>
              <a:buChar char="§"/>
            </a:pPr>
            <a:r>
              <a:rPr lang="en-US" dirty="0"/>
              <a:t>Korean law recognizes that attorneys cannot share client secrets, however, if the government requests information there is little protection.</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Republic of Korea</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10</a:t>
            </a:fld>
            <a:endParaRPr lang="en-US" dirty="0"/>
          </a:p>
        </p:txBody>
      </p:sp>
      <p:pic>
        <p:nvPicPr>
          <p:cNvPr id="5" name="Picture 2" descr="https://d30y9cdsu7xlg0.cloudfront.net/png/2229-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2666" y="4469170"/>
            <a:ext cx="2842775" cy="2842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095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dirty="0"/>
              <a:t>Two law firms have been raided due to allegations of conspiracy and fraud.</a:t>
            </a:r>
          </a:p>
          <a:p>
            <a:pPr>
              <a:buClrTx/>
              <a:buFont typeface="Wingdings" panose="05000000000000000000" pitchFamily="2" charset="2"/>
              <a:buChar char="§"/>
            </a:pPr>
            <a:endParaRPr lang="en-US" dirty="0"/>
          </a:p>
          <a:p>
            <a:pPr>
              <a:buClrTx/>
              <a:buFont typeface="Wingdings" panose="05000000000000000000" pitchFamily="2" charset="2"/>
              <a:buChar char="§"/>
            </a:pPr>
            <a:r>
              <a:rPr lang="en-US" dirty="0"/>
              <a:t>Raids conducted in other sectors: </a:t>
            </a:r>
          </a:p>
          <a:p>
            <a:pPr lvl="1">
              <a:buClrTx/>
              <a:buFont typeface="Wingdings" panose="05000000000000000000" pitchFamily="2" charset="2"/>
              <a:buChar char="§"/>
            </a:pPr>
            <a:r>
              <a:rPr lang="en-US" dirty="0"/>
              <a:t>Hyundai Raid</a:t>
            </a:r>
          </a:p>
          <a:p>
            <a:pPr lvl="1">
              <a:buClrTx/>
              <a:buFont typeface="Wingdings" panose="05000000000000000000" pitchFamily="2" charset="2"/>
              <a:buChar char="§"/>
            </a:pPr>
            <a:r>
              <a:rPr lang="en-US" dirty="0" err="1"/>
              <a:t>Coinone</a:t>
            </a:r>
            <a:r>
              <a:rPr lang="en-US" dirty="0"/>
              <a:t> and </a:t>
            </a:r>
            <a:r>
              <a:rPr lang="en-US" dirty="0" err="1"/>
              <a:t>Bithumb</a:t>
            </a:r>
            <a:r>
              <a:rPr lang="en-US" dirty="0"/>
              <a:t> Raid</a:t>
            </a:r>
          </a:p>
          <a:p>
            <a:pPr lvl="1">
              <a:buClrTx/>
              <a:buFont typeface="Wingdings" panose="05000000000000000000" pitchFamily="2" charset="2"/>
              <a:buChar char="§"/>
            </a:pPr>
            <a:r>
              <a:rPr lang="en-US" dirty="0"/>
              <a:t>Raid of Presidential Cheong </a:t>
            </a:r>
            <a:r>
              <a:rPr lang="en-US" dirty="0" err="1"/>
              <a:t>Wa</a:t>
            </a:r>
            <a:r>
              <a:rPr lang="en-US" dirty="0"/>
              <a:t> </a:t>
            </a:r>
            <a:r>
              <a:rPr lang="en-US" dirty="0" err="1"/>
              <a:t>Dae</a:t>
            </a:r>
            <a:r>
              <a:rPr lang="en-US" dirty="0"/>
              <a:t> office</a:t>
            </a:r>
          </a:p>
          <a:p>
            <a:pPr marL="457200" lvl="1" indent="0">
              <a:buClrTx/>
              <a:buNone/>
            </a:pPr>
            <a:endParaRPr lang="en-US" dirty="0"/>
          </a:p>
          <a:p>
            <a:pPr>
              <a:buClrTx/>
              <a:buFont typeface="Wingdings" panose="05000000000000000000" pitchFamily="2" charset="2"/>
              <a:buChar char="§"/>
            </a:pPr>
            <a:r>
              <a:rPr lang="en-US" dirty="0"/>
              <a:t>Consequently, storing data and files outside of the country is advised. </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Raids and Protections Against Raids in Korea</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11</a:t>
            </a:fld>
            <a:endParaRPr lang="en-US" dirty="0"/>
          </a:p>
        </p:txBody>
      </p:sp>
      <p:pic>
        <p:nvPicPr>
          <p:cNvPr id="5"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530" y="4589521"/>
            <a:ext cx="2068454" cy="2068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30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Case</a:t>
            </a:r>
          </a:p>
          <a:p>
            <a:pPr lvl="1">
              <a:buClrTx/>
              <a:buFont typeface="Wingdings" panose="05000000000000000000" pitchFamily="2" charset="2"/>
              <a:buChar char="§"/>
            </a:pPr>
            <a:r>
              <a:rPr lang="en-US" dirty="0" smtClean="0"/>
              <a:t>American </a:t>
            </a:r>
            <a:r>
              <a:rPr lang="en-US" dirty="0"/>
              <a:t>investment management firm in an investigation by Korean Financial Supervisory Service’s (“FSS”). </a:t>
            </a:r>
            <a:r>
              <a:rPr lang="en-US" dirty="0" smtClean="0"/>
              <a:t>Involves advising </a:t>
            </a:r>
            <a:r>
              <a:rPr lang="en-US" dirty="0" smtClean="0"/>
              <a:t>the Client </a:t>
            </a:r>
            <a:r>
              <a:rPr lang="en-US" dirty="0"/>
              <a:t>in various ongoing projects, including analysis of Client responses and production to FSS and reviewing documents to develop defense strategies in coordination with co-counsel.</a:t>
            </a:r>
          </a:p>
          <a:p>
            <a:pPr marL="457200" lvl="1" indent="0">
              <a:buClrTx/>
              <a:buNone/>
            </a:pPr>
            <a:endParaRPr lang="en-US" dirty="0"/>
          </a:p>
          <a:p>
            <a:pPr>
              <a:buClrTx/>
              <a:buFont typeface="Wingdings" panose="05000000000000000000" pitchFamily="2" charset="2"/>
              <a:buChar char="§"/>
            </a:pPr>
            <a:r>
              <a:rPr lang="en-US" b="1" dirty="0"/>
              <a:t>Best </a:t>
            </a:r>
            <a:r>
              <a:rPr lang="en-US" b="1" dirty="0" smtClean="0"/>
              <a:t>Practice</a:t>
            </a:r>
          </a:p>
          <a:p>
            <a:pPr lvl="1">
              <a:buClrTx/>
              <a:buFont typeface="Wingdings" panose="05000000000000000000" pitchFamily="2" charset="2"/>
              <a:buChar char="§"/>
            </a:pPr>
            <a:r>
              <a:rPr lang="en-US" dirty="0"/>
              <a:t>E</a:t>
            </a:r>
            <a:r>
              <a:rPr lang="en-US" dirty="0" smtClean="0"/>
              <a:t>ngage </a:t>
            </a:r>
            <a:r>
              <a:rPr lang="en-US" dirty="0"/>
              <a:t>U.S. special counsel in advance of important investigations or litigation in Korea. </a:t>
            </a:r>
            <a:endParaRPr lang="en-US" dirty="0" smtClean="0"/>
          </a:p>
          <a:p>
            <a:pPr lvl="1">
              <a:buClrTx/>
              <a:buFont typeface="Wingdings" panose="05000000000000000000" pitchFamily="2" charset="2"/>
              <a:buChar char="§"/>
            </a:pPr>
            <a:r>
              <a:rPr lang="en-US" dirty="0"/>
              <a:t>Doing so will provide an additional layer of </a:t>
            </a:r>
            <a:r>
              <a:rPr lang="en-US" dirty="0" smtClean="0"/>
              <a:t>protection, </a:t>
            </a:r>
            <a:r>
              <a:rPr lang="en-US" dirty="0"/>
              <a:t>because special counsel can communicate with Korean lawyers on behalf of their clients, filtering information and limiting the exposure of sensitive information and </a:t>
            </a:r>
            <a:r>
              <a:rPr lang="en-US" dirty="0" smtClean="0"/>
              <a:t>materials to authorities. </a:t>
            </a:r>
            <a:endParaRPr lang="en-US" dirty="0"/>
          </a:p>
        </p:txBody>
      </p:sp>
      <p:sp>
        <p:nvSpPr>
          <p:cNvPr id="3" name="Title 2"/>
          <p:cNvSpPr>
            <a:spLocks noGrp="1"/>
          </p:cNvSpPr>
          <p:nvPr>
            <p:ph type="title"/>
          </p:nvPr>
        </p:nvSpPr>
        <p:spPr/>
        <p:txBody>
          <a:bodyPr/>
          <a:lstStyle/>
          <a:p>
            <a:pPr algn="ctr"/>
            <a:r>
              <a:rPr lang="en-US" b="1" u="sng" dirty="0" smtClean="0">
                <a:solidFill>
                  <a:srgbClr val="1F497D">
                    <a:lumMod val="75000"/>
                  </a:srgbClr>
                </a:solidFill>
              </a:rPr>
              <a:t>Korea Example</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12</a:t>
            </a:fld>
            <a:endParaRPr lang="en-US" dirty="0"/>
          </a:p>
        </p:txBody>
      </p:sp>
    </p:spTree>
    <p:extLst>
      <p:ext uri="{BB962C8B-B14F-4D97-AF65-F5344CB8AC3E}">
        <p14:creationId xmlns:p14="http://schemas.microsoft.com/office/powerpoint/2010/main" val="876892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3F24CC4-C5F1-E142-977A-C09E4C304BE5}" type="slidenum">
              <a:rPr lang="en-US" smtClean="0"/>
              <a:pPr/>
              <a:t>13</a:t>
            </a:fld>
            <a:endParaRPr lang="en-US" dirty="0"/>
          </a:p>
        </p:txBody>
      </p:sp>
      <p:pic>
        <p:nvPicPr>
          <p:cNvPr id="1026" name="Picture 2" descr="S. Nathan Par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0871" y="921813"/>
            <a:ext cx="1836034" cy="204130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696901" y="3075756"/>
            <a:ext cx="3142527" cy="1138773"/>
          </a:xfrm>
          <a:prstGeom prst="rect">
            <a:avLst/>
          </a:prstGeom>
        </p:spPr>
        <p:txBody>
          <a:bodyPr wrap="square">
            <a:spAutoFit/>
          </a:bodyPr>
          <a:lstStyle/>
          <a:p>
            <a:pPr algn="ctr" fontAlgn="base"/>
            <a:r>
              <a:rPr lang="en-US" b="1" dirty="0" smtClean="0">
                <a:latin typeface="Georgia" panose="02040502050405020303" pitchFamily="18" charset="0"/>
              </a:rPr>
              <a:t>Nathan Park </a:t>
            </a:r>
          </a:p>
          <a:p>
            <a:pPr algn="ctr" fontAlgn="base"/>
            <a:r>
              <a:rPr lang="en-US" sz="1600" dirty="0" smtClean="0">
                <a:latin typeface="Georgia" panose="02040502050405020303" pitchFamily="18" charset="0"/>
              </a:rPr>
              <a:t>Washington DC</a:t>
            </a:r>
          </a:p>
          <a:p>
            <a:pPr algn="ctr" fontAlgn="base"/>
            <a:r>
              <a:rPr lang="en-US" sz="1600" dirty="0" smtClean="0">
                <a:latin typeface="Georgia" panose="02040502050405020303" pitchFamily="18" charset="0"/>
              </a:rPr>
              <a:t>nathan.park@kobrekim.com</a:t>
            </a:r>
            <a:endParaRPr lang="en-US" sz="1600" dirty="0">
              <a:latin typeface="Georgia" panose="02040502050405020303" pitchFamily="18" charset="0"/>
            </a:endParaRPr>
          </a:p>
          <a:p>
            <a:pPr algn="ctr" fontAlgn="base"/>
            <a:r>
              <a:rPr lang="en-US" sz="1600" dirty="0" smtClean="0">
                <a:latin typeface="Georgia" panose="02040502050405020303" pitchFamily="18" charset="0"/>
              </a:rPr>
              <a:t>+</a:t>
            </a:r>
            <a:r>
              <a:rPr lang="en-US" sz="1600" dirty="0">
                <a:latin typeface="Georgia" panose="02040502050405020303" pitchFamily="18" charset="0"/>
              </a:rPr>
              <a:t>1 202 664 1944</a:t>
            </a:r>
            <a:endParaRPr lang="en-US" sz="1600" i="0" dirty="0">
              <a:effectLst/>
              <a:latin typeface="Georgia" panose="02040502050405020303" pitchFamily="18" charset="0"/>
            </a:endParaRPr>
          </a:p>
        </p:txBody>
      </p:sp>
    </p:spTree>
    <p:extLst>
      <p:ext uri="{BB962C8B-B14F-4D97-AF65-F5344CB8AC3E}">
        <p14:creationId xmlns:p14="http://schemas.microsoft.com/office/powerpoint/2010/main" val="120079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9752" y="1700895"/>
            <a:ext cx="8229600" cy="2063747"/>
          </a:xfrm>
        </p:spPr>
        <p:txBody>
          <a:bodyPr/>
          <a:lstStyle/>
          <a:p>
            <a:pPr>
              <a:buClrTx/>
              <a:buFont typeface="Wingdings" panose="05000000000000000000" pitchFamily="2" charset="2"/>
              <a:buChar char="§"/>
            </a:pPr>
            <a:r>
              <a:rPr lang="en-US" dirty="0"/>
              <a:t>Developed Law in Familiar Jurisdictions</a:t>
            </a:r>
          </a:p>
          <a:p>
            <a:pPr lvl="1">
              <a:buClrTx/>
              <a:buFont typeface="Wingdings" panose="05000000000000000000" pitchFamily="2" charset="2"/>
              <a:buChar char="§"/>
            </a:pPr>
            <a:r>
              <a:rPr lang="en-US" dirty="0"/>
              <a:t>U.S. Federal Law, California State Law</a:t>
            </a:r>
          </a:p>
          <a:p>
            <a:pPr marL="457200" lvl="1" indent="0">
              <a:buClrTx/>
              <a:buNone/>
            </a:pPr>
            <a:endParaRPr lang="en-US" dirty="0"/>
          </a:p>
          <a:p>
            <a:pPr>
              <a:buClrTx/>
              <a:buFont typeface="Wingdings" panose="05000000000000000000" pitchFamily="2" charset="2"/>
              <a:buChar char="§"/>
            </a:pPr>
            <a:r>
              <a:rPr lang="en-US" dirty="0"/>
              <a:t>Developing Law in Unfamiliar Jurisdictions </a:t>
            </a:r>
          </a:p>
          <a:p>
            <a:pPr lvl="1">
              <a:buClrTx/>
              <a:buFont typeface="Wingdings" panose="05000000000000000000" pitchFamily="2" charset="2"/>
              <a:buChar char="§"/>
            </a:pPr>
            <a:r>
              <a:rPr lang="en-US" dirty="0"/>
              <a:t>People’s Republic of China</a:t>
            </a:r>
          </a:p>
          <a:p>
            <a:pPr lvl="1">
              <a:buClrTx/>
              <a:buFont typeface="Wingdings" panose="05000000000000000000" pitchFamily="2" charset="2"/>
              <a:buChar char="§"/>
            </a:pPr>
            <a:r>
              <a:rPr lang="en-US" dirty="0"/>
              <a:t>Brazil</a:t>
            </a:r>
          </a:p>
          <a:p>
            <a:pPr lvl="1">
              <a:buClrTx/>
              <a:buFont typeface="Wingdings" panose="05000000000000000000" pitchFamily="2" charset="2"/>
              <a:buChar char="§"/>
            </a:pPr>
            <a:endParaRPr lang="en-US" dirty="0"/>
          </a:p>
          <a:p>
            <a:pPr>
              <a:buClrTx/>
              <a:buFont typeface="Wingdings" panose="05000000000000000000" pitchFamily="2" charset="2"/>
              <a:buChar char="§"/>
            </a:pPr>
            <a:r>
              <a:rPr lang="en-US" dirty="0"/>
              <a:t>Developed Law in Unfamiliar Jurisdictions</a:t>
            </a:r>
          </a:p>
          <a:p>
            <a:pPr lvl="1">
              <a:buClrTx/>
              <a:buFont typeface="Wingdings" panose="05000000000000000000" pitchFamily="2" charset="2"/>
              <a:buChar char="§"/>
            </a:pPr>
            <a:r>
              <a:rPr lang="en-US" dirty="0"/>
              <a:t>Republic of Korea  </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Privacy Protections and Limitations Around the World </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2</a:t>
            </a:fld>
            <a:endParaRPr lang="en-US" dirty="0"/>
          </a:p>
        </p:txBody>
      </p:sp>
      <p:pic>
        <p:nvPicPr>
          <p:cNvPr id="5" name="Picture 2" descr="Image result for foreign st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325" y="4153859"/>
            <a:ext cx="2504116" cy="25041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Cybersecurity</a:t>
            </a:r>
            <a:endParaRPr lang="en-US" dirty="0"/>
          </a:p>
          <a:p>
            <a:pPr lvl="1">
              <a:buClrTx/>
              <a:buFont typeface="Wingdings" panose="05000000000000000000" pitchFamily="2" charset="2"/>
              <a:buChar char="§"/>
            </a:pPr>
            <a:r>
              <a:rPr lang="en-US" dirty="0"/>
              <a:t>Proper protection of ESI involves multi-layered security systems that protect networks, programs, and devices.</a:t>
            </a:r>
          </a:p>
          <a:p>
            <a:pPr lvl="2">
              <a:buClrTx/>
              <a:buFont typeface="Wingdings" panose="05000000000000000000" pitchFamily="2" charset="2"/>
              <a:buChar char="§"/>
            </a:pPr>
            <a:r>
              <a:rPr lang="en-US" dirty="0"/>
              <a:t>Cybersecurity revolves around the prevention, detection, and counter-response to cyberattacks.</a:t>
            </a:r>
          </a:p>
          <a:p>
            <a:pPr lvl="1">
              <a:buClrTx/>
              <a:buFont typeface="Wingdings" panose="05000000000000000000" pitchFamily="2" charset="2"/>
              <a:buChar char="§"/>
            </a:pPr>
            <a:endParaRPr lang="en-US" dirty="0"/>
          </a:p>
          <a:p>
            <a:pPr lvl="1">
              <a:buClrTx/>
              <a:buFont typeface="Wingdings" panose="05000000000000000000" pitchFamily="2" charset="2"/>
              <a:buChar char="§"/>
            </a:pPr>
            <a:r>
              <a:rPr lang="en-US" dirty="0"/>
              <a:t>ESI can be difficult to fully erase and hide.</a:t>
            </a:r>
          </a:p>
          <a:p>
            <a:pPr lvl="1">
              <a:buClrTx/>
              <a:buFont typeface="Wingdings" panose="05000000000000000000" pitchFamily="2" charset="2"/>
              <a:buChar char="§"/>
            </a:pPr>
            <a:endParaRPr lang="en-US" dirty="0"/>
          </a:p>
          <a:p>
            <a:pPr lvl="1">
              <a:buClrTx/>
              <a:buFont typeface="Wingdings" panose="05000000000000000000" pitchFamily="2" charset="2"/>
              <a:buChar char="§"/>
            </a:pPr>
            <a:r>
              <a:rPr lang="en-US" dirty="0"/>
              <a:t>Laws and practices regarding search and seizure vary by country.</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Electronically Stored Information (ESI)</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3</a:t>
            </a:fld>
            <a:endParaRPr lang="en-US" dirty="0"/>
          </a:p>
        </p:txBody>
      </p:sp>
      <p:pic>
        <p:nvPicPr>
          <p:cNvPr id="5" name="Picture 4" descr="Image result for electronically stored inform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5963" y="4911986"/>
            <a:ext cx="1769478" cy="1745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660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Federal and State Protections</a:t>
            </a:r>
            <a:r>
              <a:rPr lang="en-US" dirty="0"/>
              <a:t>:</a:t>
            </a:r>
          </a:p>
          <a:p>
            <a:pPr lvl="1">
              <a:buClrTx/>
              <a:buFont typeface="Wingdings" panose="05000000000000000000" pitchFamily="2" charset="2"/>
              <a:buChar char="§"/>
            </a:pPr>
            <a:r>
              <a:rPr lang="en-US" dirty="0"/>
              <a:t>The Fourth Amendment of the US Constitution </a:t>
            </a:r>
          </a:p>
          <a:p>
            <a:pPr lvl="1">
              <a:buClrTx/>
              <a:buFont typeface="Wingdings" panose="05000000000000000000" pitchFamily="2" charset="2"/>
              <a:buChar char="§"/>
            </a:pPr>
            <a:r>
              <a:rPr lang="en-US" dirty="0"/>
              <a:t>1999 Gramm-Leach-Bliley Act</a:t>
            </a:r>
          </a:p>
          <a:p>
            <a:pPr lvl="1">
              <a:buClrTx/>
              <a:buFont typeface="Wingdings" panose="05000000000000000000" pitchFamily="2" charset="2"/>
              <a:buChar char="§"/>
            </a:pPr>
            <a:r>
              <a:rPr lang="en-US" dirty="0"/>
              <a:t>2002 Homeland Security Act, which included the Federal Information Security Management Act (FISMA)</a:t>
            </a:r>
          </a:p>
          <a:p>
            <a:pPr lvl="1">
              <a:buClrTx/>
              <a:buFont typeface="Wingdings" panose="05000000000000000000" pitchFamily="2" charset="2"/>
              <a:buChar char="§"/>
            </a:pPr>
            <a:r>
              <a:rPr lang="en-US" dirty="0"/>
              <a:t>California Consumer Privacy Act</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United States</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4</a:t>
            </a:fld>
            <a:endParaRPr lang="en-US" dirty="0"/>
          </a:p>
        </p:txBody>
      </p:sp>
      <p:pic>
        <p:nvPicPr>
          <p:cNvPr id="5" name="Picture 2" descr="Image result for glo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5851" y="4001742"/>
            <a:ext cx="2419133" cy="2419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413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Case</a:t>
            </a:r>
          </a:p>
          <a:p>
            <a:pPr lvl="1">
              <a:buClrTx/>
              <a:buFont typeface="Wingdings" panose="05000000000000000000" pitchFamily="2" charset="2"/>
              <a:buChar char="§"/>
            </a:pPr>
            <a:r>
              <a:rPr lang="en-US" dirty="0" smtClean="0"/>
              <a:t>A cryptocurrency </a:t>
            </a:r>
            <a:r>
              <a:rPr lang="en-US" dirty="0"/>
              <a:t>exchange platform </a:t>
            </a:r>
            <a:r>
              <a:rPr lang="en-US" dirty="0" smtClean="0"/>
              <a:t>served with </a:t>
            </a:r>
            <a:r>
              <a:rPr lang="en-US" dirty="0" smtClean="0"/>
              <a:t>an administrative subpoena issued by the United States Department of Homeland Security.</a:t>
            </a:r>
          </a:p>
          <a:p>
            <a:pPr marL="457200" lvl="1" indent="0">
              <a:buClrTx/>
              <a:buNone/>
            </a:pPr>
            <a:endParaRPr lang="en-US" dirty="0" smtClean="0"/>
          </a:p>
          <a:p>
            <a:pPr>
              <a:buClrTx/>
              <a:buFont typeface="Wingdings" panose="05000000000000000000" pitchFamily="2" charset="2"/>
              <a:buChar char="§"/>
            </a:pPr>
            <a:r>
              <a:rPr lang="en-US" b="1" dirty="0" smtClean="0"/>
              <a:t>Best Practice</a:t>
            </a:r>
          </a:p>
          <a:p>
            <a:pPr lvl="1">
              <a:buClrTx/>
              <a:buFont typeface="Wingdings" panose="05000000000000000000" pitchFamily="2" charset="2"/>
              <a:buChar char="§"/>
            </a:pPr>
            <a:r>
              <a:rPr lang="en-US" dirty="0" smtClean="0"/>
              <a:t>Confirm </a:t>
            </a:r>
            <a:r>
              <a:rPr lang="en-US" dirty="0"/>
              <a:t>with the client that </a:t>
            </a:r>
            <a:r>
              <a:rPr lang="en-US" dirty="0" smtClean="0"/>
              <a:t>you have </a:t>
            </a:r>
            <a:r>
              <a:rPr lang="en-US" dirty="0"/>
              <a:t>all documents necessary for review and determine which encryption standards should be used for confidential materials</a:t>
            </a:r>
            <a:r>
              <a:rPr lang="en-US" dirty="0" smtClean="0"/>
              <a:t>.</a:t>
            </a:r>
          </a:p>
          <a:p>
            <a:pPr lvl="1">
              <a:buClrTx/>
              <a:buFont typeface="Wingdings" panose="05000000000000000000" pitchFamily="2" charset="2"/>
              <a:buChar char="§"/>
            </a:pPr>
            <a:r>
              <a:rPr lang="en-US" dirty="0"/>
              <a:t>Perform routine quality control checks for corruption/ file incompatibility.</a:t>
            </a:r>
            <a:endParaRPr lang="en-US" b="1" dirty="0" smtClean="0"/>
          </a:p>
          <a:p>
            <a:pPr lvl="1">
              <a:buFont typeface="Wingdings" panose="05000000000000000000" pitchFamily="2" charset="2"/>
              <a:buChar char="§"/>
            </a:pPr>
            <a:endParaRPr lang="en-US" b="1" dirty="0"/>
          </a:p>
          <a:p>
            <a:endParaRPr lang="en-US" dirty="0"/>
          </a:p>
        </p:txBody>
      </p:sp>
      <p:sp>
        <p:nvSpPr>
          <p:cNvPr id="3" name="Title 2"/>
          <p:cNvSpPr>
            <a:spLocks noGrp="1"/>
          </p:cNvSpPr>
          <p:nvPr>
            <p:ph type="title"/>
          </p:nvPr>
        </p:nvSpPr>
        <p:spPr/>
        <p:txBody>
          <a:bodyPr/>
          <a:lstStyle/>
          <a:p>
            <a:pPr algn="ctr"/>
            <a:r>
              <a:rPr lang="en-US" b="1" u="sng" dirty="0" smtClean="0">
                <a:solidFill>
                  <a:srgbClr val="1F497D">
                    <a:lumMod val="75000"/>
                  </a:srgbClr>
                </a:solidFill>
              </a:rPr>
              <a:t>U.S. Example</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5</a:t>
            </a:fld>
            <a:endParaRPr lang="en-US" dirty="0"/>
          </a:p>
        </p:txBody>
      </p:sp>
    </p:spTree>
    <p:extLst>
      <p:ext uri="{BB962C8B-B14F-4D97-AF65-F5344CB8AC3E}">
        <p14:creationId xmlns:p14="http://schemas.microsoft.com/office/powerpoint/2010/main" val="1041011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The Cyber Security Law (China Internet Security Law) </a:t>
            </a:r>
          </a:p>
          <a:p>
            <a:pPr lvl="1">
              <a:buClrTx/>
              <a:buFont typeface="Wingdings" panose="05000000000000000000" pitchFamily="2" charset="2"/>
              <a:buChar char="§"/>
            </a:pPr>
            <a:r>
              <a:rPr lang="en-US" dirty="0"/>
              <a:t>Dictates how companies should approach security and privacy.</a:t>
            </a:r>
          </a:p>
          <a:p>
            <a:pPr>
              <a:buClrTx/>
              <a:buFont typeface="Wingdings" panose="05000000000000000000" pitchFamily="2" charset="2"/>
              <a:buChar char="§"/>
            </a:pPr>
            <a:endParaRPr lang="en-US" dirty="0"/>
          </a:p>
          <a:p>
            <a:pPr>
              <a:buClrTx/>
              <a:buFont typeface="Wingdings" panose="05000000000000000000" pitchFamily="2" charset="2"/>
              <a:buChar char="§"/>
            </a:pPr>
            <a:r>
              <a:rPr lang="en-US" dirty="0"/>
              <a:t> </a:t>
            </a:r>
            <a:r>
              <a:rPr lang="en-US" b="1" dirty="0"/>
              <a:t>The State Secrets Law</a:t>
            </a:r>
          </a:p>
          <a:p>
            <a:pPr lvl="1">
              <a:spcBef>
                <a:spcPts val="600"/>
              </a:spcBef>
              <a:buClrTx/>
              <a:buFont typeface="Wingdings" panose="05000000000000000000" pitchFamily="2" charset="2"/>
              <a:buChar char="§"/>
            </a:pPr>
            <a:r>
              <a:rPr lang="en-US" dirty="0"/>
              <a:t>Chinese law that prohibits </a:t>
            </a:r>
            <a:r>
              <a:rPr lang="en-US" i="1" dirty="0"/>
              <a:t>unauthorized</a:t>
            </a:r>
            <a:r>
              <a:rPr lang="en-US" dirty="0"/>
              <a:t> export of </a:t>
            </a:r>
            <a:r>
              <a:rPr lang="en-US" i="1" dirty="0"/>
              <a:t>China state secrets.</a:t>
            </a:r>
            <a:endParaRPr lang="en-US" dirty="0"/>
          </a:p>
          <a:p>
            <a:pPr lvl="1">
              <a:spcBef>
                <a:spcPts val="600"/>
              </a:spcBef>
              <a:buClrTx/>
              <a:buFont typeface="Wingdings" panose="05000000000000000000" pitchFamily="2" charset="2"/>
              <a:buChar char="§"/>
            </a:pPr>
            <a:r>
              <a:rPr lang="en-US" dirty="0"/>
              <a:t>Presents significant challenges for MNC’s investigating their China operations.</a:t>
            </a:r>
            <a:endParaRPr lang="en-US" b="1" dirty="0"/>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People’s Republic of China</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6</a:t>
            </a:fld>
            <a:endParaRPr lang="en-US" dirty="0"/>
          </a:p>
        </p:txBody>
      </p:sp>
      <p:pic>
        <p:nvPicPr>
          <p:cNvPr id="5" name="Picture 8" descr="Image result for china internet security l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6372" y="4209029"/>
            <a:ext cx="1849069" cy="2004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546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Case</a:t>
            </a:r>
          </a:p>
          <a:p>
            <a:pPr lvl="1">
              <a:buClrTx/>
              <a:buFont typeface="Wingdings" panose="05000000000000000000" pitchFamily="2" charset="2"/>
              <a:buChar char="§"/>
            </a:pPr>
            <a:r>
              <a:rPr lang="en-US" dirty="0" smtClean="0"/>
              <a:t>Employee </a:t>
            </a:r>
            <a:r>
              <a:rPr lang="en-US" dirty="0"/>
              <a:t>of a leading Chinese multinational telecommunications equipment and systems company </a:t>
            </a:r>
            <a:r>
              <a:rPr lang="en-US" dirty="0" smtClean="0"/>
              <a:t>involved in </a:t>
            </a:r>
            <a:r>
              <a:rPr lang="en-US" dirty="0"/>
              <a:t>an investigation being conducted by the U.S. DOJ regarding potential violations of U.S. Sanctions laws.</a:t>
            </a:r>
          </a:p>
          <a:p>
            <a:pPr lvl="1">
              <a:buClrTx/>
              <a:buFont typeface="Wingdings" panose="05000000000000000000" pitchFamily="2" charset="2"/>
              <a:buChar char="§"/>
            </a:pPr>
            <a:endParaRPr lang="en-US" dirty="0"/>
          </a:p>
          <a:p>
            <a:pPr>
              <a:buClrTx/>
              <a:buFont typeface="Wingdings" panose="05000000000000000000" pitchFamily="2" charset="2"/>
              <a:buChar char="§"/>
            </a:pPr>
            <a:r>
              <a:rPr lang="en-US" b="1" dirty="0"/>
              <a:t>Best </a:t>
            </a:r>
            <a:r>
              <a:rPr lang="en-US" b="1" dirty="0" smtClean="0"/>
              <a:t>Practice</a:t>
            </a:r>
          </a:p>
          <a:p>
            <a:pPr lvl="1">
              <a:buClrTx/>
              <a:buFont typeface="Wingdings" panose="05000000000000000000" pitchFamily="2" charset="2"/>
              <a:buChar char="§"/>
            </a:pPr>
            <a:r>
              <a:rPr lang="en-US" dirty="0"/>
              <a:t>Where an overseas regulator has issued the request for production, inform the regulator at the outset of the potential state secret risks and the steps that will be taken to comply with the production request and China’s </a:t>
            </a:r>
            <a:r>
              <a:rPr lang="en-US" dirty="0" smtClean="0"/>
              <a:t>State Secrets Law.</a:t>
            </a:r>
          </a:p>
          <a:p>
            <a:pPr lvl="1">
              <a:buClrTx/>
              <a:buFont typeface="Wingdings" panose="05000000000000000000" pitchFamily="2" charset="2"/>
              <a:buChar char="§"/>
            </a:pPr>
            <a:r>
              <a:rPr lang="en-US" dirty="0"/>
              <a:t>Where potentially state secret information is identified, retain legal counsel to verify and confirm such findings. If necessary, involve the relevant Chinese government authorities </a:t>
            </a:r>
            <a:r>
              <a:rPr lang="en-US" dirty="0" smtClean="0"/>
              <a:t>in </a:t>
            </a:r>
            <a:r>
              <a:rPr lang="en-US" dirty="0"/>
              <a:t>the verification </a:t>
            </a:r>
            <a:r>
              <a:rPr lang="en-US" dirty="0" smtClean="0"/>
              <a:t>process</a:t>
            </a:r>
            <a:r>
              <a:rPr lang="en-US" dirty="0"/>
              <a:t>.</a:t>
            </a:r>
          </a:p>
        </p:txBody>
      </p:sp>
      <p:sp>
        <p:nvSpPr>
          <p:cNvPr id="3" name="Title 2"/>
          <p:cNvSpPr>
            <a:spLocks noGrp="1"/>
          </p:cNvSpPr>
          <p:nvPr>
            <p:ph type="title"/>
          </p:nvPr>
        </p:nvSpPr>
        <p:spPr/>
        <p:txBody>
          <a:bodyPr/>
          <a:lstStyle/>
          <a:p>
            <a:pPr algn="ctr"/>
            <a:r>
              <a:rPr lang="en-US" b="1" u="sng" dirty="0" smtClean="0">
                <a:solidFill>
                  <a:srgbClr val="1F497D">
                    <a:lumMod val="75000"/>
                  </a:srgbClr>
                </a:solidFill>
              </a:rPr>
              <a:t>PRC Example</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7</a:t>
            </a:fld>
            <a:endParaRPr lang="en-US" dirty="0"/>
          </a:p>
        </p:txBody>
      </p:sp>
    </p:spTree>
    <p:extLst>
      <p:ext uri="{BB962C8B-B14F-4D97-AF65-F5344CB8AC3E}">
        <p14:creationId xmlns:p14="http://schemas.microsoft.com/office/powerpoint/2010/main" val="2304647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Tx/>
              <a:buFont typeface="Wingdings" panose="05000000000000000000" pitchFamily="2" charset="2"/>
              <a:buChar char="§"/>
            </a:pPr>
            <a:r>
              <a:rPr lang="en-US" b="1" dirty="0"/>
              <a:t>Brazilian General Data Protection Law (LGPD)</a:t>
            </a:r>
          </a:p>
          <a:p>
            <a:pPr lvl="1">
              <a:buClrTx/>
              <a:buFont typeface="Wingdings" panose="05000000000000000000" pitchFamily="2" charset="2"/>
              <a:buChar char="§"/>
            </a:pPr>
            <a:r>
              <a:rPr lang="en-US" dirty="0"/>
              <a:t>Similar to the EU’s General Data Protection Act, it outlines rules on the collection, storage, and sharing of personal data.</a:t>
            </a:r>
          </a:p>
          <a:p>
            <a:pPr>
              <a:buClrTx/>
              <a:buFont typeface="Wingdings" panose="05000000000000000000" pitchFamily="2" charset="2"/>
              <a:buChar char="§"/>
            </a:pPr>
            <a:endParaRPr lang="en-US" b="1" dirty="0"/>
          </a:p>
          <a:p>
            <a:pPr indent="-285750" defTabSz="914400">
              <a:spcBef>
                <a:spcPts val="0"/>
              </a:spcBef>
              <a:buClrTx/>
              <a:buFont typeface="Wingdings" panose="05000000000000000000" pitchFamily="2" charset="2"/>
              <a:buChar char="§"/>
              <a:defRPr/>
            </a:pPr>
            <a:r>
              <a:rPr lang="en-US" b="1" dirty="0"/>
              <a:t>Law 9.296/96 </a:t>
            </a:r>
            <a:r>
              <a:rPr lang="en-US" b="1" dirty="0" smtClean="0"/>
              <a:t>(“Telephone </a:t>
            </a:r>
            <a:r>
              <a:rPr lang="en-US" b="1" dirty="0"/>
              <a:t>Interception </a:t>
            </a:r>
            <a:r>
              <a:rPr lang="en-US" b="1" dirty="0" smtClean="0"/>
              <a:t>Law”) </a:t>
            </a:r>
            <a:endParaRPr lang="en-US" b="1" dirty="0"/>
          </a:p>
          <a:p>
            <a:pPr marL="800100" lvl="1">
              <a:buClrTx/>
              <a:buFont typeface="Wingdings" panose="05000000000000000000" pitchFamily="2" charset="2"/>
              <a:buChar char="§"/>
            </a:pPr>
            <a:r>
              <a:rPr lang="en-US" dirty="0"/>
              <a:t>“This law allows for interception </a:t>
            </a:r>
            <a:r>
              <a:rPr lang="en-US" dirty="0" smtClean="0"/>
              <a:t>of </a:t>
            </a:r>
            <a:r>
              <a:rPr lang="en-US" dirty="0"/>
              <a:t>both telephone and information technology systems for the purpose of instructing criminal procedures or investigations.” </a:t>
            </a:r>
            <a:r>
              <a:rPr lang="en-US" i="1" dirty="0"/>
              <a:t>Privacy International </a:t>
            </a:r>
          </a:p>
          <a:p>
            <a:pPr lvl="1">
              <a:buClrTx/>
              <a:buFont typeface="Wingdings" panose="05000000000000000000" pitchFamily="2" charset="2"/>
              <a:buChar char="§"/>
            </a:pPr>
            <a:endParaRPr lang="en-US" b="1" dirty="0"/>
          </a:p>
          <a:p>
            <a:pPr marL="285750" lvl="1">
              <a:spcBef>
                <a:spcPts val="0"/>
              </a:spcBef>
              <a:buClrTx/>
              <a:buFont typeface="Wingdings" panose="05000000000000000000" pitchFamily="2" charset="2"/>
              <a:buChar char="§"/>
            </a:pPr>
            <a:r>
              <a:rPr lang="en-US" b="1" dirty="0"/>
              <a:t>Attorney Client Privilege</a:t>
            </a:r>
          </a:p>
          <a:p>
            <a:pPr marL="742950" lvl="2" indent="-285750">
              <a:spcBef>
                <a:spcPts val="0"/>
              </a:spcBef>
              <a:buClrTx/>
              <a:buFont typeface="Wingdings" panose="05000000000000000000" pitchFamily="2" charset="2"/>
              <a:buChar char="§"/>
            </a:pPr>
            <a:r>
              <a:rPr lang="en-US" dirty="0"/>
              <a:t>Brazil lacks attorney client privilege, as only attorneys are bound to secrecy regarding client matters. </a:t>
            </a:r>
          </a:p>
          <a:p>
            <a:endParaRPr lang="en-US" dirty="0"/>
          </a:p>
        </p:txBody>
      </p:sp>
      <p:sp>
        <p:nvSpPr>
          <p:cNvPr id="3" name="Title 2"/>
          <p:cNvSpPr>
            <a:spLocks noGrp="1"/>
          </p:cNvSpPr>
          <p:nvPr>
            <p:ph type="title"/>
          </p:nvPr>
        </p:nvSpPr>
        <p:spPr/>
        <p:txBody>
          <a:bodyPr/>
          <a:lstStyle/>
          <a:p>
            <a:pPr algn="ctr"/>
            <a:r>
              <a:rPr lang="en-US" b="1" u="sng" dirty="0">
                <a:solidFill>
                  <a:srgbClr val="1F497D">
                    <a:lumMod val="75000"/>
                  </a:srgbClr>
                </a:solidFill>
              </a:rPr>
              <a:t>Brazil</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8</a:t>
            </a:fld>
            <a:endParaRPr lang="en-US" dirty="0"/>
          </a:p>
        </p:txBody>
      </p:sp>
      <p:pic>
        <p:nvPicPr>
          <p:cNvPr id="5" name="Picture 4" descr="Image result for brazilian general data protection l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2675" y="5191228"/>
            <a:ext cx="1303775" cy="1466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256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5384" y="1347070"/>
            <a:ext cx="8229600" cy="2063747"/>
          </a:xfrm>
        </p:spPr>
        <p:txBody>
          <a:bodyPr/>
          <a:lstStyle/>
          <a:p>
            <a:pPr>
              <a:buClrTx/>
              <a:buFont typeface="Wingdings" panose="05000000000000000000" pitchFamily="2" charset="2"/>
              <a:buChar char="§"/>
            </a:pPr>
            <a:r>
              <a:rPr lang="en-US" b="1" dirty="0"/>
              <a:t>Case</a:t>
            </a:r>
          </a:p>
          <a:p>
            <a:pPr lvl="1">
              <a:buClrTx/>
              <a:buFont typeface="Wingdings" panose="05000000000000000000" pitchFamily="2" charset="2"/>
              <a:buChar char="§"/>
            </a:pPr>
            <a:r>
              <a:rPr lang="en-US" dirty="0"/>
              <a:t>Law 9.296/96 helped Brazilian police to discover that a state-owned oil company had made thousands of agreements with contractors guaranteeing them overpayment for their work, provided they channeled a portion of the excess profits into slush funds run for the benefit of politicians. </a:t>
            </a:r>
          </a:p>
          <a:p>
            <a:pPr lvl="1">
              <a:buClrTx/>
              <a:buFont typeface="Wingdings" panose="05000000000000000000" pitchFamily="2" charset="2"/>
              <a:buChar char="§"/>
            </a:pPr>
            <a:endParaRPr lang="en-US" dirty="0"/>
          </a:p>
          <a:p>
            <a:pPr>
              <a:buClrTx/>
              <a:buFont typeface="Wingdings" panose="05000000000000000000" pitchFamily="2" charset="2"/>
              <a:buChar char="§"/>
            </a:pPr>
            <a:r>
              <a:rPr lang="en-US" b="1" dirty="0"/>
              <a:t>Best Practice</a:t>
            </a:r>
          </a:p>
          <a:p>
            <a:pPr lvl="1">
              <a:buClrTx/>
              <a:buFont typeface="Wingdings" panose="05000000000000000000" pitchFamily="2" charset="2"/>
              <a:buChar char="§"/>
            </a:pPr>
            <a:r>
              <a:rPr lang="en-US" dirty="0" smtClean="0"/>
              <a:t>Companies </a:t>
            </a:r>
            <a:r>
              <a:rPr lang="en-US" dirty="0"/>
              <a:t>should be aware of the types and location of ESI under their control. Developing a data map with this information in advance can be very valuable, particularly as the time and resources usually required to create one can make it difficult to do so while embroiled in litigation or an investigation</a:t>
            </a:r>
            <a:r>
              <a:rPr lang="en-US" dirty="0" smtClean="0"/>
              <a:t>.</a:t>
            </a:r>
          </a:p>
          <a:p>
            <a:pPr lvl="1">
              <a:buClrTx/>
              <a:buFont typeface="Wingdings" panose="05000000000000000000" pitchFamily="2" charset="2"/>
              <a:buChar char="§"/>
            </a:pPr>
            <a:r>
              <a:rPr lang="en-US" dirty="0" smtClean="0"/>
              <a:t>C</a:t>
            </a:r>
            <a:r>
              <a:rPr lang="en-US" dirty="0"/>
              <a:t>ompanies should review their records management practices to ensure that </a:t>
            </a:r>
            <a:r>
              <a:rPr lang="en-US" dirty="0" smtClean="0"/>
              <a:t>electronically transmitted information </a:t>
            </a:r>
            <a:r>
              <a:rPr lang="en-US" dirty="0"/>
              <a:t>is not unnecessarily being transferred to jurisdictions where </a:t>
            </a:r>
            <a:r>
              <a:rPr lang="en-US" dirty="0" smtClean="0"/>
              <a:t>it will </a:t>
            </a:r>
            <a:r>
              <a:rPr lang="en-US" dirty="0"/>
              <a:t>be </a:t>
            </a:r>
            <a:r>
              <a:rPr lang="en-US" dirty="0" smtClean="0"/>
              <a:t>precariously vulnerable. </a:t>
            </a:r>
            <a:endParaRPr lang="en-US" sz="2000" dirty="0"/>
          </a:p>
        </p:txBody>
      </p:sp>
      <p:sp>
        <p:nvSpPr>
          <p:cNvPr id="3" name="Title 2"/>
          <p:cNvSpPr>
            <a:spLocks noGrp="1"/>
          </p:cNvSpPr>
          <p:nvPr>
            <p:ph type="title"/>
          </p:nvPr>
        </p:nvSpPr>
        <p:spPr>
          <a:xfrm>
            <a:off x="375384" y="907814"/>
            <a:ext cx="8229600" cy="700821"/>
          </a:xfrm>
        </p:spPr>
        <p:txBody>
          <a:bodyPr/>
          <a:lstStyle/>
          <a:p>
            <a:pPr algn="ctr"/>
            <a:r>
              <a:rPr lang="en-US" b="1" u="sng" dirty="0" smtClean="0">
                <a:solidFill>
                  <a:srgbClr val="1F497D">
                    <a:lumMod val="75000"/>
                  </a:srgbClr>
                </a:solidFill>
              </a:rPr>
              <a:t>Brazil Example</a:t>
            </a:r>
            <a:endParaRPr lang="en-US" dirty="0"/>
          </a:p>
        </p:txBody>
      </p:sp>
      <p:sp>
        <p:nvSpPr>
          <p:cNvPr id="4" name="Slide Number Placeholder 3"/>
          <p:cNvSpPr>
            <a:spLocks noGrp="1"/>
          </p:cNvSpPr>
          <p:nvPr>
            <p:ph type="sldNum" sz="quarter" idx="4"/>
          </p:nvPr>
        </p:nvSpPr>
        <p:spPr/>
        <p:txBody>
          <a:bodyPr/>
          <a:lstStyle/>
          <a:p>
            <a:fld id="{E3F24CC4-C5F1-E142-977A-C09E4C304BE5}" type="slidenum">
              <a:rPr lang="en-US" smtClean="0"/>
              <a:pPr/>
              <a:t>9</a:t>
            </a:fld>
            <a:endParaRPr lang="en-US" dirty="0"/>
          </a:p>
        </p:txBody>
      </p:sp>
    </p:spTree>
    <p:extLst>
      <p:ext uri="{BB962C8B-B14F-4D97-AF65-F5344CB8AC3E}">
        <p14:creationId xmlns:p14="http://schemas.microsoft.com/office/powerpoint/2010/main" val="19304764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Kobre  Kim PP Template-NY-2017" id="{7D99A2E2-BD07-9948-8558-0A3E7C8F50FF}" vid="{6F3DF6A4-7059-5B4F-8AC7-5FB71D3B4B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4CB2A9A30DA543A120D5AB9EF8149F" ma:contentTypeVersion="23" ma:contentTypeDescription="Create a new document." ma:contentTypeScope="" ma:versionID="76c06cfc202e15cbab19eb8761715a16">
  <xsd:schema xmlns:xsd="http://www.w3.org/2001/XMLSchema" xmlns:xs="http://www.w3.org/2001/XMLSchema" xmlns:p="http://schemas.microsoft.com/office/2006/metadata/properties" xmlns:ns2="bbdd160c-538b-4c06-a445-6591a0c5a0ae" xmlns:ns3="c518927c-4536-4c5b-8126-f7515ea7fc20" xmlns:ns4="2466c69f-4d3e-4339-8bbe-6b8bad0c034d" xmlns:ns5="da163940-8cb6-4a2b-963a-e9e58a7fe29b" targetNamespace="http://schemas.microsoft.com/office/2006/metadata/properties" ma:root="true" ma:fieldsID="826b4ffffaeb880aef6093012e6e4bc5" ns2:_="" ns3:_="" ns4:_="" ns5:_="">
    <xsd:import namespace="bbdd160c-538b-4c06-a445-6591a0c5a0ae"/>
    <xsd:import namespace="c518927c-4536-4c5b-8126-f7515ea7fc20"/>
    <xsd:import namespace="2466c69f-4d3e-4339-8bbe-6b8bad0c034d"/>
    <xsd:import namespace="da163940-8cb6-4a2b-963a-e9e58a7fe29b"/>
    <xsd:element name="properties">
      <xsd:complexType>
        <xsd:sequence>
          <xsd:element name="documentManagement">
            <xsd:complexType>
              <xsd:all>
                <xsd:element ref="ns2:CM" minOccurs="0"/>
                <xsd:element ref="ns3:SortOrder" minOccurs="0"/>
                <xsd:element ref="ns4:restype" minOccurs="0"/>
                <xsd:element ref="ns5:_dlc_DocId" minOccurs="0"/>
                <xsd:element ref="ns5:_dlc_DocIdUrl" minOccurs="0"/>
                <xsd:element ref="ns5:_dlc_DocIdPersistId" minOccurs="0"/>
                <xsd:element ref="ns3:b282bdeabd944cc288ba4610b229213c" minOccurs="0"/>
                <xsd:element ref="ns5:TaxCatchAll" minOccurs="0"/>
                <xsd:element ref="ns3:gbca08fb5cc94300951869fc6c44ee60" minOccurs="0"/>
                <xsd:element ref="ns2:f8eeb085c4074299929d9d6b86e351e6"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d160c-538b-4c06-a445-6591a0c5a0ae" elementFormDefault="qualified">
    <xsd:import namespace="http://schemas.microsoft.com/office/2006/documentManagement/types"/>
    <xsd:import namespace="http://schemas.microsoft.com/office/infopath/2007/PartnerControls"/>
    <xsd:element name="CM" ma:index="2" nillable="true" ma:displayName="Matter Number" ma:internalName="CM">
      <xsd:simpleType>
        <xsd:restriction base="dms:Text">
          <xsd:maxLength value="9"/>
        </xsd:restriction>
      </xsd:simpleType>
    </xsd:element>
    <xsd:element name="f8eeb085c4074299929d9d6b86e351e6" ma:index="16" nillable="true" ma:taxonomy="true" ma:internalName="f8eeb085c4074299929d9d6b86e351e6" ma:taxonomyFieldName="ResourceType" ma:displayName="ResourceType" ma:default="" ma:fieldId="{f8eeb085-c407-4299-929d-9d6b86e351e6}" ma:taxonomyMulti="true" ma:sspId="5e2f0dcc-0d08-40df-a1fd-b5491effa767" ma:termSetId="155d15de-6199-4dc5-a5cc-dad711e9271e" ma:anchorId="89063424-8c3d-43f9-83cd-1556ce1e901e"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518927c-4536-4c5b-8126-f7515ea7fc20" elementFormDefault="qualified">
    <xsd:import namespace="http://schemas.microsoft.com/office/2006/documentManagement/types"/>
    <xsd:import namespace="http://schemas.microsoft.com/office/infopath/2007/PartnerControls"/>
    <xsd:element name="SortOrder" ma:index="5" nillable="true" ma:displayName="SortOrder" ma:default="999" ma:internalName="SortOrder">
      <xsd:simpleType>
        <xsd:restriction base="dms:Number"/>
      </xsd:simpleType>
    </xsd:element>
    <xsd:element name="b282bdeabd944cc288ba4610b229213c" ma:index="13" nillable="true" ma:taxonomy="true" ma:internalName="b282bdeabd944cc288ba4610b229213c" ma:taxonomyFieldName="Department" ma:displayName="Content Audience" ma:readOnly="false" ma:default="" ma:fieldId="{b282bdea-bd94-4cc2-88ba-4610b229213c}" ma:taxonomyMulti="true" ma:sspId="5e2f0dcc-0d08-40df-a1fd-b5491effa767" ma:termSetId="67d6be4a-fc8e-40f9-bb13-be0fdab77c85" ma:anchorId="00000000-0000-0000-0000-000000000000" ma:open="false" ma:isKeyword="false">
      <xsd:complexType>
        <xsd:sequence>
          <xsd:element ref="pc:Terms" minOccurs="0" maxOccurs="1"/>
        </xsd:sequence>
      </xsd:complexType>
    </xsd:element>
    <xsd:element name="gbca08fb5cc94300951869fc6c44ee60" ma:index="15" nillable="true" ma:taxonomy="true" ma:internalName="gbca08fb5cc94300951869fc6c44ee60" ma:taxonomyFieldName="Target_x0020_Office" ma:displayName="Target Office" ma:readOnly="false" ma:default="" ma:fieldId="{0bca08fb-5cc9-4300-9518-69fc6c44ee60}" ma:taxonomyMulti="true" ma:sspId="5e2f0dcc-0d08-40df-a1fd-b5491effa767" ma:termSetId="67d6be4a-fc8e-40f9-bb13-be0fdab77c85" ma:anchorId="5144bfa1-62b5-4c6b-94ef-cb28188421b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466c69f-4d3e-4339-8bbe-6b8bad0c034d" elementFormDefault="qualified">
    <xsd:import namespace="http://schemas.microsoft.com/office/2006/documentManagement/types"/>
    <xsd:import namespace="http://schemas.microsoft.com/office/infopath/2007/PartnerControls"/>
    <xsd:element name="restype" ma:index="7" nillable="true" ma:displayName="restype" ma:internalName="restyp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a163940-8cb6-4a2b-963a-e9e58a7fe29b"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element name="TaxCatchAll" ma:index="14" nillable="true" ma:displayName="Taxonomy Catch All Column" ma:description="" ma:hidden="true" ma:list="{9e3cf446-c0d8-4caa-8861-9c125c9486b2}" ma:internalName="TaxCatchAll" ma:showField="CatchAllData" ma:web="da163940-8cb6-4a2b-963a-e9e58a7fe2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SortOrder xmlns="c518927c-4536-4c5b-8126-f7515ea7fc20">999</SortOrder>
    <b282bdeabd944cc288ba4610b229213c xmlns="c518927c-4536-4c5b-8126-f7515ea7fc20">
      <Terms xmlns="http://schemas.microsoft.com/office/infopath/2007/PartnerControls">
        <TermInfo xmlns="http://schemas.microsoft.com/office/infopath/2007/PartnerControls">
          <TermName xmlns="http://schemas.microsoft.com/office/infopath/2007/PartnerControls">Strategy</TermName>
          <TermId xmlns="http://schemas.microsoft.com/office/infopath/2007/PartnerControls">03901029-aa0c-44f0-a10a-49517038cb65</TermId>
        </TermInfo>
        <TermInfo xmlns="http://schemas.microsoft.com/office/infopath/2007/PartnerControls">
          <TermName xmlns="http://schemas.microsoft.com/office/infopath/2007/PartnerControls">New York</TermName>
          <TermId xmlns="http://schemas.microsoft.com/office/infopath/2007/PartnerControls">d3128d39-011f-4a23-8239-078d3d2810c7</TermId>
        </TermInfo>
      </Terms>
    </b282bdeabd944cc288ba4610b229213c>
    <gbca08fb5cc94300951869fc6c44ee60 xmlns="c518927c-4536-4c5b-8126-f7515ea7fc20">
      <Terms xmlns="http://schemas.microsoft.com/office/infopath/2007/PartnerControls"/>
    </gbca08fb5cc94300951869fc6c44ee60>
    <_dlc_DocId xmlns="da163940-8cb6-4a2b-963a-e9e58a7fe29b">RN5JZN6CJ4JD-87681432-751</_dlc_DocId>
    <TaxCatchAll xmlns="da163940-8cb6-4a2b-963a-e9e58a7fe29b">
      <Value>943</Value>
      <Value>3</Value>
      <Value>1</Value>
    </TaxCatchAll>
    <_dlc_DocIdUrl xmlns="da163940-8cb6-4a2b-963a-e9e58a7fe29b">
      <Url>https://ink.kobrekim.com/km/_layouts/15/DocIdRedir.aspx?ID=RN5JZN6CJ4JD-87681432-751</Url>
      <Description>RN5JZN6CJ4JD-87681432-751</Description>
    </_dlc_DocIdUrl>
    <CM xmlns="bbdd160c-538b-4c06-a445-6591a0c5a0ae" xsi:nil="true"/>
    <restype xmlns="2466c69f-4d3e-4339-8bbe-6b8bad0c034d" xsi:nil="true"/>
    <f8eeb085c4074299929d9d6b86e351e6 xmlns="bbdd160c-538b-4c06-a445-6591a0c5a0ae">
      <Terms xmlns="http://schemas.microsoft.com/office/infopath/2007/PartnerControls">
        <TermInfo xmlns="http://schemas.microsoft.com/office/infopath/2007/PartnerControls">
          <TermName xmlns="http://schemas.microsoft.com/office/infopath/2007/PartnerControls">Office Powerpoint ＆ Word Document Templates</TermName>
          <TermId xmlns="http://schemas.microsoft.com/office/infopath/2007/PartnerControls">849d31d1-fb44-46ad-9432-fe7095bf7cb3</TermId>
        </TermInfo>
      </Terms>
    </f8eeb085c4074299929d9d6b86e351e6>
  </documentManagement>
</p:properties>
</file>

<file path=customXml/itemProps1.xml><?xml version="1.0" encoding="utf-8"?>
<ds:datastoreItem xmlns:ds="http://schemas.openxmlformats.org/officeDocument/2006/customXml" ds:itemID="{409CD65C-0856-4E3D-9D59-93AA5E2F15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d160c-538b-4c06-a445-6591a0c5a0ae"/>
    <ds:schemaRef ds:uri="c518927c-4536-4c5b-8126-f7515ea7fc20"/>
    <ds:schemaRef ds:uri="2466c69f-4d3e-4339-8bbe-6b8bad0c034d"/>
    <ds:schemaRef ds:uri="da163940-8cb6-4a2b-963a-e9e58a7fe29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2289AD-CE1E-4EA7-B418-B407222F1932}">
  <ds:schemaRefs>
    <ds:schemaRef ds:uri="http://schemas.microsoft.com/sharepoint/events"/>
  </ds:schemaRefs>
</ds:datastoreItem>
</file>

<file path=customXml/itemProps3.xml><?xml version="1.0" encoding="utf-8"?>
<ds:datastoreItem xmlns:ds="http://schemas.openxmlformats.org/officeDocument/2006/customXml" ds:itemID="{ABC798FD-D180-4D7B-ABA1-BB3592D9F863}">
  <ds:schemaRefs>
    <ds:schemaRef ds:uri="http://schemas.microsoft.com/sharepoint/v3/contenttype/forms"/>
  </ds:schemaRefs>
</ds:datastoreItem>
</file>

<file path=customXml/itemProps4.xml><?xml version="1.0" encoding="utf-8"?>
<ds:datastoreItem xmlns:ds="http://schemas.openxmlformats.org/officeDocument/2006/customXml" ds:itemID="{3CA3F71E-14C7-4EAF-9716-83BAC635B5FF}">
  <ds:schemaRefs>
    <ds:schemaRef ds:uri="da163940-8cb6-4a2b-963a-e9e58a7fe29b"/>
    <ds:schemaRef ds:uri="http://www.w3.org/XML/1998/namespace"/>
    <ds:schemaRef ds:uri="http://purl.org/dc/elements/1.1/"/>
    <ds:schemaRef ds:uri="http://schemas.microsoft.com/office/infopath/2007/PartnerControls"/>
    <ds:schemaRef ds:uri="http://purl.org/dc/terms/"/>
    <ds:schemaRef ds:uri="http://schemas.microsoft.com/office/2006/documentManagement/types"/>
    <ds:schemaRef ds:uri="c518927c-4536-4c5b-8126-f7515ea7fc20"/>
    <ds:schemaRef ds:uri="http://purl.org/dc/dcmitype/"/>
    <ds:schemaRef ds:uri="http://schemas.microsoft.com/office/2006/metadata/properties"/>
    <ds:schemaRef ds:uri="http://schemas.openxmlformats.org/package/2006/metadata/core-properties"/>
    <ds:schemaRef ds:uri="2466c69f-4d3e-4339-8bbe-6b8bad0c034d"/>
    <ds:schemaRef ds:uri="bbdd160c-538b-4c06-a445-6591a0c5a0ae"/>
  </ds:schemaRefs>
</ds:datastoreItem>
</file>

<file path=docProps/app.xml><?xml version="1.0" encoding="utf-8"?>
<Properties xmlns="http://schemas.openxmlformats.org/officeDocument/2006/extended-properties" xmlns:vt="http://schemas.openxmlformats.org/officeDocument/2006/docPropsVTypes">
  <Template>Kobre  Kim PP Template-NY-2017</Template>
  <TotalTime>888</TotalTime>
  <Words>798</Words>
  <Application>Microsoft Office PowerPoint</Application>
  <PresentationFormat>On-screen Show (4:3)</PresentationFormat>
  <Paragraphs>118</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Georgia</vt:lpstr>
      <vt:lpstr>Wingdings</vt:lpstr>
      <vt:lpstr>Office Theme</vt:lpstr>
      <vt:lpstr>Cybersecurity and Privacy Trends, Opportunities and Challenges</vt:lpstr>
      <vt:lpstr>Privacy Protections and Limitations Around the World </vt:lpstr>
      <vt:lpstr>Electronically Stored Information (ESI)</vt:lpstr>
      <vt:lpstr>United States</vt:lpstr>
      <vt:lpstr>U.S. Example</vt:lpstr>
      <vt:lpstr>People’s Republic of China</vt:lpstr>
      <vt:lpstr>PRC Example</vt:lpstr>
      <vt:lpstr>Brazil</vt:lpstr>
      <vt:lpstr>Brazil Example</vt:lpstr>
      <vt:lpstr>Republic of Korea</vt:lpstr>
      <vt:lpstr>Raids and Protections Against Raids in Korea</vt:lpstr>
      <vt:lpstr>Korea Example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York Office PowerPoint Presentation Template</dc:title>
  <dc:creator>Clare Talbot</dc:creator>
  <cp:lastModifiedBy>Sohini V. Desai</cp:lastModifiedBy>
  <cp:revision>39</cp:revision>
  <dcterms:created xsi:type="dcterms:W3CDTF">2017-09-05T01:26:42Z</dcterms:created>
  <dcterms:modified xsi:type="dcterms:W3CDTF">2019-08-13T00:56:00Z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0x010100364CB2A9A30DA543A120D5AB9EF8149F</vt:lpwstr>
  </property>
  <property fmtid="{D5CDD505-2E9C-101B-9397-08002B2CF9AE}" pid="3" name="Target Office">
    <vt:lpwstr/>
  </property>
  <property fmtid="{D5CDD505-2E9C-101B-9397-08002B2CF9AE}" pid="4" name="ResourceType">
    <vt:lpwstr>943;#Office Powerpoint ＆ Word Document Templates|849d31d1-fb44-46ad-9432-fe7095bf7cb3</vt:lpwstr>
  </property>
  <property fmtid="{D5CDD505-2E9C-101B-9397-08002B2CF9AE}" pid="5" name="Department">
    <vt:lpwstr>3;#Strategy|03901029-aa0c-44f0-a10a-49517038cb65;#1;#New York|d3128d39-011f-4a23-8239-078d3d2810c7</vt:lpwstr>
  </property>
  <property fmtid="{D5CDD505-2E9C-101B-9397-08002B2CF9AE}" pid="6" name="_dlc_DocIdItemGuid">
    <vt:lpwstr>1b9ae84c-188d-4fb0-b7d1-168e2f49be7f</vt:lpwstr>
  </property>
</Properties>
</file>