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8.xml" ContentType="application/vnd.openxmlformats-officedocument.presentationml.notes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8" r:id="rId4"/>
    <p:sldId id="259" r:id="rId5"/>
    <p:sldId id="261" r:id="rId6"/>
    <p:sldId id="266" r:id="rId7"/>
    <p:sldId id="275" r:id="rId8"/>
    <p:sldId id="260" r:id="rId9"/>
    <p:sldId id="262" r:id="rId10"/>
    <p:sldId id="258" r:id="rId11"/>
    <p:sldId id="263" r:id="rId12"/>
    <p:sldId id="264" r:id="rId13"/>
    <p:sldId id="265" r:id="rId14"/>
    <p:sldId id="270" r:id="rId15"/>
    <p:sldId id="269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128" y="4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 standalone="yes"?>
<Relationships xmlns="http://schemas.openxmlformats.org/package/2006/relationships">
  <Relationship Id="rId2" Type="http://schemas.openxmlformats.org/officeDocument/2006/relationships/slide" Target="slides/slide1.xml" />
  <Relationship Id="rId3" Type="http://schemas.openxmlformats.org/officeDocument/2006/relationships/slide" Target="slides/slide2.xml" />
  <Relationship Id="rId4" Type="http://schemas.openxmlformats.org/officeDocument/2006/relationships/slide" Target="slides/slide3.xml" />
  <Relationship Id="rId5" Type="http://schemas.openxmlformats.org/officeDocument/2006/relationships/slide" Target="slides/slide4.xml" />
  <Relationship Id="rId6" Type="http://schemas.openxmlformats.org/officeDocument/2006/relationships/slide" Target="slides/slide5.xml" />
  <Relationship Id="rId7" Type="http://schemas.openxmlformats.org/officeDocument/2006/relationships/slide" Target="slides/slide6.xml" />
  <Relationship Id="rId8" Type="http://schemas.openxmlformats.org/officeDocument/2006/relationships/slide" Target="slides/slide7.xml" />
  <Relationship Id="rId9" Type="http://schemas.openxmlformats.org/officeDocument/2006/relationships/slide" Target="slides/slide8.xml" />
  <Relationship Id="rId10" Type="http://schemas.openxmlformats.org/officeDocument/2006/relationships/slide" Target="slides/slide9.xml" />
  <Relationship Id="rId11" Type="http://schemas.openxmlformats.org/officeDocument/2006/relationships/slide" Target="slides/slide10.xml" />
  <Relationship Id="rId12" Type="http://schemas.openxmlformats.org/officeDocument/2006/relationships/slide" Target="slides/slide11.xml" />
  <Relationship Id="rId13" Type="http://schemas.openxmlformats.org/officeDocument/2006/relationships/slide" Target="slides/slide12.xml" />
  <Relationship Id="rId14" Type="http://schemas.openxmlformats.org/officeDocument/2006/relationships/slide" Target="slides/slide13.xml" />
  <Relationship Id="rId15" Type="http://schemas.openxmlformats.org/officeDocument/2006/relationships/slide" Target="slides/slide14.xml" />
  <Relationship Id="rId16" Type="http://schemas.openxmlformats.org/officeDocument/2006/relationships/slide" Target="slides/slide15.xml" />
  <Relationship Id="rId17" Type="http://schemas.openxmlformats.org/officeDocument/2006/relationships/slide" Target="slides/slide16.xml" />
  <Relationship Id="rId18" Type="http://schemas.openxmlformats.org/officeDocument/2006/relationships/slide" Target="slides/slide17.xml" />
  <Relationship Id="rId19" Type="http://schemas.openxmlformats.org/officeDocument/2006/relationships/slide" Target="slides/slide18.xml" />
  <Relationship Id="rId21" Type="http://schemas.openxmlformats.org/officeDocument/2006/relationships/presProps" Target="presProps.xml" />
  <Relationship Id="rId20" Type="http://schemas.openxmlformats.org/officeDocument/2006/relationships/notesMaster" Target="notesMasters/notesMaster1.xml" />
  <Relationship Id="rId1" Type="http://schemas.openxmlformats.org/officeDocument/2006/relationships/slideMaster" Target="slideMasters/slideMaster1.xml" />
  <Relationship Id="rId24" Type="http://schemas.openxmlformats.org/officeDocument/2006/relationships/tableStyles" Target="tableStyles.xml" />
  <Relationship Id="rId23" Type="http://schemas.openxmlformats.org/officeDocument/2006/relationships/theme" Target="theme/theme1.xml" />
  <Relationship Id="rId22" Type="http://schemas.openxmlformats.org/officeDocument/2006/relationships/viewProps" Target="viewProps.xml" />
</Relationships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7F40F-BDFD-42A4-950F-5EEDC0C769B4}" type="datetimeFigureOut">
              <a:rPr lang="en-US" smtClean="0"/>
              <a:t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1295D-66C9-44BA-90DB-75A9A760E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080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_rels/notesSlide10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0.xml" />
  <Relationship Id="rId1" Type="http://schemas.openxmlformats.org/officeDocument/2006/relationships/notesMaster" Target="../notesMasters/notesMaster1.xml" />
</Relationships>
</file>

<file path=ppt/notesSlides/_rels/notesSlide1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1.xml" />
  <Relationship Id="rId1" Type="http://schemas.openxmlformats.org/officeDocument/2006/relationships/notesMaster" Target="../notesMasters/notesMaster1.xml" />
</Relationships>
</file>

<file path=ppt/notesSlides/_rels/notesSlide12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2.xml" />
  <Relationship Id="rId1" Type="http://schemas.openxmlformats.org/officeDocument/2006/relationships/notesMaster" Target="../notesMasters/notesMaster1.xml" />
</Relationships>
</file>

<file path=ppt/notesSlides/_rels/notesSlide13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3.xml" />
  <Relationship Id="rId1" Type="http://schemas.openxmlformats.org/officeDocument/2006/relationships/notesMaster" Target="../notesMasters/notesMaster1.xml" />
</Relationships>
</file>

<file path=ppt/notesSlides/_rels/notesSlide14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4.xml" />
  <Relationship Id="rId1" Type="http://schemas.openxmlformats.org/officeDocument/2006/relationships/notesMaster" Target="../notesMasters/notesMaster1.xml" />
</Relationships>
</file>

<file path=ppt/notesSlides/_rels/notesSlide15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5.xml" />
  <Relationship Id="rId1" Type="http://schemas.openxmlformats.org/officeDocument/2006/relationships/notesMaster" Target="../notesMasters/notesMaster1.xml" />
</Relationships>
</file>

<file path=ppt/notesSlides/_rels/notesSlide16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6.xml" />
  <Relationship Id="rId1" Type="http://schemas.openxmlformats.org/officeDocument/2006/relationships/notesMaster" Target="../notesMasters/notesMaster1.xml" />
</Relationships>
</file>

<file path=ppt/notesSlides/_rels/notesSlide17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7.xml" />
  <Relationship Id="rId1" Type="http://schemas.openxmlformats.org/officeDocument/2006/relationships/notesMaster" Target="../notesMasters/notesMaster1.xml" />
</Relationships>
</file>

<file path=ppt/notesSlides/_rels/notesSlide18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8.xml" />
  <Relationship Id="rId1" Type="http://schemas.openxmlformats.org/officeDocument/2006/relationships/notesMaster" Target="../notesMasters/notesMaster1.xml" />
</Relationships>
</file>

<file path=ppt/notesSlides/_rels/notesSlide2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2.xml" />
  <Relationship Id="rId1" Type="http://schemas.openxmlformats.org/officeDocument/2006/relationships/notesMaster" Target="../notesMasters/notesMaster1.xml" />
</Relationships>
</file>

<file path=ppt/notesSlides/_rels/notesSlide3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3.xml" />
  <Relationship Id="rId1" Type="http://schemas.openxmlformats.org/officeDocument/2006/relationships/notesMaster" Target="../notesMasters/notesMaster1.xml" />
</Relationships>
</file>

<file path=ppt/notesSlides/_rels/notesSlide4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4.xml" />
  <Relationship Id="rId1" Type="http://schemas.openxmlformats.org/officeDocument/2006/relationships/notesMaster" Target="../notesMasters/notesMaster1.xml" />
</Relationships>
</file>

<file path=ppt/notesSlides/_rels/notesSlide5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5.xml" />
  <Relationship Id="rId1" Type="http://schemas.openxmlformats.org/officeDocument/2006/relationships/notesMaster" Target="../notesMasters/notesMaster1.xml" />
</Relationships>
</file>

<file path=ppt/notesSlides/_rels/notesSlide6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6.xml" />
  <Relationship Id="rId1" Type="http://schemas.openxmlformats.org/officeDocument/2006/relationships/notesMaster" Target="../notesMasters/notesMaster1.xml" />
</Relationships>
</file>

<file path=ppt/notesSlides/_rels/notesSlide7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7.xml" />
  <Relationship Id="rId1" Type="http://schemas.openxmlformats.org/officeDocument/2006/relationships/notesMaster" Target="../notesMasters/notesMaster1.xml" />
</Relationships>
</file>

<file path=ppt/notesSlides/_rels/notesSlide8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8.xml" />
  <Relationship Id="rId1" Type="http://schemas.openxmlformats.org/officeDocument/2006/relationships/notesMaster" Target="../notesMasters/notesMaster1.xml" />
</Relationships>
</file>

<file path=ppt/notesSlides/_rels/notesSlide9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9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2462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055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36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15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091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6936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00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985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426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659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33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12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16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39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55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47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87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94968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8/11/2019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13" Type="http://schemas.openxmlformats.org/officeDocument/2006/relationships/image" Target="../media/image1.jpg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.jpg" />
  <Relationship Id="rId2" Type="http://schemas.openxmlformats.org/officeDocument/2006/relationships/notesSlide" Target="../notesSlides/notesSlide10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9.png" />
</Relationships>
</file>

<file path=ppt/slides/_rels/slide1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0.jpeg" />
  <Relationship Id="rId2" Type="http://schemas.openxmlformats.org/officeDocument/2006/relationships/notesSlide" Target="../notesSlides/notesSlide11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12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1.png" />
  <Relationship Id="rId2" Type="http://schemas.openxmlformats.org/officeDocument/2006/relationships/notesSlide" Target="../notesSlides/notesSlide12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1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2.jpeg" />
  <Relationship Id="rId2" Type="http://schemas.openxmlformats.org/officeDocument/2006/relationships/notesSlide" Target="../notesSlides/notesSlide13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14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3.jpeg" />
  <Relationship Id="rId2" Type="http://schemas.openxmlformats.org/officeDocument/2006/relationships/notesSlide" Target="../notesSlides/notesSlide14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15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4.jpeg" />
  <Relationship Id="rId2" Type="http://schemas.openxmlformats.org/officeDocument/2006/relationships/notesSlide" Target="../notesSlides/notesSlide15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1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5.jpeg" />
  <Relationship Id="rId2" Type="http://schemas.openxmlformats.org/officeDocument/2006/relationships/notesSlide" Target="../notesSlides/notesSlide16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17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.jpg" />
  <Relationship Id="rId2" Type="http://schemas.openxmlformats.org/officeDocument/2006/relationships/notesSlide" Target="../notesSlides/notesSlide17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6.jpeg" />
</Relationships>
</file>

<file path=ppt/slides/_rels/slide18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7.jpeg" />
  <Relationship Id="rId2" Type="http://schemas.openxmlformats.org/officeDocument/2006/relationships/notesSlide" Target="../notesSlides/notesSlide18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2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2.xml" /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2" Type="http://schemas.openxmlformats.org/officeDocument/2006/relationships/notesSlide" Target="../notesSlides/notesSlide3.xml" /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3.jpeg" />
  <Relationship Id="rId2" Type="http://schemas.openxmlformats.org/officeDocument/2006/relationships/notesSlide" Target="../notesSlides/notesSlide4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5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.jpg" />
  <Relationship Id="rId2" Type="http://schemas.openxmlformats.org/officeDocument/2006/relationships/notesSlide" Target="../notesSlides/notesSlide5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4.png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.jpg" />
  <Relationship Id="rId2" Type="http://schemas.openxmlformats.org/officeDocument/2006/relationships/notesSlide" Target="../notesSlides/notesSlide6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5.png" />
</Relationships>
</file>

<file path=ppt/slides/_rels/slide7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6.jpeg" />
  <Relationship Id="rId2" Type="http://schemas.openxmlformats.org/officeDocument/2006/relationships/notesSlide" Target="../notesSlides/notesSlide7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8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7.jpeg" />
  <Relationship Id="rId2" Type="http://schemas.openxmlformats.org/officeDocument/2006/relationships/notesSlide" Target="../notesSlides/notesSlide8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8.png" />
  <Relationship Id="rId2" Type="http://schemas.openxmlformats.org/officeDocument/2006/relationships/notesSlide" Target="../notesSlides/notesSlide9.xml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.jpg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DFC31-EA40-7248-8DC7-E83D5A4437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Californian FB" panose="020F0502020204030204" pitchFamily="34" charset="0"/>
              </a:rPr>
              <a:t>Advising Corporate VC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3C3929-A7FA-E447-A07C-30A929BBBE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fornian FB" panose="0207040306080B030204" pitchFamily="18" charset="77"/>
              </a:rPr>
              <a:t>The Rise of Corporate Venture Capital and the View from the Inside 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fornian FB" panose="0207040306080B030204" pitchFamily="18" charset="7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801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DDE5CDF-1512-4CDA-B956-23D223F8DE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29D7D8-5A6B-4C76-94C8-15798C6C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5C9319C-E20D-4884-952F-60B6A58C3E3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62C9703D-C8F9-44AD-A7C0-C2F3871F8C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1601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B7BCD5F-1675-F249-BD82-30AE12D250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47083" y="1490891"/>
            <a:ext cx="6828394" cy="39263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10</a:t>
            </a:fld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0724" y="709448"/>
            <a:ext cx="6634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Illustrative Structure Comparison</a:t>
            </a:r>
          </a:p>
        </p:txBody>
      </p:sp>
    </p:spTree>
    <p:extLst>
      <p:ext uri="{BB962C8B-B14F-4D97-AF65-F5344CB8AC3E}">
        <p14:creationId xmlns:p14="http://schemas.microsoft.com/office/powerpoint/2010/main" val="2398736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0419CA0-BFB4-4390-AB8F-5DBFCA45D4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CF4C623-16D7-4722-8EFB-A5B0E3BC077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7" y="1847088"/>
            <a:ext cx="554803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6EE0868-EBDC-2342-8910-C3579D5D0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5550355" cy="1049235"/>
          </a:xfrm>
        </p:spPr>
        <p:txBody>
          <a:bodyPr>
            <a:normAutofit/>
          </a:bodyPr>
          <a:lstStyle/>
          <a:p>
            <a:r>
              <a:rPr lang="en-US" dirty="0">
                <a:latin typeface="Californian FB" panose="0207040306080B030204" pitchFamily="18" charset="77"/>
              </a:rPr>
              <a:t>Structure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6E9C81-ACBE-459E-A7D5-2BB824B68F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6114F-8991-3B45-92A4-A9ED26FA9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5550355" cy="345061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CVC structures implicate more tax and accounting considerations</a:t>
            </a:r>
          </a:p>
          <a:p>
            <a:r>
              <a:rPr lang="en-US" dirty="0"/>
              <a:t>Type of investment and location in corporate group</a:t>
            </a:r>
          </a:p>
          <a:p>
            <a:r>
              <a:rPr lang="en-US" dirty="0"/>
              <a:t>Build to buy </a:t>
            </a:r>
            <a:r>
              <a:rPr lang="en-US" dirty="0" smtClean="0"/>
              <a:t>mechanism</a:t>
            </a:r>
          </a:p>
          <a:p>
            <a:r>
              <a:rPr lang="en-US" dirty="0"/>
              <a:t>For instance, investment professionals are often used to getting a bigger upside (such as through a carried interest) if an investment does well.</a:t>
            </a:r>
          </a:p>
          <a:p>
            <a:r>
              <a:rPr lang="en-US" dirty="0" smtClean="0"/>
              <a:t>Compensation for Investment Professionals</a:t>
            </a:r>
            <a:endParaRPr lang="en-US" dirty="0"/>
          </a:p>
          <a:p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DCB18-ABE5-43B0-8B68-89FEDAECB8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63259" y="583365"/>
            <a:chExt cx="4074533" cy="518192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83C65C6-7268-490D-B4A8-927D45FAB62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9" y="583365"/>
              <a:ext cx="4074533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33D4A5-82E5-43A0-9FF0-81B7AC16CDF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8" y="915807"/>
              <a:ext cx="345028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88E3D793-62D6-9942-85DE-221F3619CE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212" b="-4"/>
          <a:stretch/>
        </p:blipFill>
        <p:spPr>
          <a:xfrm>
            <a:off x="8116373" y="1116345"/>
            <a:ext cx="2799103" cy="38661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8EC5C75-E28F-4899-9C2E-39431B82B7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6AAE0A1-60AD-4190-B85D-2DD8148369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11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289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193BA5C-B8F3-4972-BA54-014C48FAFA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7162BAB-C25E-4CE9-B87C-F118DC7E7C2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3EA8B43-74E3-3844-8D53-CBF51DCF8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>
            <a:normAutofit/>
          </a:bodyPr>
          <a:lstStyle/>
          <a:p>
            <a:r>
              <a:rPr lang="en-US" sz="2500">
                <a:latin typeface="Californian FB" panose="0207040306080B030204" pitchFamily="18" charset="77"/>
              </a:rPr>
              <a:t>Focus on Product</a:t>
            </a:r>
            <a:br>
              <a:rPr lang="en-US" sz="2500">
                <a:latin typeface="Californian FB" panose="0207040306080B030204" pitchFamily="18" charset="77"/>
              </a:rPr>
            </a:br>
            <a:endParaRPr lang="en-US" sz="2500">
              <a:latin typeface="Californian FB" panose="0207040306080B030204" pitchFamily="18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5B93327-222A-4DAC-9163-371BF44CDB0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6A73995-2DA1-4CA0-9EED-49F6539D3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2015732"/>
            <a:ext cx="3526523" cy="34506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Economic Returns vs. </a:t>
            </a:r>
            <a:r>
              <a:rPr lang="en-US" dirty="0" smtClean="0"/>
              <a:t>Market/Product Opportunities</a:t>
            </a:r>
          </a:p>
          <a:p>
            <a:r>
              <a:rPr lang="en-US" dirty="0" smtClean="0"/>
              <a:t>Affects how investments/companies are evaluated</a:t>
            </a:r>
          </a:p>
          <a:p>
            <a:r>
              <a:rPr lang="en-US" dirty="0" smtClean="0"/>
              <a:t>May bring expertise, connections or infrastructure to start-up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EE34E3-F117-4487-8ACF-33DA65FA11B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60131" y="482171"/>
            <a:chExt cx="6091791" cy="514910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9ACC02C-6424-4165-93C4-E83C8E81D46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60131" y="482171"/>
              <a:ext cx="6091791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182CB9C-C978-4C9B-9AAD-8B13418975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78956" y="812507"/>
              <a:ext cx="5461780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6388820-A63D-463C-9DBC-060A5ABE33B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42379" y="977965"/>
            <a:ext cx="5134631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EC3F308D-2B68-DD47-A5DB-E4B0FA93D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2165" y="1116345"/>
            <a:ext cx="3945072" cy="386617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04ED70F-D6FD-4EB1-A171-D30F885FE7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A26CAE9-74C4-4EDD-8A80-77F79EAA86F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12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254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BB14454-D00C-4958-BB39-F5F9F3ACD4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8A657A7-C4E5-425B-98FA-BB817FF7BF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8029" y="1847088"/>
            <a:ext cx="352036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6EE7565-E313-6846-A510-E44257179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030" y="804520"/>
            <a:ext cx="3520367" cy="1049235"/>
          </a:xfrm>
        </p:spPr>
        <p:txBody>
          <a:bodyPr>
            <a:normAutofit/>
          </a:bodyPr>
          <a:lstStyle/>
          <a:p>
            <a:r>
              <a:rPr lang="en-US" dirty="0">
                <a:latin typeface="Californian FB" panose="0207040306080B030204" pitchFamily="18" charset="77"/>
              </a:rPr>
              <a:t>Commercial Element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084370-0E70-4003-9787-3490FCC20E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7C66D2-22E8-4E8F-829B-050BFA7C86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7" y="482171"/>
            <a:ext cx="6104331" cy="5149101"/>
            <a:chOff x="7463259" y="583365"/>
            <a:chExt cx="6104330" cy="518192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0B78D6F-1F61-4DBB-8F5A-934BB850DD1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9" y="583365"/>
              <a:ext cx="610433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EA261D-1F8C-4BE5-8586-3C1CC5CE80F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8" y="915807"/>
              <a:ext cx="5471354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362E1C74-8F14-CE46-87A3-3AD61F9A29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2" r="-2" b="-2"/>
          <a:stretch/>
        </p:blipFill>
        <p:spPr>
          <a:xfrm>
            <a:off x="1271223" y="1116345"/>
            <a:ext cx="4825148" cy="3866172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2435DE2-4045-4C27-8340-C5C0A427B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029" y="2015732"/>
            <a:ext cx="3520368" cy="345061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Often part of the opportunity</a:t>
            </a:r>
          </a:p>
          <a:p>
            <a:r>
              <a:rPr lang="en-US" dirty="0" smtClean="0"/>
              <a:t>“Dogfooding” Products</a:t>
            </a:r>
          </a:p>
          <a:p>
            <a:r>
              <a:rPr lang="en-US" dirty="0"/>
              <a:t>Leveraging Corporate's existing know-how and industry relationships</a:t>
            </a:r>
          </a:p>
          <a:p>
            <a:r>
              <a:rPr lang="en-US" dirty="0"/>
              <a:t>Leverage existing customer base to </a:t>
            </a:r>
            <a:r>
              <a:rPr lang="en-US" dirty="0" smtClean="0"/>
              <a:t>promote </a:t>
            </a:r>
            <a:r>
              <a:rPr lang="en-US" dirty="0"/>
              <a:t>new products</a:t>
            </a:r>
          </a:p>
          <a:p>
            <a:r>
              <a:rPr lang="en-US" dirty="0" smtClean="0"/>
              <a:t>Beta </a:t>
            </a:r>
            <a:r>
              <a:rPr lang="en-US" dirty="0"/>
              <a:t>disruptive new products white-labelled, to test its standalone viability and potential to </a:t>
            </a:r>
            <a:r>
              <a:rPr lang="en-US" dirty="0" smtClean="0"/>
              <a:t>disrupt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635D2BC-4EDA-4A3E-83BF-035608099B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3C86EB9-7FA9-42F7-B348-A7FD17436A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13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909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4BE214B-2C92-47AF-8D90-6982111037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86D07CD-E0E5-42ED-BA28-6CB6ADC3B0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7" y="1847088"/>
            <a:ext cx="554803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1A66D50-4712-2F49-AE7D-5E06943A7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5550355" cy="1049235"/>
          </a:xfrm>
        </p:spPr>
        <p:txBody>
          <a:bodyPr>
            <a:normAutofit/>
          </a:bodyPr>
          <a:lstStyle/>
          <a:p>
            <a:r>
              <a:rPr lang="en-US" dirty="0" err="1">
                <a:latin typeface="Californian FB" panose="0207040306080B030204" pitchFamily="18" charset="77"/>
              </a:rPr>
              <a:t>Reputational</a:t>
            </a:r>
            <a:r>
              <a:rPr lang="en-US" dirty="0">
                <a:latin typeface="Californian FB" panose="0207040306080B030204" pitchFamily="18" charset="77"/>
              </a:rPr>
              <a:t> and Brand Concerns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9A020F-4984-4DD0-898A-B60A4882B04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A57614F-69A0-40A9-A362-0FE4206E0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5550355" cy="345061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Protective </a:t>
            </a:r>
            <a:r>
              <a:rPr lang="en-US" dirty="0"/>
              <a:t>of how their name can be </a:t>
            </a:r>
            <a:r>
              <a:rPr lang="en-US" dirty="0" smtClean="0"/>
              <a:t>used in publicity </a:t>
            </a:r>
            <a:r>
              <a:rPr lang="en-US" dirty="0"/>
              <a:t>around </a:t>
            </a:r>
            <a:r>
              <a:rPr lang="en-US" dirty="0" smtClean="0"/>
              <a:t>investment</a:t>
            </a:r>
            <a:endParaRPr lang="en-US" dirty="0"/>
          </a:p>
          <a:p>
            <a:r>
              <a:rPr lang="en-US" dirty="0" smtClean="0"/>
              <a:t>Extensive </a:t>
            </a:r>
            <a:r>
              <a:rPr lang="en-US" dirty="0"/>
              <a:t>brand and marketing approval processes </a:t>
            </a:r>
            <a:endParaRPr lang="en-US" dirty="0" smtClean="0"/>
          </a:p>
          <a:p>
            <a:r>
              <a:rPr lang="en-US" dirty="0" smtClean="0"/>
              <a:t>May want </a:t>
            </a:r>
            <a:r>
              <a:rPr lang="en-US" dirty="0"/>
              <a:t>to "watch and see" before associating their name with a disruptive product or deciding whether to include a startup in </a:t>
            </a:r>
            <a:r>
              <a:rPr lang="en-US" dirty="0" smtClean="0"/>
              <a:t>their public </a:t>
            </a:r>
            <a:r>
              <a:rPr lang="en-US" dirty="0"/>
              <a:t>portfolio</a:t>
            </a:r>
          </a:p>
          <a:p>
            <a:r>
              <a:rPr lang="en-US" dirty="0"/>
              <a:t>Heightened concerns around perceived tax havens </a:t>
            </a:r>
          </a:p>
          <a:p>
            <a:r>
              <a:rPr lang="en-US" dirty="0" smtClean="0"/>
              <a:t>May reduce some </a:t>
            </a:r>
            <a:r>
              <a:rPr lang="en-US" dirty="0"/>
              <a:t>of the </a:t>
            </a:r>
            <a:r>
              <a:rPr lang="en-US" dirty="0" smtClean="0"/>
              <a:t>benefits of a CVC investment</a:t>
            </a:r>
            <a:endParaRPr lang="en-US" dirty="0"/>
          </a:p>
          <a:p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3761B47-AE33-47C9-9636-19D4B313F2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77388" y="482171"/>
            <a:chExt cx="4074533" cy="514910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204B78-8026-4E1E-9C59-5F523ECDD25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77388" y="482171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DDEB6F1-F54D-4345-B8DF-72D72C71EC8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90447" y="812507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4380F474-D468-4F2F-8BE9-F343F8D1A9C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1624" y="977965"/>
            <a:ext cx="3119444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B857C4A9-0066-5941-B530-57612D738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373" y="1183362"/>
            <a:ext cx="2799103" cy="373213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757EBBD-8611-41C1-8124-C151D0957DB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40D0D8B-2D5E-48A4-BBD5-8CB09A86A66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14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070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BB14454-D00C-4958-BB39-F5F9F3ACD4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8A657A7-C4E5-425B-98FA-BB817FF7BF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8029" y="1847088"/>
            <a:ext cx="352036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C04512A-05B1-DC4A-886F-6366AA77F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030" y="804520"/>
            <a:ext cx="3520367" cy="1049235"/>
          </a:xfrm>
        </p:spPr>
        <p:txBody>
          <a:bodyPr>
            <a:normAutofit/>
          </a:bodyPr>
          <a:lstStyle/>
          <a:p>
            <a:r>
              <a:rPr lang="en-US" dirty="0">
                <a:latin typeface="Californian FB" panose="0207040306080B030204" pitchFamily="18" charset="77"/>
              </a:rPr>
              <a:t>Corporate Governance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084370-0E70-4003-9787-3490FCC20E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7C66D2-22E8-4E8F-829B-050BFA7C86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7" y="482171"/>
            <a:ext cx="6104331" cy="5149101"/>
            <a:chOff x="7463259" y="583365"/>
            <a:chExt cx="6104330" cy="518192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0B78D6F-1F61-4DBB-8F5A-934BB850DD1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9" y="583365"/>
              <a:ext cx="610433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EA261D-1F8C-4BE5-8586-3C1CC5CE80F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8" y="915807"/>
              <a:ext cx="5471354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3754335D-A6F3-BB46-BDD0-05667FB029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30" r="16816"/>
          <a:stretch/>
        </p:blipFill>
        <p:spPr>
          <a:xfrm>
            <a:off x="1271223" y="1116345"/>
            <a:ext cx="4825148" cy="3866172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86D6A59-6070-42CA-84B9-7A3811D81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029" y="2015732"/>
            <a:ext cx="3520368" cy="345061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Tension between flexibility </a:t>
            </a:r>
            <a:r>
              <a:rPr lang="en-US" dirty="0"/>
              <a:t>versus </a:t>
            </a:r>
            <a:r>
              <a:rPr lang="en-US" dirty="0" smtClean="0"/>
              <a:t>procedures </a:t>
            </a:r>
            <a:r>
              <a:rPr lang="en-US" dirty="0"/>
              <a:t>and processes </a:t>
            </a:r>
            <a:endParaRPr lang="en-US" dirty="0" smtClean="0"/>
          </a:p>
          <a:p>
            <a:r>
              <a:rPr lang="en-US" dirty="0" smtClean="0"/>
              <a:t>Accounting concerns</a:t>
            </a:r>
          </a:p>
          <a:p>
            <a:r>
              <a:rPr lang="en-US" dirty="0" smtClean="0"/>
              <a:t>Veto/Approval Rights</a:t>
            </a:r>
          </a:p>
          <a:p>
            <a:r>
              <a:rPr lang="en-US" dirty="0" smtClean="0"/>
              <a:t>Potential competition issues</a:t>
            </a:r>
          </a:p>
          <a:p>
            <a:r>
              <a:rPr lang="en-US" dirty="0" smtClean="0"/>
              <a:t>Director/Observer</a:t>
            </a:r>
          </a:p>
          <a:p>
            <a:r>
              <a:rPr lang="en-US" dirty="0" smtClean="0"/>
              <a:t>Information Rights</a:t>
            </a:r>
          </a:p>
          <a:p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635D2BC-4EDA-4A3E-83BF-035608099B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3C86EB9-7FA9-42F7-B348-A7FD17436A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15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505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21A4066-B261-49FE-952E-A0FE3EE75C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81B4579-E2EA-4BD7-94FF-0A0BEE135C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A502170-CFD6-3149-9F4B-6E6A12D6B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>
            <a:normAutofit/>
          </a:bodyPr>
          <a:lstStyle/>
          <a:p>
            <a:r>
              <a:rPr lang="en-US" dirty="0">
                <a:latin typeface="Californian FB" panose="0207040306080B030204" pitchFamily="18" charset="77"/>
              </a:rPr>
              <a:t>Compliance and Approvals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958111-BC13-4D45-AB27-0C2C83F9BA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680E6BE-5732-4CFD-B4B9-2F7BDD44B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2015732"/>
            <a:ext cx="3526523" cy="345061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Navigating internal </a:t>
            </a:r>
            <a:r>
              <a:rPr lang="en-US" dirty="0"/>
              <a:t>compliance procedures to do a deal in a timely manner.</a:t>
            </a:r>
          </a:p>
          <a:p>
            <a:r>
              <a:rPr lang="en-US" dirty="0" smtClean="0"/>
              <a:t>Implementing </a:t>
            </a:r>
            <a:r>
              <a:rPr lang="en-US" dirty="0"/>
              <a:t>more sophisticated investment structures can also be a </a:t>
            </a:r>
            <a:r>
              <a:rPr lang="en-US" dirty="0" smtClean="0"/>
              <a:t>challenge</a:t>
            </a:r>
          </a:p>
          <a:p>
            <a:r>
              <a:rPr lang="en-US" dirty="0" smtClean="0"/>
              <a:t>Multiple </a:t>
            </a:r>
            <a:r>
              <a:rPr lang="en-US" dirty="0"/>
              <a:t>internal stakeholders with their own timing and approval process - for example, an internal investment committee, internal risk and compliance department, PR team, legal reviews, accounting </a:t>
            </a:r>
            <a:r>
              <a:rPr lang="en-US" dirty="0" smtClean="0"/>
              <a:t>rules</a:t>
            </a:r>
            <a:r>
              <a:rPr lang="en-US" dirty="0"/>
              <a:t> </a:t>
            </a:r>
          </a:p>
          <a:p>
            <a:r>
              <a:rPr lang="en-US" dirty="0" smtClean="0"/>
              <a:t>More </a:t>
            </a:r>
            <a:r>
              <a:rPr lang="en-US" dirty="0"/>
              <a:t>likely to be regulated which creates compliance concerns (</a:t>
            </a:r>
            <a:r>
              <a:rPr lang="en-US" dirty="0" err="1"/>
              <a:t>ie</a:t>
            </a:r>
            <a:r>
              <a:rPr lang="en-US" dirty="0"/>
              <a:t>, industry regulation, public company regulation, </a:t>
            </a:r>
            <a:r>
              <a:rPr lang="en-US" dirty="0" err="1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Compliance </a:t>
            </a:r>
            <a:r>
              <a:rPr lang="en-US" dirty="0"/>
              <a:t>issues from their existing body of contracts with other </a:t>
            </a:r>
            <a:r>
              <a:rPr lang="en-US" dirty="0" smtClean="0"/>
              <a:t>parties</a:t>
            </a:r>
            <a:endParaRPr lang="en-US" dirty="0"/>
          </a:p>
          <a:p>
            <a:r>
              <a:rPr lang="en-US" dirty="0" smtClean="0"/>
              <a:t>Tax </a:t>
            </a:r>
            <a:r>
              <a:rPr lang="en-US" dirty="0"/>
              <a:t>compliance and reporting can be viewed </a:t>
            </a:r>
            <a:r>
              <a:rPr lang="en-US" dirty="0" smtClean="0"/>
              <a:t>differently</a:t>
            </a:r>
          </a:p>
          <a:p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2188758-E18A-4CE5-9D03-F4BF5D887C3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46003" y="583365"/>
            <a:chExt cx="6091790" cy="518192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21513DD-C15F-4381-AEA6-ED9E5E218CA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46003" y="583365"/>
              <a:ext cx="609179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ED2DE01-7F43-4858-85FC-27022DA7812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64828" y="915807"/>
              <a:ext cx="54617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4961ADD2-AC14-F04F-9944-04032A4C50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47" r="1" b="11969"/>
          <a:stretch/>
        </p:blipFill>
        <p:spPr>
          <a:xfrm>
            <a:off x="6093926" y="1116345"/>
            <a:ext cx="4821551" cy="38661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42F4933-2ECF-4EE5-BCE4-F19E3CA609F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6FAC23C-014D-4AC5-AD1B-36F7D0E7EF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16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80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C75E2B-CACA-478C-B26B-182AF87A18E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FF2874-547C-4D14-9E18-28B19002FB8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CF827D-A163-47F7-BD87-34EB4FA7D69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99D9A9-1DA8-433D-A9BC-FB48D93D421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1D9FCAB-CD8B-1843-93BD-18781E991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Deal Execution/Pacing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5653F20-7BA2-EC4A-BE44-88DFA16434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51579" y="2015732"/>
            <a:ext cx="8467761" cy="34506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17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81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0419CA0-BFB4-4390-AB8F-5DBFCA45D4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CF4C623-16D7-4722-8EFB-A5B0E3BC077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7" y="1847088"/>
            <a:ext cx="554803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49AF06F-A1DF-484E-9FFF-CCB82884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5550355" cy="104923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fornian FB" panose="0207040306080B030204" pitchFamily="18" charset="77"/>
              </a:rPr>
              <a:t>Conclusion</a:t>
            </a:r>
            <a:endParaRPr lang="en-US" dirty="0">
              <a:latin typeface="Californian FB" panose="0207040306080B030204" pitchFamily="18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6E9C81-ACBE-459E-A7D5-2BB824B68F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A0788DC-5E2C-46D7-8366-FB7570520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5550355" cy="3450613"/>
          </a:xfrm>
        </p:spPr>
        <p:txBody>
          <a:bodyPr>
            <a:normAutofit/>
          </a:bodyPr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EBDCB18-ABE5-43B0-8B68-89FEDAECB8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77388" y="482171"/>
            <a:ext cx="4074533" cy="5149101"/>
            <a:chOff x="7463259" y="583365"/>
            <a:chExt cx="4074533" cy="518192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83C65C6-7268-490D-B4A8-927D45FAB62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9" y="583365"/>
              <a:ext cx="4074533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133D4A5-82E5-43A0-9FF0-81B7AC16CDF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8" y="915807"/>
              <a:ext cx="345028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D2ADF4F7-3B5B-304D-8CAB-B89752FABF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" b="5389"/>
          <a:stretch/>
        </p:blipFill>
        <p:spPr>
          <a:xfrm>
            <a:off x="8116373" y="1116345"/>
            <a:ext cx="2799103" cy="38661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8EC5C75-E28F-4899-9C2E-39431B82B7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6AAE0A1-60AD-4190-B85D-2DD8148369C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18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852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BAB96-3487-DD4B-B31A-195013022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fornian FB" panose="0207040306080B030204" pitchFamily="18" charset="77"/>
              </a:rPr>
              <a:t>Corporate Venture Capital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E94A3-94EA-6545-AFAA-10B0F2F2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9830" y="2015732"/>
            <a:ext cx="9603275" cy="3450613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757575"/>
                </a:solidFill>
                <a:latin typeface="Roboto-Regular"/>
              </a:rPr>
              <a:t>Corporate Venture Capital (or CVC)</a:t>
            </a:r>
          </a:p>
          <a:p>
            <a:r>
              <a:rPr lang="en-US" sz="1800" dirty="0">
                <a:solidFill>
                  <a:srgbClr val="757575"/>
                </a:solidFill>
                <a:latin typeface="Roboto-Regular"/>
              </a:rPr>
              <a:t>Provide start ups with financing, industry knowledge and networks and access to potential customers</a:t>
            </a:r>
          </a:p>
          <a:p>
            <a:r>
              <a:rPr lang="en-US" sz="1800" dirty="0">
                <a:solidFill>
                  <a:srgbClr val="757575"/>
                </a:solidFill>
                <a:latin typeface="Roboto-Regular"/>
              </a:rPr>
              <a:t>May be organized as an independent arm of a company or a designated investment team off their company’s balance sheet</a:t>
            </a:r>
          </a:p>
          <a:p>
            <a:r>
              <a:rPr lang="en-US" sz="1800" dirty="0">
                <a:solidFill>
                  <a:srgbClr val="757575"/>
                </a:solidFill>
                <a:latin typeface="Roboto-Regular"/>
              </a:rPr>
              <a:t>Perceived ability to move faster, more flexibly and more cheaply than internal R&amp;D</a:t>
            </a:r>
          </a:p>
          <a:p>
            <a:r>
              <a:rPr lang="en-US" sz="1800" dirty="0">
                <a:solidFill>
                  <a:srgbClr val="757575"/>
                </a:solidFill>
                <a:latin typeface="Roboto-Regular"/>
              </a:rPr>
              <a:t>Financial returns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2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637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ADAC3-4C37-1349-84B2-BA2F73380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fornian FB" panose="0207040306080B030204" pitchFamily="18" charset="77"/>
              </a:rPr>
              <a:t>CVC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6F228-38B6-6041-9974-FC1659864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Facilitate quick response to market disruptions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Provide market intelligence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Increase visibility of competitive threats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Allow for easier disengagement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Multiply impact when investing with other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VCs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Increase demand for core products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Higher return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Entering/experimenting in new markets/products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3</a:t>
            </a:fld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435" y="2015732"/>
            <a:ext cx="3511419" cy="210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35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BB14454-D00C-4958-BB39-F5F9F3ACD4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A657A7-C4E5-425B-98FA-BB817FF7BF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8029" y="1847088"/>
            <a:ext cx="352036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7B49D8F-D32B-534B-A03A-947F89885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030" y="804520"/>
            <a:ext cx="3520367" cy="1049235"/>
          </a:xfrm>
        </p:spPr>
        <p:txBody>
          <a:bodyPr>
            <a:normAutofit/>
          </a:bodyPr>
          <a:lstStyle/>
          <a:p>
            <a:r>
              <a:rPr lang="en-US" dirty="0">
                <a:latin typeface="Californian FB" panose="0207040306080B030204" pitchFamily="18" charset="77"/>
              </a:rPr>
              <a:t>Examples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1084370-0E70-4003-9787-3490FCC20E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B7C66D2-22E8-4E8F-829B-050BFA7C86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7" y="482171"/>
            <a:ext cx="6104331" cy="5149101"/>
            <a:chOff x="7463259" y="583365"/>
            <a:chExt cx="6104330" cy="518192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0B78D6F-1F61-4DBB-8F5A-934BB850DD1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9" y="583365"/>
              <a:ext cx="610433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3EA261D-1F8C-4BE5-8586-3C1CC5CE80F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8" y="915807"/>
              <a:ext cx="5471354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FAE6B7A-B2C7-784C-AB5C-73B81DDBE9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95" b="-2"/>
          <a:stretch/>
        </p:blipFill>
        <p:spPr>
          <a:xfrm>
            <a:off x="1271223" y="1116345"/>
            <a:ext cx="4825148" cy="38661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D5053-5C6F-5A4F-86E7-45D57DC5C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029" y="2015732"/>
            <a:ext cx="3520368" cy="34506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400">
                <a:latin typeface="Roboto-Regular"/>
              </a:rPr>
              <a:t>Historically Tech Heavy: GV, Intel Capital, Cisco Investments, Comcast Ventures, Salesforce Ventures, Qualcomm Ventures</a:t>
            </a:r>
          </a:p>
          <a:p>
            <a:pPr>
              <a:lnSpc>
                <a:spcPct val="110000"/>
              </a:lnSpc>
            </a:pPr>
            <a:r>
              <a:rPr lang="en-US" sz="1400">
                <a:latin typeface="Roboto-Regular"/>
              </a:rPr>
              <a:t>Life Sciences and Pharma: SR One, J&amp;J Innovation, Roche Venture Fund, Novartis Venture, Novo Ventures</a:t>
            </a:r>
          </a:p>
          <a:p>
            <a:pPr>
              <a:lnSpc>
                <a:spcPct val="110000"/>
              </a:lnSpc>
            </a:pPr>
            <a:r>
              <a:rPr lang="en-US" sz="1400">
                <a:latin typeface="Roboto-Regular"/>
              </a:rPr>
              <a:t>Newer Entrants across a variety of Sectors: Coke, Pepsi, Citi Ventures, MasterCard, BMW i Ventures, American Express Ventures</a:t>
            </a:r>
            <a:endParaRPr lang="en-US" sz="140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635D2BC-4EDA-4A3E-83BF-035608099B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3C86EB9-7FA9-42F7-B348-A7FD17436A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4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55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977F1E1-2B6F-4BB6-899F-67D8764D83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EC17D08F-2133-44A9-B28C-CB29928FA8D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C36881-E309-4C41-8B5B-203AADC15FF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04939E-1B28-1C41-ABFA-C0040B4E8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01" y="1474969"/>
            <a:ext cx="2823919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3600"/>
              <a:t>CVC Activity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4F2C6A8-7D46-49EA-860B-0F0B020843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9301" y="3528543"/>
            <a:ext cx="282391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ED92372-F778-4E96-9E90-4E63BAF3CAD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79389" y="482171"/>
            <a:ext cx="7560115" cy="5149101"/>
            <a:chOff x="7463258" y="583365"/>
            <a:chExt cx="7560115" cy="518192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B4EC089-8B60-43F4-9BF5-1F0B0E398E2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8" y="583365"/>
              <a:ext cx="7560115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C0BAC91-1725-4E5A-92CE-F5A2EB0661A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7" y="915807"/>
              <a:ext cx="69282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4B61EBEC-D0CA-456C-98A6-EDA1AC9FB0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18A71EB-D327-4458-85FB-26336B2BA01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F471717-EDFB-C644-9153-A9DDB345B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897" y="910715"/>
            <a:ext cx="6839353" cy="428570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5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86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CDDE5CDF-1512-4CDA-B956-23D223F8DE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029D7D8-5A6B-4C76-94C8-15798C6C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5C9319C-E20D-4884-952F-60B6A58C3E3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B6E6531A-0776-43BA-A852-5FB5C77534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56085" y="533400"/>
            <a:ext cx="9079832" cy="5077326"/>
          </a:xfrm>
          <a:prstGeom prst="rect">
            <a:avLst/>
          </a:prstGeom>
          <a:gradFill>
            <a:gsLst>
              <a:gs pos="0">
                <a:srgbClr val="000001"/>
              </a:gs>
              <a:gs pos="100000">
                <a:srgbClr val="191919"/>
              </a:gs>
            </a:gsLst>
          </a:gradFill>
          <a:ln w="76200" cmpd="sng">
            <a:noFill/>
            <a:miter lim="800000"/>
          </a:ln>
          <a:effectLst>
            <a:outerShdw blurRad="127000" dist="228600" dir="4740000" sx="98000" sy="98000" algn="tl" rotWithShape="0">
              <a:srgbClr val="000000">
                <a:alpha val="34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8C5273F-2B84-46BF-A94F-1A20E13B3AA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4605" y="763203"/>
            <a:ext cx="8622792" cy="4617720"/>
          </a:xfrm>
          <a:prstGeom prst="rect">
            <a:avLst/>
          </a:prstGeom>
          <a:gradFill>
            <a:gsLst>
              <a:gs pos="0">
                <a:srgbClr val="DADADA"/>
              </a:gs>
              <a:gs pos="100000">
                <a:srgbClr val="FFFFFE"/>
              </a:gs>
            </a:gsLst>
            <a:lin ang="16200000" scaled="0"/>
          </a:gradFill>
          <a:ln w="50800" cmpd="sng">
            <a:solidFill>
              <a:srgbClr val="191919"/>
            </a:solidFill>
            <a:miter lim="800000"/>
          </a:ln>
          <a:effectLst>
            <a:innerShdw blurRad="63500" dist="88900" dir="14100000">
              <a:srgbClr val="000000">
                <a:alpha val="30000"/>
              </a:srgb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76AEBA2-417D-C24C-9E2B-58757A139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4416" y="899583"/>
            <a:ext cx="8447879" cy="4349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6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16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21A4066-B261-49FE-952E-A0FE3EE75C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1B4579-E2EA-4BD7-94FF-0A0BEE135C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AED8B90-3D56-2B4C-BF72-0AECF0CC8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>
            <a:normAutofit/>
          </a:bodyPr>
          <a:lstStyle/>
          <a:p>
            <a:r>
              <a:rPr lang="en-US" sz="2200">
                <a:latin typeface="Californian FB" panose="0207040306080B030204" pitchFamily="18" charset="77"/>
              </a:rPr>
              <a:t>In-house Counsel and Outside Counsel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958111-BC13-4D45-AB27-0C2C83F9BA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633AC-AE8B-7541-BBB7-3C94B5A0D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2015732"/>
            <a:ext cx="3526523" cy="345061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rialMT"/>
              </a:rPr>
              <a:t>Areas of:</a:t>
            </a:r>
          </a:p>
          <a:p>
            <a:pPr lvl="1"/>
            <a:r>
              <a:rPr lang="en-US" dirty="0">
                <a:latin typeface="ArialMT"/>
              </a:rPr>
              <a:t>Intersection</a:t>
            </a:r>
          </a:p>
          <a:p>
            <a:pPr lvl="1"/>
            <a:r>
              <a:rPr lang="en-US" dirty="0">
                <a:latin typeface="ArialMT"/>
              </a:rPr>
              <a:t>Overlap</a:t>
            </a:r>
          </a:p>
          <a:p>
            <a:r>
              <a:rPr lang="en-US" dirty="0">
                <a:latin typeface="ArialMT"/>
              </a:rPr>
              <a:t>How to best support each other</a:t>
            </a:r>
            <a:r>
              <a:rPr lang="en-US" dirty="0" smtClean="0">
                <a:latin typeface="ArialMT"/>
              </a:rPr>
              <a:t>?</a:t>
            </a:r>
          </a:p>
          <a:p>
            <a:r>
              <a:rPr lang="en-US" dirty="0">
                <a:latin typeface="ArialMT"/>
              </a:rPr>
              <a:t>What strengths do each type of lawyer bring? </a:t>
            </a:r>
            <a:endParaRPr lang="en-US" dirty="0" smtClean="0">
              <a:latin typeface="ArialMT"/>
            </a:endParaRPr>
          </a:p>
          <a:p>
            <a:r>
              <a:rPr lang="en-US" dirty="0" smtClean="0">
                <a:latin typeface="ArialMT"/>
              </a:rPr>
              <a:t>How </a:t>
            </a:r>
            <a:r>
              <a:rPr lang="en-US" dirty="0">
                <a:latin typeface="ArialMT"/>
              </a:rPr>
              <a:t>to prioritize legal effort accordingly?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188758-E18A-4CE5-9D03-F4BF5D887C3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46003" y="583365"/>
            <a:chExt cx="6091790" cy="518192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21513DD-C15F-4381-AEA6-ED9E5E218CA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46003" y="583365"/>
              <a:ext cx="609179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ED2DE01-7F43-4858-85FC-27022DA7812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64828" y="915807"/>
              <a:ext cx="54617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886F558-3B16-4F45-949D-FD544D72D8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19816"/>
          <a:stretch/>
        </p:blipFill>
        <p:spPr>
          <a:xfrm>
            <a:off x="6093926" y="1116345"/>
            <a:ext cx="4821551" cy="38661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42F4933-2ECF-4EE5-BCE4-F19E3CA609F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AC23C-014D-4AC5-AD1B-36F7D0E7EF3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7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83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8E51B09-2B9E-4D82-A5F8-29F85CBE206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240118-40F3-4A1C-85DC-4E58525CB6A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269951F-7B8C-4336-BC68-9BA9843CEDA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9" y="482171"/>
            <a:ext cx="4074533" cy="5149101"/>
            <a:chOff x="7463259" y="583365"/>
            <a:chExt cx="4074533" cy="518192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FD48101-E230-4669-8C1B-39BAAB2BBEB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9" y="583365"/>
              <a:ext cx="4074533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18FA112-D8F0-41D3-9171-B0A3110E2AF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8" y="915807"/>
              <a:ext cx="345028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9087EE4-E285-4C8E-AC5F-CAE7D1FDE36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90359" y="1847088"/>
            <a:ext cx="554803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67A35CC-254E-9A4C-8160-C424E955F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043" y="804520"/>
            <a:ext cx="5550355" cy="1049235"/>
          </a:xfrm>
        </p:spPr>
        <p:txBody>
          <a:bodyPr>
            <a:normAutofit/>
          </a:bodyPr>
          <a:lstStyle/>
          <a:p>
            <a:r>
              <a:rPr lang="en-US" dirty="0">
                <a:latin typeface="Californian FB" panose="0207040306080B030204" pitchFamily="18" charset="77"/>
              </a:rPr>
              <a:t>Differences between VC and CVC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4B22F6-39D7-1144-A063-60B07B6A55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00" r="3475" b="-4"/>
          <a:stretch/>
        </p:blipFill>
        <p:spPr>
          <a:xfrm>
            <a:off x="1285438" y="1116345"/>
            <a:ext cx="2799103" cy="38661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204DC-E1AD-874F-B4E5-298D972DA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8043" y="2015732"/>
            <a:ext cx="5550355" cy="34506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700" dirty="0"/>
              <a:t>Investment Objectives/Risk </a:t>
            </a:r>
            <a:r>
              <a:rPr lang="en-US" sz="1700" dirty="0" smtClean="0"/>
              <a:t>Tolerance</a:t>
            </a:r>
            <a:endParaRPr lang="en-US" sz="1700" dirty="0"/>
          </a:p>
          <a:p>
            <a:pPr>
              <a:lnSpc>
                <a:spcPct val="110000"/>
              </a:lnSpc>
            </a:pPr>
            <a:r>
              <a:rPr lang="en-US" sz="1700" dirty="0"/>
              <a:t>Structure/Build to Buy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Focus On </a:t>
            </a:r>
            <a:r>
              <a:rPr lang="en-US" sz="1700" dirty="0" smtClean="0"/>
              <a:t>Product</a:t>
            </a:r>
          </a:p>
          <a:p>
            <a:pPr>
              <a:lnSpc>
                <a:spcPct val="110000"/>
              </a:lnSpc>
            </a:pPr>
            <a:r>
              <a:rPr lang="en-US" sz="1700" dirty="0" smtClean="0"/>
              <a:t>Commercial </a:t>
            </a:r>
            <a:r>
              <a:rPr lang="en-US" sz="1700" dirty="0"/>
              <a:t>Element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Corporate Governance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Reputational and Brand Concerns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Compliance and Approvals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Deal Execution/Pacing</a:t>
            </a:r>
          </a:p>
          <a:p>
            <a:pPr>
              <a:lnSpc>
                <a:spcPct val="110000"/>
              </a:lnSpc>
            </a:pPr>
            <a:endParaRPr lang="en-US" sz="17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D8AF6BD-5D32-4F8F-98B6-05F8A4390CB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47013E4-D33D-425E-B32E-DE7D5CB5F3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8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86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193BA5C-B8F3-4972-BA54-014C48FAFA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162BAB-C25E-4CE9-B87C-F118DC7E7C2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15F3445-218D-824F-9467-674B57827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>
            <a:normAutofit/>
          </a:bodyPr>
          <a:lstStyle/>
          <a:p>
            <a:r>
              <a:rPr lang="en-US" dirty="0">
                <a:latin typeface="Californian FB" panose="0207040306080B030204" pitchFamily="18" charset="77"/>
              </a:rPr>
              <a:t>Investment Objectives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5B93327-222A-4DAC-9163-371BF44CDB0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E71A4-CD37-584F-BA3A-53ACC0D9B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2015732"/>
            <a:ext cx="3526523" cy="345061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VCs are generally focused on financial returns</a:t>
            </a:r>
          </a:p>
          <a:p>
            <a:r>
              <a:rPr lang="en-US" dirty="0"/>
              <a:t>CVCs frequently have other objectives</a:t>
            </a:r>
          </a:p>
          <a:p>
            <a:r>
              <a:rPr lang="en-US" dirty="0"/>
              <a:t>May impact:</a:t>
            </a:r>
          </a:p>
          <a:p>
            <a:pPr lvl="1"/>
            <a:r>
              <a:rPr lang="en-US" dirty="0"/>
              <a:t>Valuation	</a:t>
            </a:r>
          </a:p>
          <a:p>
            <a:pPr lvl="1"/>
            <a:r>
              <a:rPr lang="en-US" dirty="0"/>
              <a:t>Investment horizons</a:t>
            </a:r>
          </a:p>
          <a:p>
            <a:pPr lvl="1"/>
            <a:r>
              <a:rPr lang="en-US" dirty="0"/>
              <a:t>Exit</a:t>
            </a:r>
          </a:p>
          <a:p>
            <a:r>
              <a:rPr lang="en-US" dirty="0" smtClean="0"/>
              <a:t>Risk Tolerance</a:t>
            </a:r>
            <a:endParaRPr lang="en-US" dirty="0"/>
          </a:p>
          <a:p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EE34E3-F117-4487-8ACF-33DA65FA11B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60131" y="482171"/>
            <a:chExt cx="6091791" cy="51491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9ACC02C-6424-4165-93C4-E83C8E81D46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60131" y="482171"/>
              <a:ext cx="6091791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182CB9C-C978-4C9B-9AAD-8B13418975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78956" y="812507"/>
              <a:ext cx="5461780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6388820-A63D-463C-9DBC-060A5ABE33B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42379" y="977965"/>
            <a:ext cx="5134631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150D7A-EEDC-9F4A-A664-82F5B8AE5C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6295" y="1116345"/>
            <a:ext cx="3456812" cy="38661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04ED70F-D6FD-4EB1-A171-D30F885FE73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26CAE9-74C4-4EDD-8A80-77F79EAA86F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422117" y="6109138"/>
            <a:ext cx="53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2BBD208-E756-489A-A89C-2DD7188C4071}" type="slidenum">
              <a:rPr lang="en-US" dirty="0">
                <a:solidFill>
                  <a:schemeClr val="accent1"/>
                </a:solidFill>
              </a:rPr>
              <a:t>9</a:t>
            </a:fld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63697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Words>543</Words>
  <Application>Microsoft Office PowerPoint</Application>
  <PresentationFormat>Widescreen</PresentationFormat>
  <Paragraphs>105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ArialMT</vt:lpstr>
      <vt:lpstr>Calibri</vt:lpstr>
      <vt:lpstr>Californian FB</vt:lpstr>
      <vt:lpstr>Gill Sans MT</vt:lpstr>
      <vt:lpstr>Roboto-Regular</vt:lpstr>
      <vt:lpstr>Gallery</vt:lpstr>
      <vt:lpstr>Advising Corporate VC</vt:lpstr>
      <vt:lpstr>Corporate Venture Capital</vt:lpstr>
      <vt:lpstr>CVC Benefits</vt:lpstr>
      <vt:lpstr>Examples</vt:lpstr>
      <vt:lpstr>CVC Activity</vt:lpstr>
      <vt:lpstr>PowerPoint Presentation</vt:lpstr>
      <vt:lpstr>In-house Counsel and Outside Counsel</vt:lpstr>
      <vt:lpstr>Differences between VC and CVC</vt:lpstr>
      <vt:lpstr>Investment Objectives</vt:lpstr>
      <vt:lpstr>PowerPoint Presentation</vt:lpstr>
      <vt:lpstr>Structure</vt:lpstr>
      <vt:lpstr>Focus on Product </vt:lpstr>
      <vt:lpstr>Commercial Element</vt:lpstr>
      <vt:lpstr>Reputational and Brand Concerns</vt:lpstr>
      <vt:lpstr>Corporate Governance</vt:lpstr>
      <vt:lpstr>Compliance and Approvals</vt:lpstr>
      <vt:lpstr>Deal Execution/Pacing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