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b="def" i="def"/>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b="def" i="def"/>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b="def" i="def"/>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amp; Subtitle">
    <p:spTree>
      <p:nvGrpSpPr>
        <p:cNvPr id="1" name=""/>
        <p:cNvGrpSpPr/>
        <p:nvPr/>
      </p:nvGrpSpPr>
      <p:grpSpPr>
        <a:xfrm>
          <a:off x="0" y="0"/>
          <a:ext cx="0" cy="0"/>
          <a:chOff x="0" y="0"/>
          <a:chExt cx="0" cy="0"/>
        </a:xfrm>
      </p:grpSpPr>
      <p:sp>
        <p:nvSpPr>
          <p:cNvPr id="11" name="Title Text"/>
          <p:cNvSpPr txBox="1"/>
          <p:nvPr>
            <p:ph type="title"/>
          </p:nvPr>
        </p:nvSpPr>
        <p:spPr>
          <a:xfrm>
            <a:off x="1270000" y="1638300"/>
            <a:ext cx="10464800" cy="3302000"/>
          </a:xfrm>
          <a:prstGeom prst="rect">
            <a:avLst/>
          </a:prstGeom>
        </p:spPr>
        <p:txBody>
          <a:bodyPr anchor="b"/>
          <a:lstStyle/>
          <a:p>
            <a:pPr/>
            <a:r>
              <a:t>Title Text</a:t>
            </a:r>
          </a:p>
        </p:txBody>
      </p:sp>
      <p:sp>
        <p:nvSpPr>
          <p:cNvPr id="12" name="Body Level One…"/>
          <p:cNvSpPr txBox="1"/>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93" name="–Johnny Appleseed"/>
          <p:cNvSpPr txBox="1"/>
          <p:nvPr>
            <p:ph type="body" sz="quarter" idx="13"/>
          </p:nvPr>
        </p:nvSpPr>
        <p:spPr>
          <a:xfrm>
            <a:off x="1270000" y="6362700"/>
            <a:ext cx="10464800" cy="461366"/>
          </a:xfrm>
          <a:prstGeom prst="rect">
            <a:avLst/>
          </a:prstGeom>
        </p:spPr>
        <p:txBody>
          <a:bodyPr anchor="t">
            <a:spAutoFit/>
          </a:bodyPr>
          <a:lstStyle>
            <a:lvl1pPr marL="0" indent="0" algn="ctr">
              <a:spcBef>
                <a:spcPts val="0"/>
              </a:spcBef>
              <a:buSzTx/>
              <a:buNone/>
              <a:defRPr i="1" sz="2400"/>
            </a:lvl1pPr>
          </a:lstStyle>
          <a:p>
            <a:pPr/>
            <a:r>
              <a:t>–Johnny Appleseed</a:t>
            </a:r>
          </a:p>
        </p:txBody>
      </p:sp>
      <p:sp>
        <p:nvSpPr>
          <p:cNvPr id="94" name="“Type a quote here.”"/>
          <p:cNvSpPr txBox="1"/>
          <p:nvPr>
            <p:ph type="body" sz="quarter" idx="14"/>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pPr/>
            <a:r>
              <a:t>“Type a quote here.” </a:t>
            </a: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02" name="Image"/>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Horizontal">
    <p:spTree>
      <p:nvGrpSpPr>
        <p:cNvPr id="1" name=""/>
        <p:cNvGrpSpPr/>
        <p:nvPr/>
      </p:nvGrpSpPr>
      <p:grpSpPr>
        <a:xfrm>
          <a:off x="0" y="0"/>
          <a:ext cx="0" cy="0"/>
          <a:chOff x="0" y="0"/>
          <a:chExt cx="0" cy="0"/>
        </a:xfrm>
      </p:grpSpPr>
      <p:sp>
        <p:nvSpPr>
          <p:cNvPr id="20" name="Image"/>
          <p:cNvSpPr/>
          <p:nvPr>
            <p:ph type="pic" idx="13"/>
          </p:nvPr>
        </p:nvSpPr>
        <p:spPr>
          <a:xfrm>
            <a:off x="1625600" y="673100"/>
            <a:ext cx="9753600" cy="5905500"/>
          </a:xfrm>
          <a:prstGeom prst="rect">
            <a:avLst/>
          </a:prstGeom>
        </p:spPr>
        <p:txBody>
          <a:bodyPr lIns="91439" tIns="45719" rIns="91439" bIns="45719" anchor="t">
            <a:noAutofit/>
          </a:bodyPr>
          <a:lstStyle/>
          <a:p>
            <a:pPr/>
          </a:p>
        </p:txBody>
      </p:sp>
      <p:sp>
        <p:nvSpPr>
          <p:cNvPr id="21" name="Title Text"/>
          <p:cNvSpPr txBox="1"/>
          <p:nvPr>
            <p:ph type="title"/>
          </p:nvPr>
        </p:nvSpPr>
        <p:spPr>
          <a:xfrm>
            <a:off x="1270000" y="6718300"/>
            <a:ext cx="10464800" cy="1422400"/>
          </a:xfrm>
          <a:prstGeom prst="rect">
            <a:avLst/>
          </a:prstGeom>
        </p:spPr>
        <p:txBody>
          <a:bodyPr anchor="b"/>
          <a:lstStyle/>
          <a:p>
            <a:pPr/>
            <a:r>
              <a:t>Title Text</a:t>
            </a:r>
          </a:p>
        </p:txBody>
      </p:sp>
      <p:sp>
        <p:nvSpPr>
          <p:cNvPr id="22" name="Body Level One…"/>
          <p:cNvSpPr txBox="1"/>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Center">
    <p:spTree>
      <p:nvGrpSpPr>
        <p:cNvPr id="1" name=""/>
        <p:cNvGrpSpPr/>
        <p:nvPr/>
      </p:nvGrpSpPr>
      <p:grpSpPr>
        <a:xfrm>
          <a:off x="0" y="0"/>
          <a:ext cx="0" cy="0"/>
          <a:chOff x="0" y="0"/>
          <a:chExt cx="0" cy="0"/>
        </a:xfrm>
      </p:grpSpPr>
      <p:sp>
        <p:nvSpPr>
          <p:cNvPr id="30" name="Title Text"/>
          <p:cNvSpPr txBox="1"/>
          <p:nvPr>
            <p:ph type="title"/>
          </p:nvPr>
        </p:nvSpPr>
        <p:spPr>
          <a:xfrm>
            <a:off x="1270000" y="3225800"/>
            <a:ext cx="10464800" cy="3302000"/>
          </a:xfrm>
          <a:prstGeom prst="rect">
            <a:avLst/>
          </a:prstGeom>
        </p:spPr>
        <p:txBody>
          <a:bodyPr/>
          <a:lstStyle/>
          <a:p>
            <a:pPr/>
            <a:r>
              <a:t>Title Text</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Vertical">
    <p:spTree>
      <p:nvGrpSpPr>
        <p:cNvPr id="1" name=""/>
        <p:cNvGrpSpPr/>
        <p:nvPr/>
      </p:nvGrpSpPr>
      <p:grpSpPr>
        <a:xfrm>
          <a:off x="0" y="0"/>
          <a:ext cx="0" cy="0"/>
          <a:chOff x="0" y="0"/>
          <a:chExt cx="0" cy="0"/>
        </a:xfrm>
      </p:grpSpPr>
      <p:sp>
        <p:nvSpPr>
          <p:cNvPr id="38" name="Image"/>
          <p:cNvSpPr/>
          <p:nvPr>
            <p:ph type="pic" sz="half" idx="13"/>
          </p:nvPr>
        </p:nvSpPr>
        <p:spPr>
          <a:xfrm>
            <a:off x="6718300" y="635000"/>
            <a:ext cx="5334000" cy="8216900"/>
          </a:xfrm>
          <a:prstGeom prst="rect">
            <a:avLst/>
          </a:prstGeom>
        </p:spPr>
        <p:txBody>
          <a:bodyPr lIns="91439" tIns="45719" rIns="91439" bIns="45719" anchor="t">
            <a:noAutofit/>
          </a:bodyPr>
          <a:lstStyle/>
          <a:p>
            <a:pPr/>
          </a:p>
        </p:txBody>
      </p:sp>
      <p:sp>
        <p:nvSpPr>
          <p:cNvPr id="39" name="Title Text"/>
          <p:cNvSpPr txBox="1"/>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40" name="Body Level One…"/>
          <p:cNvSpPr txBox="1"/>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pPr/>
            <a:r>
              <a:t>Body Level One</a:t>
            </a:r>
          </a:p>
          <a:p>
            <a:pPr lvl="1"/>
            <a:r>
              <a:t>Body Level Two</a:t>
            </a:r>
          </a:p>
          <a:p>
            <a:pPr lvl="2"/>
            <a:r>
              <a:t>Body Level Three</a:t>
            </a:r>
          </a:p>
          <a:p>
            <a:pPr lvl="3"/>
            <a:r>
              <a:t>Body Level Four</a:t>
            </a:r>
          </a:p>
          <a:p>
            <a:pPr lvl="4"/>
            <a:r>
              <a:t>Body Level Five</a:t>
            </a:r>
          </a:p>
        </p:txBody>
      </p:sp>
      <p:sp>
        <p:nvSpPr>
          <p:cNvPr id="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48" name="Title Text"/>
          <p:cNvSpPr txBox="1"/>
          <p:nvPr>
            <p:ph type="title"/>
          </p:nvPr>
        </p:nvSpPr>
        <p:spPr>
          <a:prstGeom prst="rect">
            <a:avLst/>
          </a:prstGeom>
        </p:spPr>
        <p:txBody>
          <a:bodyPr/>
          <a:lstStyle/>
          <a:p>
            <a:pPr/>
            <a:r>
              <a:t>Title Text</a:t>
            </a:r>
          </a:p>
        </p:txBody>
      </p:sp>
      <p:sp>
        <p:nvSpPr>
          <p:cNvPr id="4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56" name="Title Text"/>
          <p:cNvSpPr txBox="1"/>
          <p:nvPr>
            <p:ph type="title"/>
          </p:nvPr>
        </p:nvSpPr>
        <p:spPr>
          <a:prstGeom prst="rect">
            <a:avLst/>
          </a:prstGeom>
        </p:spPr>
        <p:txBody>
          <a:bodyPr/>
          <a:lstStyle/>
          <a:p>
            <a:pPr/>
            <a:r>
              <a:t>Title Text</a:t>
            </a:r>
          </a:p>
        </p:txBody>
      </p:sp>
      <p:sp>
        <p:nvSpPr>
          <p:cNvPr id="57"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5" name="Image"/>
          <p:cNvSpPr/>
          <p:nvPr>
            <p:ph type="pic" sz="half" idx="13"/>
          </p:nvPr>
        </p:nvSpPr>
        <p:spPr>
          <a:xfrm>
            <a:off x="6718300" y="2590800"/>
            <a:ext cx="5334000" cy="6286500"/>
          </a:xfrm>
          <a:prstGeom prst="rect">
            <a:avLst/>
          </a:prstGeom>
        </p:spPr>
        <p:txBody>
          <a:bodyPr lIns="91439" tIns="45719" rIns="91439" bIns="45719" anchor="t">
            <a:noAutofit/>
          </a:bodyPr>
          <a:lstStyle/>
          <a:p>
            <a:pPr/>
          </a:p>
        </p:txBody>
      </p:sp>
      <p:sp>
        <p:nvSpPr>
          <p:cNvPr id="66" name="Title Text"/>
          <p:cNvSpPr txBox="1"/>
          <p:nvPr>
            <p:ph type="title"/>
          </p:nvPr>
        </p:nvSpPr>
        <p:spPr>
          <a:prstGeom prst="rect">
            <a:avLst/>
          </a:prstGeom>
        </p:spPr>
        <p:txBody>
          <a:bodyPr/>
          <a:lstStyle/>
          <a:p>
            <a:pPr/>
            <a:r>
              <a:t>Title Text</a:t>
            </a:r>
          </a:p>
        </p:txBody>
      </p:sp>
      <p:sp>
        <p:nvSpPr>
          <p:cNvPr id="67" name="Body Level One…"/>
          <p:cNvSpPr txBox="1"/>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8" name="Slide Number"/>
          <p:cNvSpPr txBox="1"/>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75" name="Body Level One…"/>
          <p:cNvSpPr txBox="1"/>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83" name="Image"/>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Image"/>
          <p:cNvSpPr/>
          <p:nvPr>
            <p:ph type="pic" sz="quarter" idx="14"/>
          </p:nvPr>
        </p:nvSpPr>
        <p:spPr>
          <a:xfrm>
            <a:off x="6718300" y="889000"/>
            <a:ext cx="5334000" cy="3771900"/>
          </a:xfrm>
          <a:prstGeom prst="rect">
            <a:avLst/>
          </a:prstGeom>
        </p:spPr>
        <p:txBody>
          <a:bodyPr lIns="91439" tIns="45719" rIns="91439" bIns="45719" anchor="t">
            <a:noAutofit/>
          </a:bodyPr>
          <a:lstStyle/>
          <a:p>
            <a:pPr/>
          </a:p>
        </p:txBody>
      </p:sp>
      <p:sp>
        <p:nvSpPr>
          <p:cNvPr id="85" name="Image"/>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Body Level One…"/>
          <p:cNvSpPr txBox="1"/>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b="0" sz="1600">
                <a:latin typeface="Helvetica Neue Light"/>
                <a:ea typeface="Helvetica Neue Light"/>
                <a:cs typeface="Helvetica Neue Light"/>
                <a:sym typeface="Helvetica Neue Ligh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b="0" baseline="0" cap="none" i="0" spc="0" strike="noStrike" sz="3200" u="none">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Helvetica Neue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tif"/></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9" name="Far From Home…"/>
          <p:cNvSpPr txBox="1"/>
          <p:nvPr>
            <p:ph type="ctrTitle"/>
          </p:nvPr>
        </p:nvSpPr>
        <p:spPr>
          <a:xfrm>
            <a:off x="2794124" y="3759249"/>
            <a:ext cx="7416552" cy="1741340"/>
          </a:xfrm>
          <a:prstGeom prst="rect">
            <a:avLst/>
          </a:prstGeom>
          <a:solidFill>
            <a:schemeClr val="accent4">
              <a:hueOff val="-461056"/>
              <a:satOff val="4338"/>
              <a:lumOff val="-10225"/>
              <a:alpha val="73849"/>
            </a:schemeClr>
          </a:solidFill>
          <a:ln w="9525">
            <a:round/>
          </a:ln>
        </p:spPr>
        <p:txBody>
          <a:bodyPr/>
          <a:lstStyle/>
          <a:p>
            <a:pPr>
              <a:defRPr>
                <a:solidFill>
                  <a:schemeClr val="accent1">
                    <a:hueOff val="114395"/>
                    <a:lumOff val="-24975"/>
                  </a:schemeClr>
                </a:solidFill>
                <a:latin typeface="Marker Felt"/>
                <a:ea typeface="Marker Felt"/>
                <a:cs typeface="Marker Felt"/>
                <a:sym typeface="Marker Felt"/>
              </a:defRPr>
            </a:pPr>
            <a:r>
              <a:t>Far From Home</a:t>
            </a:r>
          </a:p>
          <a:p>
            <a:pPr defTabSz="457200">
              <a:defRPr sz="2900">
                <a:solidFill>
                  <a:schemeClr val="accent5">
                    <a:lumOff val="-29866"/>
                  </a:schemeClr>
                </a:solidFill>
                <a:latin typeface="Impact"/>
                <a:ea typeface="Impact"/>
                <a:cs typeface="Impact"/>
                <a:sym typeface="Impact"/>
              </a:defRPr>
            </a:pPr>
            <a:r>
              <a:t>Cultural &amp; Legal Risks Taking Your Brand Abroad</a:t>
            </a:r>
          </a:p>
        </p:txBody>
      </p:sp>
      <p:grpSp>
        <p:nvGrpSpPr>
          <p:cNvPr id="122" name="Intellectual Property Committee…"/>
          <p:cNvGrpSpPr/>
          <p:nvPr/>
        </p:nvGrpSpPr>
        <p:grpSpPr>
          <a:xfrm>
            <a:off x="4555430" y="2507661"/>
            <a:ext cx="3893940" cy="881436"/>
            <a:chOff x="0" y="0"/>
            <a:chExt cx="3893939" cy="881434"/>
          </a:xfrm>
        </p:grpSpPr>
        <p:sp>
          <p:nvSpPr>
            <p:cNvPr id="121" name="Intellectual Property Committee…"/>
            <p:cNvSpPr txBox="1"/>
            <p:nvPr/>
          </p:nvSpPr>
          <p:spPr>
            <a:xfrm>
              <a:off x="25400" y="25400"/>
              <a:ext cx="3843140" cy="830635"/>
            </a:xfrm>
            <a:prstGeom prst="rect">
              <a:avLst/>
            </a:prstGeom>
            <a:solidFill>
              <a:srgbClr val="FFC35C">
                <a:alpha val="77782"/>
              </a:srgbClr>
            </a:solidFill>
            <a:ln>
              <a:noFill/>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defTabSz="457200">
                <a:defRPr b="0" sz="2000">
                  <a:solidFill>
                    <a:schemeClr val="accent5">
                      <a:hueOff val="-82419"/>
                      <a:satOff val="-9513"/>
                      <a:lumOff val="-16343"/>
                    </a:schemeClr>
                  </a:solidFill>
                  <a:latin typeface="Futura"/>
                  <a:ea typeface="Futura"/>
                  <a:cs typeface="Futura"/>
                  <a:sym typeface="Futura"/>
                </a:defRPr>
              </a:pPr>
              <a:r>
                <a:t>Intellectual Property Committee</a:t>
              </a:r>
            </a:p>
            <a:p>
              <a:pPr defTabSz="457200">
                <a:defRPr b="0" sz="2000">
                  <a:solidFill>
                    <a:schemeClr val="accent5">
                      <a:hueOff val="-82419"/>
                      <a:satOff val="-9513"/>
                      <a:lumOff val="-16343"/>
                    </a:schemeClr>
                  </a:solidFill>
                  <a:latin typeface="Futura"/>
                  <a:ea typeface="Futura"/>
                  <a:cs typeface="Futura"/>
                  <a:sym typeface="Futura"/>
                </a:defRPr>
              </a:pPr>
              <a:r>
                <a:t>Saturday, September 21, 2019</a:t>
              </a:r>
            </a:p>
          </p:txBody>
        </p:sp>
        <p:pic>
          <p:nvPicPr>
            <p:cNvPr id="120" name="Intellectual Property Committee…" descr="Intellectual Property Committee…"/>
            <p:cNvPicPr>
              <a:picLocks noChangeAspect="0"/>
            </p:cNvPicPr>
            <p:nvPr/>
          </p:nvPicPr>
          <p:blipFill>
            <a:blip r:embed="rId3">
              <a:alphaModFix amt="77782"/>
              <a:extLst/>
            </a:blip>
            <a:stretch>
              <a:fillRect/>
            </a:stretch>
          </p:blipFill>
          <p:spPr>
            <a:xfrm>
              <a:off x="-1" y="-1"/>
              <a:ext cx="3893941" cy="881436"/>
            </a:xfrm>
            <a:prstGeom prst="rect">
              <a:avLst/>
            </a:prstGeom>
            <a:effectLst/>
          </p:spPr>
        </p:pic>
      </p:grpSp>
      <p:sp>
        <p:nvSpPr>
          <p:cNvPr id="123" name="Text"/>
          <p:cNvSpPr txBox="1"/>
          <p:nvPr/>
        </p:nvSpPr>
        <p:spPr>
          <a:xfrm>
            <a:off x="6438899" y="4978400"/>
            <a:ext cx="127001" cy="990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457200">
              <a:defRPr b="0" sz="2900">
                <a:latin typeface="Impact"/>
                <a:ea typeface="Impact"/>
                <a:cs typeface="Impact"/>
                <a:sym typeface="Impact"/>
              </a:defRPr>
            </a:pPr>
          </a:p>
        </p:txBody>
      </p:sp>
      <p:pic>
        <p:nvPicPr>
          <p:cNvPr id="124" name="Moderator:…" descr="Moderator:…"/>
          <p:cNvPicPr>
            <a:picLocks noChangeAspect="0"/>
          </p:cNvPicPr>
          <p:nvPr/>
        </p:nvPicPr>
        <p:blipFill>
          <a:blip r:embed="rId4">
            <a:alphaModFix amt="86877"/>
            <a:extLst/>
          </a:blip>
          <a:stretch>
            <a:fillRect/>
          </a:stretch>
        </p:blipFill>
        <p:spPr>
          <a:xfrm>
            <a:off x="3644030" y="5712630"/>
            <a:ext cx="5716740" cy="3894799"/>
          </a:xfrm>
          <a:prstGeom prst="rect">
            <a:avLst/>
          </a:prstGeom>
          <a:effectLst>
            <a:reflection blurRad="0" stA="50000" stPos="0" endA="0" endPos="40000" dist="0" dir="5400000" fadeDir="5400000" sx="100000" sy="-100000" kx="0" ky="0" algn="bl" rotWithShape="0"/>
          </a:effectLst>
        </p:spPr>
      </p:pic>
      <p:pic>
        <p:nvPicPr>
          <p:cNvPr id="125" name="aabanylogo.png" descr="aabanylogo.png"/>
          <p:cNvPicPr>
            <a:picLocks noChangeAspect="1"/>
          </p:cNvPicPr>
          <p:nvPr/>
        </p:nvPicPr>
        <p:blipFill>
          <a:blip r:embed="rId5">
            <a:extLst/>
          </a:blip>
          <a:stretch>
            <a:fillRect/>
          </a:stretch>
        </p:blipFill>
        <p:spPr>
          <a:xfrm>
            <a:off x="3656729" y="391219"/>
            <a:ext cx="5691341" cy="2062560"/>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extLst/>
          </a:blip>
          <a:stretch>
            <a:fillRect/>
          </a:stretch>
        </p:blipFill>
        <p:spPr>
          <a:xfrm>
            <a:off x="119873" y="1286628"/>
            <a:ext cx="12765054" cy="7180344"/>
          </a:xfrm>
          <a:prstGeom prst="rect">
            <a:avLst/>
          </a:prstGeom>
          <a:ln w="12700">
            <a:miter lim="400000"/>
          </a:ln>
        </p:spPr>
      </p:pic>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3" name="Image" descr="Image"/>
          <p:cNvPicPr>
            <a:picLocks noChangeAspect="1"/>
          </p:cNvPicPr>
          <p:nvPr/>
        </p:nvPicPr>
        <p:blipFill>
          <a:blip r:embed="rId2">
            <a:extLst/>
          </a:blip>
          <a:stretch>
            <a:fillRect/>
          </a:stretch>
        </p:blipFill>
        <p:spPr>
          <a:xfrm>
            <a:off x="-5462" y="1216127"/>
            <a:ext cx="13015724" cy="7321346"/>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5" name="Image" descr="Image"/>
          <p:cNvPicPr>
            <a:picLocks noChangeAspect="1"/>
          </p:cNvPicPr>
          <p:nvPr/>
        </p:nvPicPr>
        <p:blipFill>
          <a:blip r:embed="rId2">
            <a:extLst/>
          </a:blip>
          <a:stretch>
            <a:fillRect/>
          </a:stretch>
        </p:blipFill>
        <p:spPr>
          <a:xfrm>
            <a:off x="-8421" y="1214463"/>
            <a:ext cx="13004801" cy="7315201"/>
          </a:xfrm>
          <a:prstGeom prst="rect">
            <a:avLst/>
          </a:prstGeom>
          <a:ln w="12700">
            <a:miter lim="400000"/>
          </a:ln>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7" name="Image" descr="Image"/>
          <p:cNvPicPr>
            <a:picLocks noChangeAspect="1"/>
          </p:cNvPicPr>
          <p:nvPr/>
        </p:nvPicPr>
        <p:blipFill>
          <a:blip r:embed="rId2">
            <a:extLst/>
          </a:blip>
          <a:stretch>
            <a:fillRect/>
          </a:stretch>
        </p:blipFill>
        <p:spPr>
          <a:xfrm>
            <a:off x="-281" y="1457167"/>
            <a:ext cx="13005362" cy="7315516"/>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9" name="Image" descr="Image"/>
          <p:cNvPicPr>
            <a:picLocks noChangeAspect="1"/>
          </p:cNvPicPr>
          <p:nvPr/>
        </p:nvPicPr>
        <p:blipFill>
          <a:blip r:embed="rId2">
            <a:extLst/>
          </a:blip>
          <a:stretch>
            <a:fillRect/>
          </a:stretch>
        </p:blipFill>
        <p:spPr>
          <a:xfrm>
            <a:off x="37807" y="1430966"/>
            <a:ext cx="12929186" cy="7272668"/>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1" name="Image" descr="Image"/>
          <p:cNvPicPr>
            <a:picLocks noChangeAspect="1"/>
          </p:cNvPicPr>
          <p:nvPr/>
        </p:nvPicPr>
        <p:blipFill>
          <a:blip r:embed="rId2">
            <a:extLst/>
          </a:blip>
          <a:stretch>
            <a:fillRect/>
          </a:stretch>
        </p:blipFill>
        <p:spPr>
          <a:xfrm>
            <a:off x="0" y="1390650"/>
            <a:ext cx="13004800" cy="7315200"/>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3" name="Image" descr="Image"/>
          <p:cNvPicPr>
            <a:picLocks noChangeAspect="1"/>
          </p:cNvPicPr>
          <p:nvPr/>
        </p:nvPicPr>
        <p:blipFill>
          <a:blip r:embed="rId2">
            <a:extLst/>
          </a:blip>
          <a:stretch>
            <a:fillRect/>
          </a:stretch>
        </p:blipFill>
        <p:spPr>
          <a:xfrm>
            <a:off x="-12700" y="1212056"/>
            <a:ext cx="13030200" cy="7329488"/>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extLst/>
          </a:blip>
          <a:stretch>
            <a:fillRect/>
          </a:stretch>
        </p:blipFill>
        <p:spPr>
          <a:xfrm>
            <a:off x="25400" y="1233487"/>
            <a:ext cx="12954000" cy="7286626"/>
          </a:xfrm>
          <a:prstGeom prst="rect">
            <a:avLst/>
          </a:prstGeom>
          <a:ln w="12700">
            <a:miter lim="400000"/>
          </a:ln>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extLst/>
          </a:blip>
          <a:stretch>
            <a:fillRect/>
          </a:stretch>
        </p:blipFill>
        <p:spPr>
          <a:xfrm>
            <a:off x="-12700" y="1212056"/>
            <a:ext cx="13030200" cy="7329488"/>
          </a:xfrm>
          <a:prstGeom prst="rect">
            <a:avLst/>
          </a:prstGeom>
          <a:ln w="12700">
            <a:miter lim="400000"/>
          </a:ln>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9" name="Image" descr="Image"/>
          <p:cNvPicPr>
            <a:picLocks noChangeAspect="1"/>
          </p:cNvPicPr>
          <p:nvPr/>
        </p:nvPicPr>
        <p:blipFill>
          <a:blip r:embed="rId2">
            <a:extLst/>
          </a:blip>
          <a:stretch>
            <a:fillRect/>
          </a:stretch>
        </p:blipFill>
        <p:spPr>
          <a:xfrm>
            <a:off x="-964922" y="575042"/>
            <a:ext cx="15295138" cy="8603516"/>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7" name="Why bring your brand abroad?"/>
          <p:cNvSpPr txBox="1"/>
          <p:nvPr>
            <p:ph type="title"/>
          </p:nvPr>
        </p:nvSpPr>
        <p:spPr>
          <a:prstGeom prst="rect">
            <a:avLst/>
          </a:prstGeom>
        </p:spPr>
        <p:txBody>
          <a:bodyPr/>
          <a:lstStyle>
            <a:lvl1pPr>
              <a:defRPr sz="5600"/>
            </a:lvl1pPr>
          </a:lstStyle>
          <a:p>
            <a:pPr/>
            <a:r>
              <a:t>Why bring your brand abroad?</a:t>
            </a:r>
          </a:p>
        </p:txBody>
      </p:sp>
      <p:sp>
        <p:nvSpPr>
          <p:cNvPr id="128" name="Scale business, larger audience means more revenue…"/>
          <p:cNvSpPr txBox="1"/>
          <p:nvPr>
            <p:ph type="body" idx="1"/>
          </p:nvPr>
        </p:nvSpPr>
        <p:spPr>
          <a:prstGeom prst="rect">
            <a:avLst/>
          </a:prstGeom>
        </p:spPr>
        <p:txBody>
          <a:bodyPr/>
          <a:lstStyle/>
          <a:p>
            <a:pPr marL="431165" indent="-431165" defTabSz="566674">
              <a:spcBef>
                <a:spcPts val="4000"/>
              </a:spcBef>
              <a:defRPr sz="3104"/>
            </a:pPr>
            <a:r>
              <a:t>Scale business, larger audience means more revenue</a:t>
            </a:r>
          </a:p>
          <a:p>
            <a:pPr marL="431165" indent="-431165" defTabSz="566674">
              <a:spcBef>
                <a:spcPts val="4000"/>
              </a:spcBef>
              <a:defRPr sz="3104"/>
            </a:pPr>
            <a:r>
              <a:t>Test new markets</a:t>
            </a:r>
          </a:p>
          <a:p>
            <a:pPr marL="431165" indent="-431165" defTabSz="566674">
              <a:spcBef>
                <a:spcPts val="4000"/>
              </a:spcBef>
              <a:defRPr sz="3104"/>
            </a:pPr>
            <a:r>
              <a:t>Make the brand global, repeat success in different countries </a:t>
            </a:r>
          </a:p>
          <a:p>
            <a:pPr marL="431165" indent="-431165" defTabSz="566674">
              <a:spcBef>
                <a:spcPts val="4000"/>
              </a:spcBef>
              <a:defRPr sz="3104"/>
            </a:pPr>
            <a:r>
              <a:t>Using manufacturing or services in another country to improve your business</a:t>
            </a:r>
          </a:p>
          <a:p>
            <a:pPr marL="431165" indent="-431165" defTabSz="566674">
              <a:spcBef>
                <a:spcPts val="4000"/>
              </a:spcBef>
              <a:defRPr sz="3104"/>
            </a:pPr>
            <a:r>
              <a:t>Capitalize on your successful brand and protect it before someone undercuts you.  Over 12.3 Million Trademark Registrations in 2017…and nearly half of those in China. </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1" name="Image" descr="Image"/>
          <p:cNvPicPr>
            <a:picLocks noChangeAspect="1"/>
          </p:cNvPicPr>
          <p:nvPr/>
        </p:nvPicPr>
        <p:blipFill>
          <a:blip r:embed="rId2">
            <a:extLst/>
          </a:blip>
          <a:stretch>
            <a:fillRect/>
          </a:stretch>
        </p:blipFill>
        <p:spPr>
          <a:xfrm>
            <a:off x="-12700" y="1212056"/>
            <a:ext cx="13030200" cy="7329488"/>
          </a:xfrm>
          <a:prstGeom prst="rect">
            <a:avLst/>
          </a:prstGeom>
          <a:ln w="12700">
            <a:miter lim="400000"/>
          </a:ln>
        </p:spPr>
      </p:pic>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3" name="Image" descr="Image"/>
          <p:cNvPicPr>
            <a:picLocks noChangeAspect="1"/>
          </p:cNvPicPr>
          <p:nvPr/>
        </p:nvPicPr>
        <p:blipFill>
          <a:blip r:embed="rId2">
            <a:extLst/>
          </a:blip>
          <a:stretch>
            <a:fillRect/>
          </a:stretch>
        </p:blipFill>
        <p:spPr>
          <a:xfrm>
            <a:off x="-12700" y="1212056"/>
            <a:ext cx="13030200" cy="7329488"/>
          </a:xfrm>
          <a:prstGeom prst="rect">
            <a:avLst/>
          </a:prstGeom>
          <a:ln w="12700">
            <a:miter lim="400000"/>
          </a:ln>
        </p:spPr>
      </p:pic>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extLst/>
          </a:blip>
          <a:stretch>
            <a:fillRect/>
          </a:stretch>
        </p:blipFill>
        <p:spPr>
          <a:xfrm>
            <a:off x="-12700" y="1212056"/>
            <a:ext cx="13030200" cy="7329488"/>
          </a:xfrm>
          <a:prstGeom prst="rect">
            <a:avLst/>
          </a:prstGeom>
          <a:ln w="12700">
            <a:miter lim="400000"/>
          </a:ln>
        </p:spPr>
      </p:pic>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7" name="Image" descr="Image"/>
          <p:cNvPicPr>
            <a:picLocks noChangeAspect="1"/>
          </p:cNvPicPr>
          <p:nvPr/>
        </p:nvPicPr>
        <p:blipFill>
          <a:blip r:embed="rId2">
            <a:extLst/>
          </a:blip>
          <a:stretch>
            <a:fillRect/>
          </a:stretch>
        </p:blipFill>
        <p:spPr>
          <a:xfrm>
            <a:off x="0" y="1219200"/>
            <a:ext cx="13004800" cy="7315200"/>
          </a:xfrm>
          <a:prstGeom prst="rect">
            <a:avLst/>
          </a:prstGeom>
          <a:ln w="12700">
            <a:miter lim="400000"/>
          </a:ln>
        </p:spPr>
      </p:pic>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9" name="Image" descr="Image"/>
          <p:cNvPicPr>
            <a:picLocks noChangeAspect="1"/>
          </p:cNvPicPr>
          <p:nvPr/>
        </p:nvPicPr>
        <p:blipFill>
          <a:blip r:embed="rId2">
            <a:extLst/>
          </a:blip>
          <a:stretch>
            <a:fillRect/>
          </a:stretch>
        </p:blipFill>
        <p:spPr>
          <a:xfrm>
            <a:off x="0" y="1219200"/>
            <a:ext cx="13004801" cy="7315200"/>
          </a:xfrm>
          <a:prstGeom prst="rect">
            <a:avLst/>
          </a:prstGeom>
          <a:ln w="12700">
            <a:miter lim="400000"/>
          </a:ln>
        </p:spPr>
      </p:pic>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1" name="Image" descr="Image"/>
          <p:cNvPicPr>
            <a:picLocks noChangeAspect="1"/>
          </p:cNvPicPr>
          <p:nvPr/>
        </p:nvPicPr>
        <p:blipFill>
          <a:blip r:embed="rId2">
            <a:extLst/>
          </a:blip>
          <a:stretch>
            <a:fillRect/>
          </a:stretch>
        </p:blipFill>
        <p:spPr>
          <a:xfrm>
            <a:off x="-12700" y="1441450"/>
            <a:ext cx="13030200" cy="7329488"/>
          </a:xfrm>
          <a:prstGeom prst="rect">
            <a:avLst/>
          </a:prstGeom>
          <a:ln w="12700">
            <a:miter lim="400000"/>
          </a:ln>
        </p:spPr>
      </p:pic>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3" name="Image" descr="Image"/>
          <p:cNvPicPr>
            <a:picLocks noChangeAspect="1"/>
          </p:cNvPicPr>
          <p:nvPr/>
        </p:nvPicPr>
        <p:blipFill>
          <a:blip r:embed="rId2">
            <a:extLst/>
          </a:blip>
          <a:stretch>
            <a:fillRect/>
          </a:stretch>
        </p:blipFill>
        <p:spPr>
          <a:xfrm>
            <a:off x="-25400" y="1733550"/>
            <a:ext cx="13055600" cy="7343775"/>
          </a:xfrm>
          <a:prstGeom prst="rect">
            <a:avLst/>
          </a:prstGeom>
          <a:ln w="12700">
            <a:miter lim="400000"/>
          </a:ln>
        </p:spPr>
      </p:pic>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5" name="Image" descr="Image"/>
          <p:cNvPicPr>
            <a:picLocks noChangeAspect="1"/>
          </p:cNvPicPr>
          <p:nvPr/>
        </p:nvPicPr>
        <p:blipFill>
          <a:blip r:embed="rId2">
            <a:extLst/>
          </a:blip>
          <a:stretch>
            <a:fillRect/>
          </a:stretch>
        </p:blipFill>
        <p:spPr>
          <a:xfrm>
            <a:off x="-12700" y="1212056"/>
            <a:ext cx="13030200" cy="7329488"/>
          </a:xfrm>
          <a:prstGeom prst="rect">
            <a:avLst/>
          </a:prstGeom>
          <a:ln w="12700">
            <a:miter lim="400000"/>
          </a:ln>
        </p:spPr>
      </p:pic>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7" name="Image" descr="Image"/>
          <p:cNvPicPr>
            <a:picLocks noChangeAspect="1"/>
          </p:cNvPicPr>
          <p:nvPr/>
        </p:nvPicPr>
        <p:blipFill>
          <a:blip r:embed="rId2">
            <a:extLst/>
          </a:blip>
          <a:stretch>
            <a:fillRect/>
          </a:stretch>
        </p:blipFill>
        <p:spPr>
          <a:xfrm>
            <a:off x="12700" y="1226343"/>
            <a:ext cx="12979400" cy="7300914"/>
          </a:xfrm>
          <a:prstGeom prst="rect">
            <a:avLst/>
          </a:prstGeom>
          <a:ln w="12700">
            <a:miter lim="400000"/>
          </a:ln>
        </p:spPr>
      </p:pic>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9" name="Image" descr="Image"/>
          <p:cNvPicPr>
            <a:picLocks noChangeAspect="1"/>
          </p:cNvPicPr>
          <p:nvPr/>
        </p:nvPicPr>
        <p:blipFill>
          <a:blip r:embed="rId2">
            <a:extLst/>
          </a:blip>
          <a:stretch>
            <a:fillRect/>
          </a:stretch>
        </p:blipFill>
        <p:spPr>
          <a:xfrm>
            <a:off x="0" y="1219200"/>
            <a:ext cx="13004800" cy="7315200"/>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0" name="Challenges going abroad"/>
          <p:cNvSpPr txBox="1"/>
          <p:nvPr>
            <p:ph type="title"/>
          </p:nvPr>
        </p:nvSpPr>
        <p:spPr>
          <a:prstGeom prst="rect">
            <a:avLst/>
          </a:prstGeom>
        </p:spPr>
        <p:txBody>
          <a:bodyPr/>
          <a:lstStyle>
            <a:lvl1pPr defTabSz="543305">
              <a:defRPr sz="7440"/>
            </a:lvl1pPr>
          </a:lstStyle>
          <a:p>
            <a:pPr/>
            <a:r>
              <a:t>Challenges going abroad</a:t>
            </a:r>
          </a:p>
        </p:txBody>
      </p:sp>
      <p:sp>
        <p:nvSpPr>
          <p:cNvPr id="131" name="Brand and IP protection…"/>
          <p:cNvSpPr txBox="1"/>
          <p:nvPr>
            <p:ph type="body" idx="1"/>
          </p:nvPr>
        </p:nvSpPr>
        <p:spPr>
          <a:prstGeom prst="rect">
            <a:avLst/>
          </a:prstGeom>
        </p:spPr>
        <p:txBody>
          <a:bodyPr/>
          <a:lstStyle/>
          <a:p>
            <a:pPr/>
            <a:r>
              <a:t>Brand and IP protection</a:t>
            </a:r>
          </a:p>
          <a:p>
            <a:pPr/>
            <a:r>
              <a:t>Registering patents, trademarks and copyrights</a:t>
            </a:r>
          </a:p>
          <a:p>
            <a:pPr/>
            <a:r>
              <a:t>Working with local law firms</a:t>
            </a:r>
          </a:p>
          <a:p>
            <a:pPr/>
            <a:r>
              <a:t>Translations and cultural considerations. Not all publicity is good publicity. </a:t>
            </a:r>
          </a:p>
          <a:p>
            <a:pPr/>
            <a:r>
              <a:t>Need to understand a new audience</a:t>
            </a:r>
          </a:p>
          <a:p>
            <a:pPr/>
            <a:r>
              <a:t>Counterfeiters, squatters, trolls</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1" name="Image" descr="Image"/>
          <p:cNvPicPr>
            <a:picLocks noChangeAspect="1"/>
          </p:cNvPicPr>
          <p:nvPr/>
        </p:nvPicPr>
        <p:blipFill>
          <a:blip r:embed="rId2">
            <a:extLst/>
          </a:blip>
          <a:stretch>
            <a:fillRect/>
          </a:stretch>
        </p:blipFill>
        <p:spPr>
          <a:xfrm>
            <a:off x="0" y="1219200"/>
            <a:ext cx="13004800" cy="7315200"/>
          </a:xfrm>
          <a:prstGeom prst="rect">
            <a:avLst/>
          </a:prstGeom>
          <a:ln w="12700">
            <a:miter lim="400000"/>
          </a:ln>
        </p:spPr>
      </p:pic>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3" name="Key Takeaways"/>
          <p:cNvSpPr txBox="1"/>
          <p:nvPr>
            <p:ph type="title"/>
          </p:nvPr>
        </p:nvSpPr>
        <p:spPr>
          <a:prstGeom prst="rect">
            <a:avLst/>
          </a:prstGeom>
        </p:spPr>
        <p:txBody>
          <a:bodyPr/>
          <a:lstStyle/>
          <a:p>
            <a:pPr/>
            <a:r>
              <a:t>Key Takeaways</a:t>
            </a:r>
          </a:p>
        </p:txBody>
      </p:sp>
      <p:sp>
        <p:nvSpPr>
          <p:cNvPr id="194" name="Do your translations and cultural homework on how you want to represent your brand before you decide your legal route…"/>
          <p:cNvSpPr txBox="1"/>
          <p:nvPr>
            <p:ph type="body" idx="1"/>
          </p:nvPr>
        </p:nvSpPr>
        <p:spPr>
          <a:prstGeom prst="rect">
            <a:avLst/>
          </a:prstGeom>
        </p:spPr>
        <p:txBody>
          <a:bodyPr/>
          <a:lstStyle/>
          <a:p>
            <a:pPr/>
            <a:r>
              <a:t>Do your translations and cultural homework on how you want to represent your brand before you decide your legal route</a:t>
            </a:r>
          </a:p>
          <a:p>
            <a:pPr/>
            <a:r>
              <a:t>You may need regional legal help as well as cultural brand experts</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3" name="Trademarks"/>
          <p:cNvSpPr txBox="1"/>
          <p:nvPr>
            <p:ph type="title"/>
          </p:nvPr>
        </p:nvSpPr>
        <p:spPr>
          <a:prstGeom prst="rect">
            <a:avLst/>
          </a:prstGeom>
        </p:spPr>
        <p:txBody>
          <a:bodyPr/>
          <a:lstStyle/>
          <a:p>
            <a:pPr/>
            <a:r>
              <a:t>Trademarks</a:t>
            </a:r>
          </a:p>
        </p:txBody>
      </p:sp>
      <p:sp>
        <p:nvSpPr>
          <p:cNvPr id="134" name="File an intent to use (ITU)…"/>
          <p:cNvSpPr txBox="1"/>
          <p:nvPr>
            <p:ph type="body" idx="1"/>
          </p:nvPr>
        </p:nvSpPr>
        <p:spPr>
          <a:xfrm>
            <a:off x="850900" y="2597150"/>
            <a:ext cx="11099800" cy="6286500"/>
          </a:xfrm>
          <a:prstGeom prst="rect">
            <a:avLst/>
          </a:prstGeom>
        </p:spPr>
        <p:txBody>
          <a:bodyPr/>
          <a:lstStyle/>
          <a:p>
            <a:pPr marL="342264" indent="-342264" defTabSz="449833">
              <a:spcBef>
                <a:spcPts val="3200"/>
              </a:spcBef>
              <a:defRPr sz="2464"/>
            </a:pPr>
            <a:r>
              <a:t>File an intent to use (ITU)</a:t>
            </a:r>
          </a:p>
          <a:p>
            <a:pPr marL="342264" indent="-342264" defTabSz="449833">
              <a:spcBef>
                <a:spcPts val="3200"/>
              </a:spcBef>
              <a:defRPr sz="2464"/>
            </a:pPr>
            <a:r>
              <a:t>Conduct searches, are there squatters or existing similar trademarks in the region? </a:t>
            </a:r>
          </a:p>
          <a:p>
            <a:pPr marL="342264" indent="-342264" defTabSz="449833">
              <a:spcBef>
                <a:spcPts val="3200"/>
              </a:spcBef>
              <a:defRPr sz="2464"/>
            </a:pPr>
            <a:r>
              <a:t>Do you want to file in the same language or translate it to local language? Phonetic, literal or something new?</a:t>
            </a:r>
          </a:p>
          <a:p>
            <a:pPr marL="342264" indent="-342264" defTabSz="449833">
              <a:spcBef>
                <a:spcPts val="3200"/>
              </a:spcBef>
              <a:defRPr sz="2464"/>
            </a:pPr>
            <a:r>
              <a:t>Is the country part of the Madrid Protocol? And what is the extent that it can help?</a:t>
            </a:r>
          </a:p>
          <a:p>
            <a:pPr marL="342264" indent="-342264" defTabSz="449833">
              <a:spcBef>
                <a:spcPts val="3200"/>
              </a:spcBef>
              <a:defRPr sz="2464"/>
            </a:pPr>
            <a:r>
              <a:t>The Paris Convention Convention Priority — Gives trademark applicants a six month window to apply for protection in other countries in the Union and gives them priority in filing.  </a:t>
            </a:r>
          </a:p>
          <a:p>
            <a:pPr marL="342264" indent="-342264" defTabSz="449833">
              <a:spcBef>
                <a:spcPts val="3200"/>
              </a:spcBef>
              <a:defRPr sz="2464"/>
            </a:pPr>
            <a:r>
              <a:t>You are not on home turf, be careful picking battles. </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36" name="Image" descr="Image"/>
          <p:cNvPicPr>
            <a:picLocks noChangeAspect="1"/>
          </p:cNvPicPr>
          <p:nvPr/>
        </p:nvPicPr>
        <p:blipFill>
          <a:blip r:embed="rId2">
            <a:extLst/>
          </a:blip>
          <a:stretch>
            <a:fillRect/>
          </a:stretch>
        </p:blipFill>
        <p:spPr>
          <a:xfrm>
            <a:off x="1651000" y="2965450"/>
            <a:ext cx="10908691" cy="5156836"/>
          </a:xfrm>
          <a:prstGeom prst="rect">
            <a:avLst/>
          </a:prstGeom>
          <a:ln w="12700">
            <a:miter lim="400000"/>
          </a:ln>
        </p:spPr>
      </p:pic>
      <p:sp>
        <p:nvSpPr>
          <p:cNvPr id="137" name="European Union Intellectual Property Office; CANCELLATION No 14 788 C (REVOCATION); Supermac's   (Holdings)   Ltd against McDonald's…"/>
          <p:cNvSpPr txBox="1"/>
          <p:nvPr/>
        </p:nvSpPr>
        <p:spPr>
          <a:xfrm>
            <a:off x="1574800" y="1365250"/>
            <a:ext cx="9101188" cy="1498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defTabSz="457200">
              <a:defRPr b="0" sz="1840">
                <a:solidFill>
                  <a:srgbClr val="666666"/>
                </a:solidFill>
                <a:latin typeface="Helvetica"/>
                <a:ea typeface="Helvetica"/>
                <a:cs typeface="Helvetica"/>
                <a:sym typeface="Helvetica"/>
              </a:defRPr>
            </a:pPr>
            <a:r>
              <a:t>European Union Intellectual Property Office; CANCELLATION No</a:t>
            </a:r>
            <a:r>
              <a:rPr>
                <a:solidFill>
                  <a:srgbClr val="000000"/>
                </a:solidFill>
              </a:rPr>
              <a:t> </a:t>
            </a:r>
            <a:r>
              <a:t>14</a:t>
            </a:r>
            <a:r>
              <a:rPr>
                <a:solidFill>
                  <a:srgbClr val="000000"/>
                </a:solidFill>
              </a:rPr>
              <a:t> </a:t>
            </a:r>
            <a:r>
              <a:t>788</a:t>
            </a:r>
            <a:r>
              <a:rPr>
                <a:solidFill>
                  <a:srgbClr val="000000"/>
                </a:solidFill>
              </a:rPr>
              <a:t> </a:t>
            </a:r>
            <a:r>
              <a:t>C (REVOCATION); Supermac's   (Holdings)   Ltd against McDonald's </a:t>
            </a:r>
            <a:endParaRPr>
              <a:solidFill>
                <a:srgbClr val="000000"/>
              </a:solidFill>
            </a:endParaRPr>
          </a:p>
          <a:p>
            <a:pPr algn="l" defTabSz="457200">
              <a:defRPr b="0" sz="1840">
                <a:solidFill>
                  <a:srgbClr val="666666"/>
                </a:solidFill>
                <a:latin typeface="Helvetica"/>
                <a:ea typeface="Helvetica"/>
                <a:cs typeface="Helvetica"/>
                <a:sym typeface="Helvetica"/>
              </a:defRPr>
            </a:pPr>
            <a:r>
              <a:t>International Property Company, Ltd.</a:t>
            </a:r>
            <a:endParaRPr>
              <a:solidFill>
                <a:srgbClr val="000000"/>
              </a:solidFill>
            </a:endParaRPr>
          </a:p>
          <a:p>
            <a:pPr algn="l" defTabSz="457200">
              <a:defRPr b="0" sz="1840">
                <a:solidFill>
                  <a:srgbClr val="666666"/>
                </a:solidFill>
                <a:latin typeface="Helvetica"/>
                <a:ea typeface="Helvetica"/>
                <a:cs typeface="Helvetica"/>
                <a:sym typeface="Helvetica"/>
              </a:defRPr>
            </a:pPr>
            <a:endParaRPr>
              <a:solidFill>
                <a:srgbClr val="000000"/>
              </a:solidFill>
            </a:endParaRP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9" name="Copyrights"/>
          <p:cNvSpPr txBox="1"/>
          <p:nvPr>
            <p:ph type="title"/>
          </p:nvPr>
        </p:nvSpPr>
        <p:spPr>
          <a:prstGeom prst="rect">
            <a:avLst/>
          </a:prstGeom>
        </p:spPr>
        <p:txBody>
          <a:bodyPr/>
          <a:lstStyle/>
          <a:p>
            <a:pPr/>
            <a:r>
              <a:t>Copyrights</a:t>
            </a:r>
          </a:p>
        </p:txBody>
      </p:sp>
      <p:sp>
        <p:nvSpPr>
          <p:cNvPr id="140" name="How does the Berne Convention1 2 protect you?…"/>
          <p:cNvSpPr txBox="1"/>
          <p:nvPr>
            <p:ph type="body" idx="1"/>
          </p:nvPr>
        </p:nvSpPr>
        <p:spPr>
          <a:xfrm>
            <a:off x="1155700" y="2057400"/>
            <a:ext cx="11099800" cy="6286500"/>
          </a:xfrm>
          <a:prstGeom prst="rect">
            <a:avLst/>
          </a:prstGeom>
        </p:spPr>
        <p:txBody>
          <a:bodyPr/>
          <a:lstStyle/>
          <a:p>
            <a:pPr/>
            <a:r>
              <a:t>How does the Berne Convention</a:t>
            </a:r>
            <a:r>
              <a:rPr baseline="31999"/>
              <a:t>1 2</a:t>
            </a:r>
            <a:r>
              <a:t> protect you?</a:t>
            </a:r>
          </a:p>
          <a:p>
            <a:pPr/>
            <a:r>
              <a:t>Copyright registration benefits</a:t>
            </a:r>
          </a:p>
          <a:p>
            <a:pPr/>
            <a:r>
              <a:t>Watch your choice of law</a:t>
            </a:r>
          </a:p>
          <a:p>
            <a:pPr/>
            <a:r>
              <a:t>“Moral rights” for work for hire in certain regions</a:t>
            </a:r>
          </a:p>
        </p:txBody>
      </p:sp>
      <p:sp>
        <p:nvSpPr>
          <p:cNvPr id="141" name="25 U.S.T. 1341; 1161 U.N.T.S. 3…"/>
          <p:cNvSpPr txBox="1"/>
          <p:nvPr/>
        </p:nvSpPr>
        <p:spPr>
          <a:xfrm>
            <a:off x="1257300" y="9165958"/>
            <a:ext cx="2965178" cy="50218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277812" indent="-277812" algn="l" defTabSz="457200">
              <a:buSzPct val="100000"/>
              <a:buAutoNum type="arabicPeriod" startAt="1"/>
              <a:defRPr b="0" i="1" sz="1400">
                <a:solidFill>
                  <a:srgbClr val="333333"/>
                </a:solidFill>
                <a:latin typeface="Arial"/>
                <a:ea typeface="Arial"/>
                <a:cs typeface="Arial"/>
                <a:sym typeface="Arial"/>
              </a:defRPr>
            </a:pPr>
            <a:r>
              <a:t>25 U.S.T. 1341; 1161 U.N.T.S. 3</a:t>
            </a:r>
          </a:p>
          <a:p>
            <a:pPr algn="l" defTabSz="457200">
              <a:defRPr b="0" sz="1400">
                <a:solidFill>
                  <a:srgbClr val="333333"/>
                </a:solidFill>
                <a:latin typeface="Arial"/>
                <a:ea typeface="Arial"/>
                <a:cs typeface="Arial"/>
                <a:sym typeface="Arial"/>
              </a:defRPr>
            </a:pPr>
            <a:r>
              <a:t>2. 828 U.N.T.S. 221</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3" name="Patents"/>
          <p:cNvSpPr txBox="1"/>
          <p:nvPr>
            <p:ph type="title"/>
          </p:nvPr>
        </p:nvSpPr>
        <p:spPr>
          <a:prstGeom prst="rect">
            <a:avLst/>
          </a:prstGeom>
        </p:spPr>
        <p:txBody>
          <a:bodyPr/>
          <a:lstStyle/>
          <a:p>
            <a:pPr/>
            <a:r>
              <a:t>Patents</a:t>
            </a:r>
          </a:p>
        </p:txBody>
      </p:sp>
      <p:sp>
        <p:nvSpPr>
          <p:cNvPr id="144" name="Protecting intellectual property rights (IPR) overseas…"/>
          <p:cNvSpPr txBox="1"/>
          <p:nvPr>
            <p:ph type="body" idx="1"/>
          </p:nvPr>
        </p:nvSpPr>
        <p:spPr>
          <a:prstGeom prst="rect">
            <a:avLst/>
          </a:prstGeom>
        </p:spPr>
        <p:txBody>
          <a:bodyPr/>
          <a:lstStyle/>
          <a:p>
            <a:pPr marL="203733" indent="-203733" defTabSz="457200">
              <a:spcBef>
                <a:spcPts val="0"/>
              </a:spcBef>
              <a:defRPr b="1" sz="1466">
                <a:solidFill>
                  <a:srgbClr val="010305"/>
                </a:solidFill>
                <a:latin typeface="Helvetica"/>
                <a:ea typeface="Helvetica"/>
                <a:cs typeface="Helvetica"/>
                <a:sym typeface="Helvetica"/>
              </a:defRPr>
            </a:pPr>
            <a:r>
              <a:t>Prot</a:t>
            </a:r>
            <a:r>
              <a:rPr sz="1566">
                <a:latin typeface="Helvetica Neue"/>
                <a:ea typeface="Helvetica Neue"/>
                <a:cs typeface="Helvetica Neue"/>
                <a:sym typeface="Helvetica Neue"/>
              </a:rPr>
              <a:t>ecting intellectual property rights (IPR) overseas</a:t>
            </a:r>
            <a:endParaRPr sz="1566">
              <a:latin typeface="Helvetica Neue"/>
              <a:ea typeface="Helvetica Neue"/>
              <a:cs typeface="Helvetica Neue"/>
              <a:sym typeface="Helvetica Neue"/>
            </a:endParaRPr>
          </a:p>
          <a:p>
            <a:pPr lvl="1" marL="648233" indent="-203733" defTabSz="457200">
              <a:spcBef>
                <a:spcPts val="0"/>
              </a:spcBef>
              <a:defRPr sz="1566">
                <a:solidFill>
                  <a:srgbClr val="010305"/>
                </a:solidFill>
              </a:defRPr>
            </a:pPr>
            <a:r>
              <a:t>Since the rights granted by a U.S. patent extend only throughout the territory of the United States and have no effect in a foreign country, an inventor who wishes patent protection in other countries must apply for a patent in each of the other countries or in regional patent offices. Almost every country has its own patent law, and a person desiring a patent in a particular country must make an application for patent in that country, in accordance with the requirements of that country.</a:t>
            </a:r>
          </a:p>
          <a:p>
            <a:pPr marL="0" indent="0" defTabSz="457200">
              <a:spcBef>
                <a:spcPts val="0"/>
              </a:spcBef>
              <a:buSzTx/>
              <a:buNone/>
              <a:defRPr sz="1566">
                <a:solidFill>
                  <a:srgbClr val="010305"/>
                </a:solidFill>
              </a:defRPr>
            </a:pPr>
            <a:r>
              <a:t> </a:t>
            </a:r>
          </a:p>
          <a:p>
            <a:pPr marL="203733" indent="-203733" defTabSz="457200">
              <a:spcBef>
                <a:spcPts val="0"/>
              </a:spcBef>
              <a:defRPr sz="1566">
                <a:solidFill>
                  <a:srgbClr val="010305"/>
                </a:solidFill>
              </a:defRPr>
            </a:pPr>
            <a:r>
              <a:t>Many small companies experience difficulty protecting their IPR abroad, including in China, as they are not aware of how to obtain and enforce rights in foreign markets. Some basic, often low-cost, steps small companies should consider include:</a:t>
            </a:r>
          </a:p>
          <a:p>
            <a:pPr lvl="1" marL="648233" indent="-203733" defTabSz="457200">
              <a:spcBef>
                <a:spcPts val="0"/>
              </a:spcBef>
              <a:defRPr sz="1566">
                <a:solidFill>
                  <a:srgbClr val="010305"/>
                </a:solidFill>
              </a:defRPr>
            </a:pPr>
            <a:r>
              <a:t>Working with legal counsel to develop an overall IPR protection strategy;</a:t>
            </a:r>
          </a:p>
          <a:p>
            <a:pPr lvl="1" marL="648233" indent="-203733" defTabSz="457200">
              <a:spcBef>
                <a:spcPts val="0"/>
              </a:spcBef>
              <a:defRPr sz="1566">
                <a:solidFill>
                  <a:srgbClr val="010305"/>
                </a:solidFill>
              </a:defRPr>
            </a:pPr>
            <a:r>
              <a:t>Developing detailed IPR language for licensing and subcontracting contracts;</a:t>
            </a:r>
          </a:p>
          <a:p>
            <a:pPr lvl="1" marL="648233" indent="-203733" defTabSz="457200">
              <a:spcBef>
                <a:spcPts val="0"/>
              </a:spcBef>
              <a:defRPr sz="1566">
                <a:solidFill>
                  <a:srgbClr val="010305"/>
                </a:solidFill>
              </a:defRPr>
            </a:pPr>
            <a:r>
              <a:t>Conducting due diligence of potential foreign partners ;</a:t>
            </a:r>
          </a:p>
          <a:p>
            <a:pPr lvl="1" marL="648233" indent="-203733" defTabSz="457200">
              <a:spcBef>
                <a:spcPts val="0"/>
              </a:spcBef>
              <a:defRPr sz="1566">
                <a:solidFill>
                  <a:srgbClr val="010305"/>
                </a:solidFill>
              </a:defRPr>
            </a:pPr>
            <a:r>
              <a:t>Recording their U.S.-registered trademarks and copyrights with Customs and Border Protection; and</a:t>
            </a:r>
          </a:p>
          <a:p>
            <a:pPr lvl="1" marL="648233" indent="-203733" defTabSz="457200">
              <a:spcBef>
                <a:spcPts val="0"/>
              </a:spcBef>
              <a:defRPr sz="1566">
                <a:solidFill>
                  <a:srgbClr val="010305"/>
                </a:solidFill>
              </a:defRPr>
            </a:pPr>
            <a:r>
              <a:t>Securing and registering patents, trademarks, and copyrights in key foreign markets, including defensively in countries where IPR violations are common.</a:t>
            </a:r>
          </a:p>
          <a:p>
            <a:pPr marL="0" indent="0" defTabSz="457200">
              <a:spcBef>
                <a:spcPts val="0"/>
              </a:spcBef>
              <a:buSzTx/>
              <a:buNone/>
              <a:defRPr sz="1566">
                <a:solidFill>
                  <a:srgbClr val="010305"/>
                </a:solidFill>
              </a:defRPr>
            </a:pPr>
            <a:r>
              <a:t> </a:t>
            </a:r>
          </a:p>
          <a:p>
            <a:pPr marL="203733" indent="-203733" defTabSz="457200">
              <a:spcBef>
                <a:spcPts val="0"/>
              </a:spcBef>
              <a:defRPr sz="1566">
                <a:solidFill>
                  <a:srgbClr val="010305"/>
                </a:solidFill>
              </a:defRPr>
            </a:pPr>
            <a:r>
              <a:t>The Patent Cooperation Treaty (PCT) is an international treaty with more than 150 Contracting States. The PCT makes it possible to seek patent protection for an invention simultaneously in a large number of countries by filing a single “international” patent application instead of filing several separate national or regional patent applications. The granting of patents remains under the control of the national or regional patent offices in what is called the “national phase”.</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 name="Local Counsel Considerations"/>
          <p:cNvSpPr txBox="1"/>
          <p:nvPr>
            <p:ph type="title"/>
          </p:nvPr>
        </p:nvSpPr>
        <p:spPr>
          <a:prstGeom prst="rect">
            <a:avLst/>
          </a:prstGeom>
        </p:spPr>
        <p:txBody>
          <a:bodyPr/>
          <a:lstStyle>
            <a:lvl1pPr>
              <a:defRPr sz="5400"/>
            </a:lvl1pPr>
          </a:lstStyle>
          <a:p>
            <a:pPr/>
            <a:r>
              <a:t>Local Counsel Considerations</a:t>
            </a:r>
          </a:p>
        </p:txBody>
      </p:sp>
      <p:sp>
        <p:nvSpPr>
          <p:cNvPr id="147" name="It’s dangerous to go alone! You will need local help to do filings, investigation and cultural considerations.…"/>
          <p:cNvSpPr txBox="1"/>
          <p:nvPr>
            <p:ph type="body" idx="1"/>
          </p:nvPr>
        </p:nvSpPr>
        <p:spPr>
          <a:prstGeom prst="rect">
            <a:avLst/>
          </a:prstGeom>
        </p:spPr>
        <p:txBody>
          <a:bodyPr/>
          <a:lstStyle/>
          <a:p>
            <a:pPr marL="231139" indent="-231139" defTabSz="303783">
              <a:spcBef>
                <a:spcPts val="2100"/>
              </a:spcBef>
              <a:defRPr sz="1664"/>
            </a:pPr>
            <a:r>
              <a:t>It’s dangerous to go alone! You will need local help to do filings, investigation and cultural considerations. </a:t>
            </a:r>
          </a:p>
          <a:p>
            <a:pPr marL="231139" indent="-231139" defTabSz="303783">
              <a:spcBef>
                <a:spcPts val="2100"/>
              </a:spcBef>
              <a:defRPr sz="1664"/>
            </a:pPr>
            <a:r>
              <a:t>Not like working with outside counsel in the US</a:t>
            </a:r>
          </a:p>
          <a:p>
            <a:pPr marL="231139" indent="-231139" defTabSz="303783">
              <a:spcBef>
                <a:spcPts val="2100"/>
              </a:spcBef>
              <a:defRPr sz="1664"/>
            </a:pPr>
            <a:r>
              <a:t>They will know about the regional governing body and can lead you to the best path (e.g. China Administration for Industry and Commerce, different provincial AIC.) </a:t>
            </a:r>
          </a:p>
          <a:p>
            <a:pPr marL="231139" indent="-231139" defTabSz="303783">
              <a:spcBef>
                <a:spcPts val="2100"/>
              </a:spcBef>
              <a:defRPr sz="1664"/>
            </a:pPr>
            <a:r>
              <a:t>Cultural business differences (e.g. responsiveness, understanding client goals)</a:t>
            </a:r>
          </a:p>
          <a:p>
            <a:pPr marL="231139" indent="-231139" defTabSz="303783">
              <a:spcBef>
                <a:spcPts val="2100"/>
              </a:spcBef>
              <a:defRPr sz="1664"/>
            </a:pPr>
            <a:r>
              <a:t>Different time zones makes it more difficult to rush things. </a:t>
            </a:r>
          </a:p>
          <a:p>
            <a:pPr marL="231139" indent="-231139" defTabSz="303783">
              <a:spcBef>
                <a:spcPts val="2100"/>
              </a:spcBef>
              <a:defRPr sz="1664"/>
            </a:pPr>
            <a:r>
              <a:t>Find reliable and well-connected local counsel with good communication skills (helpful if they trained in the US) </a:t>
            </a:r>
          </a:p>
          <a:p>
            <a:pPr marL="231139" indent="-231139" defTabSz="303783">
              <a:spcBef>
                <a:spcPts val="2100"/>
              </a:spcBef>
              <a:defRPr sz="1664"/>
            </a:pPr>
            <a:r>
              <a:t>Build individual relationships, especially as people may move from firm to firm; face-to-face meetings are helpful</a:t>
            </a:r>
          </a:p>
          <a:p>
            <a:pPr marL="231139" indent="-231139" defTabSz="303783">
              <a:spcBef>
                <a:spcPts val="2100"/>
              </a:spcBef>
              <a:defRPr sz="1664"/>
            </a:pPr>
            <a:r>
              <a:t>Essential for conducting pre-filing trademark searches in foreign languages, negotiating settlement agreements, and staying up-to-date on changes in local law</a:t>
            </a:r>
          </a:p>
          <a:p>
            <a:pPr marL="231139" indent="-231139" defTabSz="303783">
              <a:spcBef>
                <a:spcPts val="2100"/>
              </a:spcBef>
              <a:defRPr sz="1664"/>
            </a:pPr>
            <a:r>
              <a:t>Know when </a:t>
            </a:r>
            <a:r>
              <a:rPr u="sng"/>
              <a:t>not</a:t>
            </a:r>
            <a:r>
              <a:t> to use local counsel (e.g. if cheaper and more effective for in-house lawyer to negotiate consent letters, settlements, etc. with colleague situated in global office), use a US firm intermediary. </a:t>
            </a:r>
          </a:p>
          <a:p>
            <a:pPr marL="231139" indent="-231139" defTabSz="303783">
              <a:spcBef>
                <a:spcPts val="2100"/>
              </a:spcBef>
              <a:defRPr sz="1664"/>
            </a:pPr>
            <a:r>
              <a:t>We may see more reciprocity (incoming work) due to new trademark rule at PTO requiring foreign domiciled applicants to use a US licensed attorney</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extLst/>
          </a:blip>
          <a:srcRect l="765" t="18879" r="16176" b="0"/>
          <a:stretch>
            <a:fillRect/>
          </a:stretch>
        </p:blipFill>
        <p:spPr>
          <a:xfrm>
            <a:off x="0" y="1304528"/>
            <a:ext cx="13004915" cy="7144559"/>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2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200" u="none" kumimoji="0" normalizeH="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1" baseline="0" cap="none" i="0" spc="0" strike="noStrike" sz="2400" u="none" kumimoji="0" normalizeH="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