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p15="http://schemas.microsoft.com/office/powerpoint/2012/mai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256" r:id="rId2"/>
    <p:sldId id="257" r:id="rId3"/>
    <p:sldId id="260" r:id="rId4"/>
    <p:sldId id="261" r:id="rId5"/>
    <p:sldId id="262" r:id="rId6"/>
    <p:sldId id="263" r:id="rId7"/>
    <p:sldId id="264" r:id="rId8"/>
    <p:sldId id="265" r:id="rId9"/>
    <p:sldId id="266" r:id="rId10"/>
    <p:sldId id="268" r:id="rId11"/>
    <p:sldId id="269" r:id="rId12"/>
    <p:sldId id="270" r:id="rId13"/>
    <p:sldId id="271" r:id="rId14"/>
    <p:sldId id="272" r:id="rId15"/>
    <p:sldId id="273" r:id="rId16"/>
    <p:sldId id="274" r:id="rId17"/>
    <p:sldId id="275" r:id="rId18"/>
    <p:sldId id="276" r:id="rId19"/>
    <p:sldId id="277" r:id="rId20"/>
    <p:sldId id="278" r:id="rId21"/>
    <p:sldId id="281" r:id="rId22"/>
    <p:sldId id="279" r:id="rId23"/>
    <p:sldId id="280" r:id="rId24"/>
    <p:sldId id="282" r:id="rId25"/>
    <p:sldId id="283" r:id="rId26"/>
    <p:sldId id="284" r:id="rId27"/>
    <p:sldId id="285" r:id="rId28"/>
    <p:sldId id="286" r:id="rId29"/>
    <p:sldId id="287" r:id="rId30"/>
    <p:sldId id="292" r:id="rId31"/>
    <p:sldId id="293" r:id="rId32"/>
    <p:sldId id="294" r:id="rId33"/>
    <p:sldId id="295" r:id="rId34"/>
    <p:sldId id="296" r:id="rId35"/>
    <p:sldId id="297" r:id="rId36"/>
  </p:sldIdLst>
  <p:sldSz cx="9144000" cy="5143500" type="screen16x9"/>
  <p:notesSz cx="7026275" cy="9312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05" autoAdjust="0"/>
    <p:restoredTop sz="80098" autoAdjust="0"/>
  </p:normalViewPr>
  <p:slideViewPr>
    <p:cSldViewPr snapToGrid="0">
      <p:cViewPr varScale="1">
        <p:scale>
          <a:sx n="121" d="100"/>
          <a:sy n="121" d="100"/>
        </p:scale>
        <p:origin x="53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719" cy="467231"/>
          </a:xfrm>
          <a:prstGeom prst="rect">
            <a:avLst/>
          </a:prstGeom>
        </p:spPr>
        <p:txBody>
          <a:bodyPr vert="horz" lIns="93360" tIns="46680" rIns="93360" bIns="46680" rtlCol="0"/>
          <a:lstStyle>
            <a:lvl1pPr algn="l">
              <a:defRPr sz="1200"/>
            </a:lvl1pPr>
          </a:lstStyle>
          <a:p>
            <a:endParaRPr lang="en-US" dirty="0"/>
          </a:p>
        </p:txBody>
      </p:sp>
      <p:sp>
        <p:nvSpPr>
          <p:cNvPr id="3" name="Date Placeholder 2"/>
          <p:cNvSpPr>
            <a:spLocks noGrp="1"/>
          </p:cNvSpPr>
          <p:nvPr>
            <p:ph type="dt" idx="1"/>
          </p:nvPr>
        </p:nvSpPr>
        <p:spPr>
          <a:xfrm>
            <a:off x="3979930" y="0"/>
            <a:ext cx="3044719" cy="467231"/>
          </a:xfrm>
          <a:prstGeom prst="rect">
            <a:avLst/>
          </a:prstGeom>
        </p:spPr>
        <p:txBody>
          <a:bodyPr vert="horz" lIns="93360" tIns="46680" rIns="93360" bIns="46680" rtlCol="0"/>
          <a:lstStyle>
            <a:lvl1pPr algn="r">
              <a:defRPr sz="1200"/>
            </a:lvl1pPr>
          </a:lstStyle>
          <a:p>
            <a:fld id="{49B6392D-1494-4388-8D6D-38C477A9F837}" type="datetimeFigureOut">
              <a:rPr lang="en-US" smtClean="0"/>
              <a:t>8/16/2019</a:t>
            </a:fld>
            <a:endParaRPr lang="en-US" dirty="0"/>
          </a:p>
        </p:txBody>
      </p:sp>
      <p:sp>
        <p:nvSpPr>
          <p:cNvPr id="4" name="Slide Image Placeholder 3"/>
          <p:cNvSpPr>
            <a:spLocks noGrp="1" noRot="1" noChangeAspect="1"/>
          </p:cNvSpPr>
          <p:nvPr>
            <p:ph type="sldImg" idx="2"/>
          </p:nvPr>
        </p:nvSpPr>
        <p:spPr>
          <a:xfrm>
            <a:off x="719138" y="1163638"/>
            <a:ext cx="5588000" cy="3143250"/>
          </a:xfrm>
          <a:prstGeom prst="rect">
            <a:avLst/>
          </a:prstGeom>
          <a:noFill/>
          <a:ln w="12700">
            <a:solidFill>
              <a:prstClr val="black"/>
            </a:solidFill>
          </a:ln>
        </p:spPr>
        <p:txBody>
          <a:bodyPr vert="horz" lIns="93360" tIns="46680" rIns="93360" bIns="46680" rtlCol="0" anchor="ctr"/>
          <a:lstStyle/>
          <a:p>
            <a:endParaRPr lang="en-US" dirty="0"/>
          </a:p>
        </p:txBody>
      </p:sp>
      <p:sp>
        <p:nvSpPr>
          <p:cNvPr id="5" name="Notes Placeholder 4"/>
          <p:cNvSpPr>
            <a:spLocks noGrp="1"/>
          </p:cNvSpPr>
          <p:nvPr>
            <p:ph type="body" sz="quarter" idx="3"/>
          </p:nvPr>
        </p:nvSpPr>
        <p:spPr>
          <a:xfrm>
            <a:off x="702628" y="4481532"/>
            <a:ext cx="5621020" cy="3666708"/>
          </a:xfrm>
          <a:prstGeom prst="rect">
            <a:avLst/>
          </a:prstGeom>
        </p:spPr>
        <p:txBody>
          <a:bodyPr vert="horz" lIns="93360" tIns="46680" rIns="93360" bIns="4668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5046"/>
            <a:ext cx="3044719" cy="467230"/>
          </a:xfrm>
          <a:prstGeom prst="rect">
            <a:avLst/>
          </a:prstGeom>
        </p:spPr>
        <p:txBody>
          <a:bodyPr vert="horz" lIns="93360" tIns="46680" rIns="93360" bIns="4668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9930" y="8845046"/>
            <a:ext cx="3044719" cy="467230"/>
          </a:xfrm>
          <a:prstGeom prst="rect">
            <a:avLst/>
          </a:prstGeom>
        </p:spPr>
        <p:txBody>
          <a:bodyPr vert="horz" lIns="93360" tIns="46680" rIns="93360" bIns="46680" rtlCol="0" anchor="b"/>
          <a:lstStyle>
            <a:lvl1pPr algn="r">
              <a:defRPr sz="1200"/>
            </a:lvl1pPr>
          </a:lstStyle>
          <a:p>
            <a:fld id="{04D6BB70-1B36-459B-AAC2-1A2E6C661491}" type="slidenum">
              <a:rPr lang="en-US" smtClean="0"/>
              <a:t>‹#›</a:t>
            </a:fld>
            <a:endParaRPr lang="en-US" dirty="0"/>
          </a:p>
        </p:txBody>
      </p:sp>
    </p:spTree>
    <p:extLst>
      <p:ext uri="{BB962C8B-B14F-4D97-AF65-F5344CB8AC3E}">
        <p14:creationId xmlns:p14="http://schemas.microsoft.com/office/powerpoint/2010/main" val="18947064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gao.gov/products/GAO-15-310" TargetMode="External"/><Relationship Id="rId7" Type="http://schemas.openxmlformats.org/officeDocument/2006/relationships/hyperlink" Target="http://www.gao.gov/products/GAO-12-757"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www.gao.gov/products/GAO-15-299" TargetMode="External"/><Relationship Id="rId5" Type="http://schemas.openxmlformats.org/officeDocument/2006/relationships/hyperlink" Target="http://www.gao.gov/products/GAO-15-270R" TargetMode="External"/><Relationship Id="rId4" Type="http://schemas.openxmlformats.org/officeDocument/2006/relationships/hyperlink" Target="http://www.gao.gov/products/GAO-15-314" TargetMode="Externa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3" Type="http://schemas.openxmlformats.org/officeDocument/2006/relationships/hyperlink" Target="https://www.law.cornell.edu/constitution/articleii" TargetMode="External"/><Relationship Id="rId18" Type="http://schemas.openxmlformats.org/officeDocument/2006/relationships/hyperlink" Target="https://www.senate.gov/artandhistory/history/common/briefing/Senate_Impeachment_Role.htm#4" TargetMode="External"/><Relationship Id="rId26" Type="http://schemas.openxmlformats.org/officeDocument/2006/relationships/hyperlink" Target="https://www.senate.gov/artandhistory/history/common/briefing/Impeachment_Johnson.htm" TargetMode="External"/><Relationship Id="rId39" Type="http://schemas.openxmlformats.org/officeDocument/2006/relationships/hyperlink" Target="https://www.nytimes.com/2017/05/17/us/politics/how-the-impeachment-process-works-trump-clinton.html?_r=0" TargetMode="External"/><Relationship Id="rId21" Type="http://schemas.openxmlformats.org/officeDocument/2006/relationships/hyperlink" Target="http://www.lbjlibrary.org/press/the-1965-medicare-amendment-to-the-social-security-act" TargetMode="External"/><Relationship Id="rId34" Type="http://schemas.openxmlformats.org/officeDocument/2006/relationships/hyperlink" Target="http://www.cnn.com/2017/05/17/politics/special-counsel-robert-mueller/" TargetMode="External"/><Relationship Id="rId42" Type="http://schemas.openxmlformats.org/officeDocument/2006/relationships/hyperlink" Target="https://books.google.com/books?id=alR-oZEbPFUC&amp;pg=PA140&amp;lpg=PA140&amp;dq=toobin+the+nine+made+only+a+single+substantive+ruling&amp;source=bl&amp;ots=GZFeCNgRs-&amp;sig=QR5horLrQXPCVNtBqZDz_7_NlFQ&amp;hl=en&amp;sa=X&amp;ved=0ahUKEwii6tvU6JDUAhUFQSYKHfo4AgMQ6AEILzAB#v=onepage&amp;q=toobin%20the%20nine%20made%20only%20a%20single%20substantive%20ruling&amp;f=false" TargetMode="External"/><Relationship Id="rId47" Type="http://schemas.openxmlformats.org/officeDocument/2006/relationships/hyperlink" Target="https://www.washingtonpost.com/politics/trump-to-inherit-more-than-100-court-vacancies-plans-to-reshape-judiciary/2016/12/25/d190dd18-c928-11e6-85b5-76616a33048d_story.html?utm_term=.f00fd2da9862" TargetMode="External"/><Relationship Id="rId50" Type="http://schemas.openxmlformats.org/officeDocument/2006/relationships/hyperlink" Target="http://www.umass.edu/legal/Hilbink/250/A%20Primer%20on%20the%20Civil-Law%20System.pdf" TargetMode="External"/><Relationship Id="rId55" Type="http://schemas.openxmlformats.org/officeDocument/2006/relationships/hyperlink" Target="http://www.washingtonpost.com/wp-srv/politics/special/clinton/stories/blumenthaltext020599.htm" TargetMode="External"/><Relationship Id="rId7" Type="http://schemas.openxmlformats.org/officeDocument/2006/relationships/hyperlink" Target="https://lawfareblog.com/another-bomb-drops-initial-thoughts-trump-asking-comey-kill-flynn-investigation" TargetMode="External"/><Relationship Id="rId12" Type="http://schemas.openxmlformats.org/officeDocument/2006/relationships/hyperlink" Target="http://oll.libertyfund.org/titles/farrand-the-records-of-the-federal-convention-of-1787-vol-2/simple" TargetMode="External"/><Relationship Id="rId17" Type="http://schemas.openxmlformats.org/officeDocument/2006/relationships/hyperlink" Target="http://constitutionus.com/#a1s3" TargetMode="External"/><Relationship Id="rId25" Type="http://schemas.openxmlformats.org/officeDocument/2006/relationships/hyperlink" Target="https://www.senate.gov/artandhistory/history/resources/pdf/Johnson_House_impeachment_resolution.pdf" TargetMode="External"/><Relationship Id="rId33" Type="http://schemas.openxmlformats.org/officeDocument/2006/relationships/hyperlink" Target="https://www.c-span.org/video/?426227-1/senate-intelligence-panel-warned-russians-play-sides" TargetMode="External"/><Relationship Id="rId38" Type="http://schemas.openxmlformats.org/officeDocument/2006/relationships/hyperlink" Target="http://thehill.com/blogs/floor-action/house/334225-gop-lawmaker-signs-onto-democratic-push-to-demand-trumps-tax-returns" TargetMode="External"/><Relationship Id="rId46" Type="http://schemas.openxmlformats.org/officeDocument/2006/relationships/hyperlink" Target="https://www.congress.gov/bill/111th-congress/senate-resolution/458/text" TargetMode="External"/><Relationship Id="rId2" Type="http://schemas.openxmlformats.org/officeDocument/2006/relationships/slide" Target="../slides/slide5.xml"/><Relationship Id="rId16" Type="http://schemas.openxmlformats.org/officeDocument/2006/relationships/hyperlink" Target="http://constitutionus.com/#a1s2" TargetMode="External"/><Relationship Id="rId20" Type="http://schemas.openxmlformats.org/officeDocument/2006/relationships/hyperlink" Target="https://www.ssa.gov/history/35act.html" TargetMode="External"/><Relationship Id="rId29" Type="http://schemas.openxmlformats.org/officeDocument/2006/relationships/hyperlink" Target="http://www.washingtonpost.com/wp-srv/politics/special/clinton/icreport/srprintable.htm" TargetMode="External"/><Relationship Id="rId41" Type="http://schemas.openxmlformats.org/officeDocument/2006/relationships/hyperlink" Target="https://www.gpo.gov/fdsys/browse/collection.action?collectionCode=SMAN&amp;browsePath=104/05&amp;isCollapsed=false&amp;leafLevelBrowse=false&amp;isDocumentResults=true&amp;ycord=0" TargetMode="External"/><Relationship Id="rId54" Type="http://schemas.openxmlformats.org/officeDocument/2006/relationships/hyperlink" Target="http://www.washingtonpost.com/wp-srv/politics/special/clinton/stories/jordantext020599.htm" TargetMode="External"/><Relationship Id="rId1" Type="http://schemas.openxmlformats.org/officeDocument/2006/relationships/notesMaster" Target="../notesMasters/notesMaster1.xml"/><Relationship Id="rId6" Type="http://schemas.openxmlformats.org/officeDocument/2006/relationships/hyperlink" Target="https://lawfareblog.com/was-firing-james-comey-obstruction-justice" TargetMode="External"/><Relationship Id="rId11" Type="http://schemas.openxmlformats.org/officeDocument/2006/relationships/hyperlink" Target="http://oll.libertyfund.org/titles/farrand-the-records-of-the-federal-convention-of-1787-vol-1/simple" TargetMode="External"/><Relationship Id="rId24" Type="http://schemas.openxmlformats.org/officeDocument/2006/relationships/hyperlink" Target="http://history.house.gov/HistoricalHighlight/Detail/36072?ret=True" TargetMode="External"/><Relationship Id="rId32" Type="http://schemas.openxmlformats.org/officeDocument/2006/relationships/hyperlink" Target="https://www.youtube.com/watch?v=qHZ_j_Tim08" TargetMode="External"/><Relationship Id="rId37" Type="http://schemas.openxmlformats.org/officeDocument/2006/relationships/hyperlink" Target="http://www.slate.com/articles/news_and_politics/politics/2017/05/house_republicans_are_still_refusing_to_accept_an_independent_investigation.html" TargetMode="External"/><Relationship Id="rId40" Type="http://schemas.openxmlformats.org/officeDocument/2006/relationships/hyperlink" Target="https://www.gpo.gov/fdsys/pkg/SMAN-113/pdf/SMAN-113-pg223.pdf" TargetMode="External"/><Relationship Id="rId45" Type="http://schemas.openxmlformats.org/officeDocument/2006/relationships/hyperlink" Target="https://www.senate.gov/artandhistory/history/minute/Senate_impeachment_trial_powers_upheld.htm" TargetMode="External"/><Relationship Id="rId53" Type="http://schemas.openxmlformats.org/officeDocument/2006/relationships/hyperlink" Target="http://www.washingtonpost.com/wp-srv/politics/special/clinton/stories/lewinskytext020599.htm" TargetMode="External"/><Relationship Id="rId5" Type="http://schemas.openxmlformats.org/officeDocument/2006/relationships/hyperlink" Target="https://lawfareblog.com/can-presidents-absolute-immunity-be-trumped" TargetMode="External"/><Relationship Id="rId15" Type="http://schemas.openxmlformats.org/officeDocument/2006/relationships/hyperlink" Target="https://www.bloomberg.com/view/articles/2017-05-12/hold-your-tongue-this-isn-t-a-constitutional-crisis" TargetMode="External"/><Relationship Id="rId23" Type="http://schemas.openxmlformats.org/officeDocument/2006/relationships/hyperlink" Target="http://www.house.gov/content/learn/legislative_process/" TargetMode="External"/><Relationship Id="rId28" Type="http://schemas.openxmlformats.org/officeDocument/2006/relationships/hyperlink" Target="https://www.congress.gov/bill/93rd-congress/house-resolution/803" TargetMode="External"/><Relationship Id="rId36" Type="http://schemas.openxmlformats.org/officeDocument/2006/relationships/hyperlink" Target="https://www.congress.gov/resources/display/content/How+Our+Laws+Are+Made+-+Learn+About+the+Legislative+Process#HowOurLawsAreMade-LearnAbouttheLegislativeProcess-ObtainingConsiderationofMeasures" TargetMode="External"/><Relationship Id="rId49" Type="http://schemas.openxmlformats.org/officeDocument/2006/relationships/hyperlink" Target="http://www.washingtonpost.com/wp-srv/politics/special/clinton/defense.htm" TargetMode="External"/><Relationship Id="rId57" Type="http://schemas.openxmlformats.org/officeDocument/2006/relationships/hyperlink" Target="https://supreme.justia.com/cases/federal/us/506/224/case.html" TargetMode="External"/><Relationship Id="rId10" Type="http://schemas.openxmlformats.org/officeDocument/2006/relationships/hyperlink" Target="https://lawfareblog.com/how-get-out-impeachment-territory" TargetMode="External"/><Relationship Id="rId19" Type="http://schemas.openxmlformats.org/officeDocument/2006/relationships/hyperlink" Target="https://memory.loc.gov/ammem/amlaw/lwhbsb.html" TargetMode="External"/><Relationship Id="rId31" Type="http://schemas.openxmlformats.org/officeDocument/2006/relationships/hyperlink" Target="https://www.congress.gov/bill/105th-congress/house-resolution/611/actions" TargetMode="External"/><Relationship Id="rId44" Type="http://schemas.openxmlformats.org/officeDocument/2006/relationships/hyperlink" Target="https://www.senate.gov/artandhistory/history/common/briefing/Impeachment_Hastings.htm" TargetMode="External"/><Relationship Id="rId52" Type="http://schemas.openxmlformats.org/officeDocument/2006/relationships/hyperlink" Target="http://www.washingtonpost.com/wp-srv/politics/special/clinton/stories/rollcall3_012899.htm" TargetMode="External"/><Relationship Id="rId4" Type="http://schemas.openxmlformats.org/officeDocument/2006/relationships/hyperlink" Target="https://twitter.com/CNN/status/864609690893811712?ref_src=twsrc%5etfw&amp;ref_url=http://www.slate.com/blogs/the_slatest/2017/05/16/the_immediate_and_overwhelming_responses_to_comey_s_trump_memo.html" TargetMode="External"/><Relationship Id="rId9" Type="http://schemas.openxmlformats.org/officeDocument/2006/relationships/hyperlink" Target="https://lawfareblog.com/impeachment-should-not-be-partisan-affair" TargetMode="External"/><Relationship Id="rId14" Type="http://schemas.openxmlformats.org/officeDocument/2006/relationships/hyperlink" Target="https://www.lawfareblog.com/was-firing-james-comey-obstruction-justice" TargetMode="External"/><Relationship Id="rId22" Type="http://schemas.openxmlformats.org/officeDocument/2006/relationships/hyperlink" Target="https://www.gpo.gov/fdsys/pkg/BILLS-111hr1enr/pdf/BILLS-111hr1enr.pdf" TargetMode="External"/><Relationship Id="rId27" Type="http://schemas.openxmlformats.org/officeDocument/2006/relationships/hyperlink" Target="https://www.senate.gov/artandhistory/history/common/briefing/Impeachment_Johnson.htm#7" TargetMode="External"/><Relationship Id="rId30" Type="http://schemas.openxmlformats.org/officeDocument/2006/relationships/hyperlink" Target="https://www.congress.gov/bill/105th-congress/house-resolution/581" TargetMode="External"/><Relationship Id="rId35" Type="http://schemas.openxmlformats.org/officeDocument/2006/relationships/hyperlink" Target="https://www.congress.gov/resources/display/content/How+Our+Laws+Are+Made+-+Learn+About+the+Legislative+Process#HowOurLawsAreMade-LearnAbouttheLegislativeProcess-FinalCommitteeAction" TargetMode="External"/><Relationship Id="rId43" Type="http://schemas.openxmlformats.org/officeDocument/2006/relationships/hyperlink" Target="https://www.senate.gov/artandhistory/history/common/briefing/Impeachment_Claiborne.htm" TargetMode="External"/><Relationship Id="rId48" Type="http://schemas.openxmlformats.org/officeDocument/2006/relationships/hyperlink" Target="http://www.politico.com/story/2008/12/where-are-the-impeachment-managers-today-016628" TargetMode="External"/><Relationship Id="rId56" Type="http://schemas.openxmlformats.org/officeDocument/2006/relationships/hyperlink" Target="http://www.nytimes.com/1999/02/05/us/president-s-trial-chamber-senate-decides-not-call-lewinsky-live-witness-votes.html" TargetMode="External"/><Relationship Id="rId8" Type="http://schemas.openxmlformats.org/officeDocument/2006/relationships/hyperlink" Target="https://lawfareblog.com/bombshell-initial-thoughts-washington-posts-game-changing-story" TargetMode="External"/><Relationship Id="rId51" Type="http://schemas.openxmlformats.org/officeDocument/2006/relationships/hyperlink" Target="https://www.vox.com/policy-and-politics/2017/5/12/15615066/impeachment-trump-process-history" TargetMode="External"/><Relationship Id="rId3" Type="http://schemas.openxmlformats.org/officeDocument/2006/relationships/hyperlink" Target="http://www.cnn.com/2017/05/19/politics/donald-trump-white-house-lawyers-research-impeachment/"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1</a:t>
            </a:fld>
            <a:endParaRPr lang="en-US" dirty="0"/>
          </a:p>
        </p:txBody>
      </p:sp>
    </p:spTree>
    <p:extLst>
      <p:ext uri="{BB962C8B-B14F-4D97-AF65-F5344CB8AC3E}">
        <p14:creationId xmlns:p14="http://schemas.microsoft.com/office/powerpoint/2010/main" val="2020813727"/>
      </p:ext>
    </p:extLst>
  </p:cSld>
  <p:clrMapOvr>
    <a:masterClrMapping/>
  </p:clrMapOvr>
</p:notes>
</file>

<file path=ppt/notesSlides/notesSlide10.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tx1"/>
                </a:solidFill>
                <a:latin typeface="+mn-lt"/>
              </a:rPr>
              <a:t>In a time of divided government, oversight and investigations are key levers of policy</a:t>
            </a:r>
          </a:p>
          <a:p>
            <a:pPr lvl="1"/>
            <a:r>
              <a:rPr lang="en-US" dirty="0">
                <a:solidFill>
                  <a:schemeClr val="tx1"/>
                </a:solidFill>
                <a:latin typeface="+mn-lt"/>
              </a:rPr>
              <a:t>Congress can learn about issues, shape legislation, and evaluate policy through oversight</a:t>
            </a:r>
          </a:p>
          <a:p>
            <a:pPr lvl="1"/>
            <a:r>
              <a:rPr lang="en-US" dirty="0">
                <a:solidFill>
                  <a:schemeClr val="tx1"/>
                </a:solidFill>
                <a:latin typeface="+mn-lt"/>
              </a:rPr>
              <a:t>Congress can superintend federal regulatory activity, including policy decisions and enforcement actions</a:t>
            </a:r>
          </a:p>
          <a:p>
            <a:r>
              <a:rPr lang="en-US" dirty="0">
                <a:solidFill>
                  <a:schemeClr val="tx1"/>
                </a:solidFill>
                <a:latin typeface="+mn-lt"/>
              </a:rPr>
              <a:t>Oversight and investigations present opportunities and challenges</a:t>
            </a:r>
          </a:p>
          <a:p>
            <a:pPr lvl="1"/>
            <a:r>
              <a:rPr lang="en-US" dirty="0">
                <a:solidFill>
                  <a:schemeClr val="tx1"/>
                </a:solidFill>
                <a:latin typeface="+mn-lt"/>
              </a:rPr>
              <a:t>Congressional oversight and investigations can be chaotic and unpredictable</a:t>
            </a:r>
          </a:p>
          <a:p>
            <a:pPr lvl="1"/>
            <a:r>
              <a:rPr lang="en-US" dirty="0">
                <a:solidFill>
                  <a:schemeClr val="tx1"/>
                </a:solidFill>
                <a:latin typeface="+mn-lt"/>
              </a:rPr>
              <a:t>Private companies can utilize oversight proactively, but also can confront defensive challenges when they become ensnared in political, policy and legal battles</a:t>
            </a:r>
          </a:p>
          <a:p>
            <a:pPr lvl="1"/>
            <a:r>
              <a:rPr lang="en-US" dirty="0">
                <a:solidFill>
                  <a:schemeClr val="tx1"/>
                </a:solidFill>
                <a:latin typeface="+mn-lt"/>
              </a:rPr>
              <a:t>It is important to have a general sense of how Congressional oversight can work, in order to evaluate when and how to engage, and to navigate the process when and issue or investigation arises</a:t>
            </a:r>
          </a:p>
          <a:p>
            <a:pPr lvl="1"/>
            <a:endParaRPr lang="en-US" dirty="0">
              <a:solidFill>
                <a:schemeClr val="tx1"/>
              </a:solidFill>
              <a:latin typeface="+mn-lt"/>
            </a:endParaRPr>
          </a:p>
          <a:p>
            <a:pPr>
              <a:buClr>
                <a:srgbClr val="000000">
                  <a:lumMod val="50000"/>
                </a:srgbClr>
              </a:buClr>
            </a:pPr>
            <a:r>
              <a:rPr lang="en-US" dirty="0">
                <a:solidFill>
                  <a:schemeClr val="tx1"/>
                </a:solidFill>
                <a:latin typeface="+mn-lt"/>
              </a:rPr>
              <a:t>Congress’ responsibility to oversee the executive agencies to which they have delegated authority is often exercised through oversight investigations</a:t>
            </a:r>
          </a:p>
          <a:p>
            <a:pPr lvl="1">
              <a:buClr>
                <a:srgbClr val="000000">
                  <a:lumMod val="50000"/>
                </a:srgbClr>
              </a:buClr>
            </a:pPr>
            <a:r>
              <a:rPr lang="en-US" dirty="0">
                <a:solidFill>
                  <a:schemeClr val="tx1"/>
                </a:solidFill>
                <a:latin typeface="+mn-lt"/>
              </a:rPr>
              <a:t>Policy disputes can spur congressional oversight</a:t>
            </a:r>
          </a:p>
          <a:p>
            <a:pPr lvl="1">
              <a:buClr>
                <a:srgbClr val="000000">
                  <a:lumMod val="50000"/>
                </a:srgbClr>
              </a:buClr>
            </a:pPr>
            <a:r>
              <a:rPr lang="en-US" dirty="0">
                <a:solidFill>
                  <a:srgbClr val="000000"/>
                </a:solidFill>
                <a:latin typeface="Times New Roman"/>
              </a:rPr>
              <a:t>Committees can use oversight investigations to try to highlight legal, policy, technical, management, or ethical failures of perceived political opponents</a:t>
            </a:r>
          </a:p>
          <a:p>
            <a:pPr lvl="1">
              <a:buClr>
                <a:srgbClr val="000000">
                  <a:lumMod val="50000"/>
                </a:srgbClr>
              </a:buClr>
            </a:pPr>
            <a:r>
              <a:rPr lang="en-US" dirty="0">
                <a:solidFill>
                  <a:schemeClr val="tx1"/>
                </a:solidFill>
                <a:latin typeface="+mn-lt"/>
              </a:rPr>
              <a:t>Private parties can catalyze, participate, or get caught up in oversight</a:t>
            </a:r>
          </a:p>
          <a:p>
            <a:pPr lvl="2">
              <a:buClr>
                <a:srgbClr val="000000">
                  <a:lumMod val="50000"/>
                </a:srgbClr>
              </a:buClr>
            </a:pPr>
            <a:r>
              <a:rPr lang="en-US" dirty="0">
                <a:solidFill>
                  <a:srgbClr val="000000"/>
                </a:solidFill>
                <a:latin typeface="Times New Roman"/>
              </a:rPr>
              <a:t>An investigation can target industries or companies directly, or an investigation into an agency or department may end up involving private parties that have worked, communicated, or contracted with that agency or department</a:t>
            </a:r>
          </a:p>
          <a:p>
            <a:pPr lvl="1">
              <a:buClr>
                <a:srgbClr val="000000">
                  <a:lumMod val="50000"/>
                </a:srgbClr>
              </a:buClr>
            </a:pPr>
            <a:r>
              <a:rPr lang="en-US" dirty="0">
                <a:solidFill>
                  <a:srgbClr val="000000"/>
                </a:solidFill>
                <a:latin typeface="Times New Roman"/>
              </a:rPr>
              <a:t>Private parties can utilize the oversight function of Congress to draw attention to their issues and concerns about agency policy or activity; in a time of increased agency enforcement this is an increasingly important tool to understand</a:t>
            </a:r>
          </a:p>
          <a:p>
            <a:pPr lvl="1">
              <a:buClr>
                <a:srgbClr val="000000">
                  <a:lumMod val="50000"/>
                </a:srgbClr>
              </a:buClr>
            </a:pPr>
            <a:r>
              <a:rPr lang="en-US" dirty="0">
                <a:solidFill>
                  <a:srgbClr val="000000"/>
                </a:solidFill>
                <a:latin typeface="Times New Roman"/>
              </a:rPr>
              <a:t>Oversight can involve investigations by the Government Accountability Office (GAO)</a:t>
            </a:r>
            <a:endParaRPr lang="en-US" dirty="0">
              <a:solidFill>
                <a:schemeClr val="tx1"/>
              </a:solidFill>
              <a:latin typeface="+mn-lt"/>
            </a:endParaRPr>
          </a:p>
          <a:p>
            <a:pPr lvl="1"/>
            <a:endParaRPr lang="en-US" dirty="0">
              <a:solidFill>
                <a:schemeClr val="tx1"/>
              </a:solidFill>
              <a:latin typeface="+mn-lt"/>
            </a:endParaRPr>
          </a:p>
          <a:p>
            <a:endParaRPr lang="en-US" dirty="0"/>
          </a:p>
          <a:p>
            <a:endParaRPr lang="en-US" dirty="0"/>
          </a:p>
        </p:txBody>
      </p:sp>
      <p:sp>
        <p:nvSpPr>
          <p:cNvPr id="4" name="Slide Number Placeholder 3"/>
          <p:cNvSpPr>
            <a:spLocks noGrp="1"/>
          </p:cNvSpPr>
          <p:nvPr>
            <p:ph type="sldNum" sz="quarter" idx="5"/>
          </p:nvPr>
        </p:nvSpPr>
        <p:spPr/>
        <p:txBody>
          <a:bodyPr/>
          <a:lstStyle/>
          <a:p>
            <a:fld id="{04D6BB70-1B36-459B-AAC2-1A2E6C661491}" type="slidenum">
              <a:rPr lang="en-US" smtClean="0"/>
              <a:t>10</a:t>
            </a:fld>
            <a:endParaRPr lang="en-US" dirty="0"/>
          </a:p>
        </p:txBody>
      </p:sp>
    </p:spTree>
    <p:extLst>
      <p:ext uri="{BB962C8B-B14F-4D97-AF65-F5344CB8AC3E}">
        <p14:creationId xmlns:p14="http://schemas.microsoft.com/office/powerpoint/2010/main" val="2101086417"/>
      </p:ext>
    </p:extLst>
  </p:cSld>
  <p:clrMapOvr>
    <a:masterClrMapping/>
  </p:clrMapOvr>
</p:notes>
</file>

<file path=ppt/notesSlides/notesSlide11.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tx1"/>
                </a:solidFill>
                <a:latin typeface="+mn-lt"/>
              </a:rPr>
              <a:t>In a time of divided government, oversight and investigations are key levers of policy</a:t>
            </a:r>
          </a:p>
          <a:p>
            <a:pPr lvl="1"/>
            <a:r>
              <a:rPr lang="en-US" dirty="0">
                <a:solidFill>
                  <a:schemeClr val="tx1"/>
                </a:solidFill>
                <a:latin typeface="+mn-lt"/>
              </a:rPr>
              <a:t>Congress can learn about issues, shape legislation, and evaluate policy through oversight</a:t>
            </a:r>
          </a:p>
          <a:p>
            <a:pPr lvl="1"/>
            <a:r>
              <a:rPr lang="en-US" dirty="0">
                <a:solidFill>
                  <a:schemeClr val="tx1"/>
                </a:solidFill>
                <a:latin typeface="+mn-lt"/>
              </a:rPr>
              <a:t>Congress can superintend federal regulatory activity, including policy decisions and enforcement actions</a:t>
            </a:r>
          </a:p>
          <a:p>
            <a:r>
              <a:rPr lang="en-US" dirty="0">
                <a:solidFill>
                  <a:schemeClr val="tx1"/>
                </a:solidFill>
                <a:latin typeface="+mn-lt"/>
              </a:rPr>
              <a:t>Oversight and investigations present opportunities and challenges</a:t>
            </a:r>
          </a:p>
          <a:p>
            <a:pPr lvl="1"/>
            <a:r>
              <a:rPr lang="en-US" dirty="0">
                <a:solidFill>
                  <a:schemeClr val="tx1"/>
                </a:solidFill>
                <a:latin typeface="+mn-lt"/>
              </a:rPr>
              <a:t>Congressional oversight and investigations can be chaotic and unpredictable</a:t>
            </a:r>
          </a:p>
          <a:p>
            <a:pPr lvl="1"/>
            <a:r>
              <a:rPr lang="en-US" dirty="0">
                <a:solidFill>
                  <a:schemeClr val="tx1"/>
                </a:solidFill>
                <a:latin typeface="+mn-lt"/>
              </a:rPr>
              <a:t>Private companies can utilize oversight proactively, but also can confront defensive challenges when they become ensnared in political, policy and legal battles</a:t>
            </a:r>
          </a:p>
          <a:p>
            <a:pPr lvl="1"/>
            <a:r>
              <a:rPr lang="en-US" dirty="0">
                <a:solidFill>
                  <a:schemeClr val="tx1"/>
                </a:solidFill>
                <a:latin typeface="+mn-lt"/>
              </a:rPr>
              <a:t>It is important to have a general sense of how Congressional oversight can work, in order to evaluate when and how to engage, and to navigate the process when and issue or investigation arises</a:t>
            </a:r>
          </a:p>
          <a:p>
            <a:pPr lvl="1"/>
            <a:endParaRPr lang="en-US" dirty="0">
              <a:solidFill>
                <a:schemeClr val="tx1"/>
              </a:solidFill>
              <a:latin typeface="+mn-lt"/>
            </a:endParaRPr>
          </a:p>
          <a:p>
            <a:pPr>
              <a:buClr>
                <a:srgbClr val="000000">
                  <a:lumMod val="50000"/>
                </a:srgbClr>
              </a:buClr>
            </a:pPr>
            <a:r>
              <a:rPr lang="en-US" dirty="0">
                <a:solidFill>
                  <a:schemeClr val="tx1"/>
                </a:solidFill>
                <a:latin typeface="+mn-lt"/>
              </a:rPr>
              <a:t>Congress’ responsibility to oversee the executive agencies to which they have delegated authority is often exercised through oversight investigations</a:t>
            </a:r>
          </a:p>
          <a:p>
            <a:pPr lvl="1">
              <a:buClr>
                <a:srgbClr val="000000">
                  <a:lumMod val="50000"/>
                </a:srgbClr>
              </a:buClr>
            </a:pPr>
            <a:r>
              <a:rPr lang="en-US" dirty="0">
                <a:solidFill>
                  <a:schemeClr val="tx1"/>
                </a:solidFill>
                <a:latin typeface="+mn-lt"/>
              </a:rPr>
              <a:t>Policy disputes can spur congressional oversight</a:t>
            </a:r>
          </a:p>
          <a:p>
            <a:pPr lvl="1">
              <a:buClr>
                <a:srgbClr val="000000">
                  <a:lumMod val="50000"/>
                </a:srgbClr>
              </a:buClr>
            </a:pPr>
            <a:r>
              <a:rPr lang="en-US" dirty="0">
                <a:solidFill>
                  <a:srgbClr val="000000"/>
                </a:solidFill>
                <a:latin typeface="Times New Roman"/>
              </a:rPr>
              <a:t>Committees can use oversight investigations to try to highlight legal, policy, technical, management, or ethical failures of perceived political opponents</a:t>
            </a:r>
          </a:p>
          <a:p>
            <a:pPr lvl="1">
              <a:buClr>
                <a:srgbClr val="000000">
                  <a:lumMod val="50000"/>
                </a:srgbClr>
              </a:buClr>
            </a:pPr>
            <a:r>
              <a:rPr lang="en-US" dirty="0">
                <a:solidFill>
                  <a:schemeClr val="tx1"/>
                </a:solidFill>
                <a:latin typeface="+mn-lt"/>
              </a:rPr>
              <a:t>Private parties can catalyze, participate, or get caught up in oversight</a:t>
            </a:r>
          </a:p>
          <a:p>
            <a:pPr lvl="2">
              <a:buClr>
                <a:srgbClr val="000000">
                  <a:lumMod val="50000"/>
                </a:srgbClr>
              </a:buClr>
            </a:pPr>
            <a:r>
              <a:rPr lang="en-US" dirty="0">
                <a:solidFill>
                  <a:srgbClr val="000000"/>
                </a:solidFill>
                <a:latin typeface="Times New Roman"/>
              </a:rPr>
              <a:t>An investigation can target industries or companies directly, or an investigation into an agency or department may end up involving private parties that have worked, communicated, or contracted with that agency or department</a:t>
            </a:r>
          </a:p>
          <a:p>
            <a:pPr lvl="1">
              <a:buClr>
                <a:srgbClr val="000000">
                  <a:lumMod val="50000"/>
                </a:srgbClr>
              </a:buClr>
            </a:pPr>
            <a:r>
              <a:rPr lang="en-US" dirty="0">
                <a:solidFill>
                  <a:srgbClr val="000000"/>
                </a:solidFill>
                <a:latin typeface="Times New Roman"/>
              </a:rPr>
              <a:t>Private parties can utilize the oversight function of Congress to draw attention to their issues and concerns about agency policy or activity; in a time of increased agency enforcement this is an increasingly important tool to understand</a:t>
            </a:r>
          </a:p>
          <a:p>
            <a:pPr lvl="1">
              <a:buClr>
                <a:srgbClr val="000000">
                  <a:lumMod val="50000"/>
                </a:srgbClr>
              </a:buClr>
            </a:pPr>
            <a:r>
              <a:rPr lang="en-US" dirty="0">
                <a:solidFill>
                  <a:srgbClr val="000000"/>
                </a:solidFill>
                <a:latin typeface="Times New Roman"/>
              </a:rPr>
              <a:t>Oversight can involve investigations by the Government Accountability Office (GAO)</a:t>
            </a:r>
            <a:endParaRPr lang="en-US" dirty="0">
              <a:solidFill>
                <a:schemeClr val="tx1"/>
              </a:solidFill>
              <a:latin typeface="+mn-lt"/>
            </a:endParaRPr>
          </a:p>
          <a:p>
            <a:pPr lvl="1"/>
            <a:endParaRPr lang="en-US" dirty="0">
              <a:solidFill>
                <a:schemeClr val="tx1"/>
              </a:solidFill>
              <a:latin typeface="+mn-lt"/>
            </a:endParaRPr>
          </a:p>
          <a:p>
            <a:endParaRPr lang="en-US" dirty="0"/>
          </a:p>
          <a:p>
            <a:endParaRPr lang="en-US" dirty="0"/>
          </a:p>
        </p:txBody>
      </p:sp>
      <p:sp>
        <p:nvSpPr>
          <p:cNvPr id="4" name="Slide Number Placeholder 3"/>
          <p:cNvSpPr>
            <a:spLocks noGrp="1"/>
          </p:cNvSpPr>
          <p:nvPr>
            <p:ph type="sldNum" sz="quarter" idx="5"/>
          </p:nvPr>
        </p:nvSpPr>
        <p:spPr/>
        <p:txBody>
          <a:bodyPr/>
          <a:lstStyle/>
          <a:p>
            <a:fld id="{04D6BB70-1B36-459B-AAC2-1A2E6C661491}" type="slidenum">
              <a:rPr lang="en-US" smtClean="0"/>
              <a:t>11</a:t>
            </a:fld>
            <a:endParaRPr lang="en-US" dirty="0"/>
          </a:p>
        </p:txBody>
      </p:sp>
    </p:spTree>
    <p:extLst>
      <p:ext uri="{BB962C8B-B14F-4D97-AF65-F5344CB8AC3E}">
        <p14:creationId xmlns:p14="http://schemas.microsoft.com/office/powerpoint/2010/main" val="707297093"/>
      </p:ext>
    </p:extLst>
  </p:cSld>
  <p:clrMapOvr>
    <a:masterClrMapping/>
  </p:clrMapOvr>
</p:notes>
</file>

<file path=ppt/notesSlides/notesSlide12.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12</a:t>
            </a:fld>
            <a:endParaRPr lang="en-US" dirty="0"/>
          </a:p>
        </p:txBody>
      </p:sp>
    </p:spTree>
    <p:extLst>
      <p:ext uri="{BB962C8B-B14F-4D97-AF65-F5344CB8AC3E}">
        <p14:creationId xmlns:p14="http://schemas.microsoft.com/office/powerpoint/2010/main" val="2608030165"/>
      </p:ext>
    </p:extLst>
  </p:cSld>
  <p:clrMapOvr>
    <a:masterClrMapping/>
  </p:clrMapOvr>
</p:notes>
</file>

<file path=ppt/notesSlides/notesSlide13.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13</a:t>
            </a:fld>
            <a:endParaRPr lang="en-US" dirty="0"/>
          </a:p>
        </p:txBody>
      </p:sp>
    </p:spTree>
    <p:extLst>
      <p:ext uri="{BB962C8B-B14F-4D97-AF65-F5344CB8AC3E}">
        <p14:creationId xmlns:p14="http://schemas.microsoft.com/office/powerpoint/2010/main" val="3159041854"/>
      </p:ext>
    </p:extLst>
  </p:cSld>
  <p:clrMapOvr>
    <a:masterClrMapping/>
  </p:clrMapOvr>
</p:notes>
</file>

<file path=ppt/notesSlides/notesSlide14.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14</a:t>
            </a:fld>
            <a:endParaRPr lang="en-US" dirty="0"/>
          </a:p>
        </p:txBody>
      </p:sp>
    </p:spTree>
    <p:extLst>
      <p:ext uri="{BB962C8B-B14F-4D97-AF65-F5344CB8AC3E}">
        <p14:creationId xmlns:p14="http://schemas.microsoft.com/office/powerpoint/2010/main" val="3359422188"/>
      </p:ext>
    </p:extLst>
  </p:cSld>
  <p:clrMapOvr>
    <a:masterClrMapping/>
  </p:clrMapOvr>
</p:notes>
</file>

<file path=ppt/notesSlides/notesSlide15.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15</a:t>
            </a:fld>
            <a:endParaRPr lang="en-US" dirty="0"/>
          </a:p>
        </p:txBody>
      </p:sp>
    </p:spTree>
    <p:extLst>
      <p:ext uri="{BB962C8B-B14F-4D97-AF65-F5344CB8AC3E}">
        <p14:creationId xmlns:p14="http://schemas.microsoft.com/office/powerpoint/2010/main" val="2321674070"/>
      </p:ext>
    </p:extLst>
  </p:cSld>
  <p:clrMapOvr>
    <a:masterClrMapping/>
  </p:clrMapOvr>
</p:notes>
</file>

<file path=ppt/notesSlides/notesSlide16.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16</a:t>
            </a:fld>
            <a:endParaRPr lang="en-US" dirty="0"/>
          </a:p>
        </p:txBody>
      </p:sp>
    </p:spTree>
    <p:extLst>
      <p:ext uri="{BB962C8B-B14F-4D97-AF65-F5344CB8AC3E}">
        <p14:creationId xmlns:p14="http://schemas.microsoft.com/office/powerpoint/2010/main" val="2749970187"/>
      </p:ext>
    </p:extLst>
  </p:cSld>
  <p:clrMapOvr>
    <a:masterClrMapping/>
  </p:clrMapOvr>
</p:notes>
</file>

<file path=ppt/notesSlides/notesSlide17.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17</a:t>
            </a:fld>
            <a:endParaRPr lang="en-US" dirty="0"/>
          </a:p>
        </p:txBody>
      </p:sp>
    </p:spTree>
    <p:extLst>
      <p:ext uri="{BB962C8B-B14F-4D97-AF65-F5344CB8AC3E}">
        <p14:creationId xmlns:p14="http://schemas.microsoft.com/office/powerpoint/2010/main" val="3688659149"/>
      </p:ext>
    </p:extLst>
  </p:cSld>
  <p:clrMapOvr>
    <a:masterClrMapping/>
  </p:clrMapOvr>
</p:notes>
</file>

<file path=ppt/notesSlides/notesSlide18.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18</a:t>
            </a:fld>
            <a:endParaRPr lang="en-US" dirty="0"/>
          </a:p>
        </p:txBody>
      </p:sp>
    </p:spTree>
    <p:extLst>
      <p:ext uri="{BB962C8B-B14F-4D97-AF65-F5344CB8AC3E}">
        <p14:creationId xmlns:p14="http://schemas.microsoft.com/office/powerpoint/2010/main" val="2796097052"/>
      </p:ext>
    </p:extLst>
  </p:cSld>
  <p:clrMapOvr>
    <a:masterClrMapping/>
  </p:clrMapOvr>
</p:notes>
</file>

<file path=ppt/notesSlides/notesSlide19.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19</a:t>
            </a:fld>
            <a:endParaRPr lang="en-US" dirty="0"/>
          </a:p>
        </p:txBody>
      </p:sp>
    </p:spTree>
    <p:extLst>
      <p:ext uri="{BB962C8B-B14F-4D97-AF65-F5344CB8AC3E}">
        <p14:creationId xmlns:p14="http://schemas.microsoft.com/office/powerpoint/2010/main" val="1653538310"/>
      </p:ext>
    </p:extLst>
  </p:cSld>
  <p:clrMapOvr>
    <a:masterClrMapping/>
  </p:clrMapOvr>
</p:notes>
</file>

<file path=ppt/notesSlides/notesSlide2.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2</a:t>
            </a:fld>
            <a:endParaRPr lang="en-US" dirty="0"/>
          </a:p>
        </p:txBody>
      </p:sp>
    </p:spTree>
    <p:extLst>
      <p:ext uri="{BB962C8B-B14F-4D97-AF65-F5344CB8AC3E}">
        <p14:creationId xmlns:p14="http://schemas.microsoft.com/office/powerpoint/2010/main" val="1485310140"/>
      </p:ext>
    </p:extLst>
  </p:cSld>
  <p:clrMapOvr>
    <a:masterClrMapping/>
  </p:clrMapOvr>
</p:notes>
</file>

<file path=ppt/notesSlides/notesSlide20.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National Park Service officials have deleted every mention of humans’ role in causing climate change in drafts of a long-awaited report on sea-level rise and storm surge, contradicting Interior Secretary Ryan Zinke’s vow to Congress that his department is not censoring science.</a:t>
            </a:r>
          </a:p>
          <a:p>
            <a:r>
              <a:rPr lang="en-US" dirty="0"/>
              <a:t>The research for the first time projects the risks from rising seas and flooding at 118 coastal national park sites, including the National Mall, the original Jamestown settlement, and the Wright Brothers National Memorial</a:t>
            </a:r>
            <a:r>
              <a:rPr lang="en-US" b="1" dirty="0"/>
              <a:t>. </a:t>
            </a:r>
            <a:r>
              <a:rPr lang="en-US" dirty="0"/>
              <a:t>Originally drafted in the summer of 2016, yet still not released to the public, the National Park Service report is intended to inform officials and the public about how to protect park resources and visitors from climate change.</a:t>
            </a:r>
          </a:p>
          <a:p>
            <a:r>
              <a:rPr lang="en-US" dirty="0"/>
              <a:t>Reveal from The Center for Investigative Reporting obtained and analyzed 18 versions of the scientific report. In changes dated Feb. 6, a park service official crossed out the word “anthropogenic,” the term for people’s impact on nature, in five places. Three references to “human activities” causing climate change also were removed.</a:t>
            </a:r>
          </a:p>
          <a:p>
            <a:r>
              <a:rPr lang="en-US" dirty="0"/>
              <a:t>The 87-page report, which was written by a University of Colorado Boulder scientist, has been held up for at least 10 months, according to documents obtained by Reveal. The delay has prevented park managers from having access to the best data in situations such as reacting to hurricane forecasts, safeguarding artifacts from floodwaters or deciding where to locate new buildings.</a:t>
            </a:r>
          </a:p>
          <a:p>
            <a:endParaRPr lang="en-US" dirty="0"/>
          </a:p>
          <a:p>
            <a:endParaRPr lang="en-US" dirty="0"/>
          </a:p>
        </p:txBody>
      </p:sp>
      <p:sp>
        <p:nvSpPr>
          <p:cNvPr id="4" name="Slide Number Placeholder 3"/>
          <p:cNvSpPr>
            <a:spLocks noGrp="1"/>
          </p:cNvSpPr>
          <p:nvPr>
            <p:ph type="sldNum" sz="quarter" idx="5"/>
          </p:nvPr>
        </p:nvSpPr>
        <p:spPr/>
        <p:txBody>
          <a:bodyPr/>
          <a:lstStyle/>
          <a:p>
            <a:fld id="{04D6BB70-1B36-459B-AAC2-1A2E6C661491}" type="slidenum">
              <a:rPr lang="en-US" smtClean="0"/>
              <a:t>20</a:t>
            </a:fld>
            <a:endParaRPr lang="en-US" dirty="0"/>
          </a:p>
        </p:txBody>
      </p:sp>
    </p:spTree>
    <p:extLst>
      <p:ext uri="{BB962C8B-B14F-4D97-AF65-F5344CB8AC3E}">
        <p14:creationId xmlns:p14="http://schemas.microsoft.com/office/powerpoint/2010/main" val="4236595642"/>
      </p:ext>
    </p:extLst>
  </p:cSld>
  <p:clrMapOvr>
    <a:masterClrMapping/>
  </p:clrMapOvr>
</p:notes>
</file>

<file path=ppt/notesSlides/notesSlide21.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21</a:t>
            </a:fld>
            <a:endParaRPr lang="en-US" dirty="0"/>
          </a:p>
        </p:txBody>
      </p:sp>
    </p:spTree>
    <p:extLst>
      <p:ext uri="{BB962C8B-B14F-4D97-AF65-F5344CB8AC3E}">
        <p14:creationId xmlns:p14="http://schemas.microsoft.com/office/powerpoint/2010/main" val="1544419761"/>
      </p:ext>
    </p:extLst>
  </p:cSld>
  <p:clrMapOvr>
    <a:masterClrMapping/>
  </p:clrMapOvr>
</p:notes>
</file>

<file path=ppt/notesSlides/notesSlide22.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22</a:t>
            </a:fld>
            <a:endParaRPr lang="en-US" dirty="0"/>
          </a:p>
        </p:txBody>
      </p:sp>
    </p:spTree>
    <p:extLst>
      <p:ext uri="{BB962C8B-B14F-4D97-AF65-F5344CB8AC3E}">
        <p14:creationId xmlns:p14="http://schemas.microsoft.com/office/powerpoint/2010/main" val="2793310084"/>
      </p:ext>
    </p:extLst>
  </p:cSld>
  <p:clrMapOvr>
    <a:masterClrMapping/>
  </p:clrMapOvr>
</p:notes>
</file>

<file path=ppt/notesSlides/notesSlide23.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23</a:t>
            </a:fld>
            <a:endParaRPr lang="en-US" dirty="0"/>
          </a:p>
        </p:txBody>
      </p:sp>
    </p:spTree>
    <p:extLst>
      <p:ext uri="{BB962C8B-B14F-4D97-AF65-F5344CB8AC3E}">
        <p14:creationId xmlns:p14="http://schemas.microsoft.com/office/powerpoint/2010/main" val="549697029"/>
      </p:ext>
    </p:extLst>
  </p:cSld>
  <p:clrMapOvr>
    <a:masterClrMapping/>
  </p:clrMapOvr>
</p:notes>
</file>

<file path=ppt/notesSlides/notesSlide24.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Depositions:</a:t>
            </a:r>
          </a:p>
          <a:p>
            <a:r>
              <a:rPr lang="en-US" dirty="0"/>
              <a:t>– In the 115th Congress, the House granted staff deposition authority to all committees</a:t>
            </a:r>
          </a:p>
          <a:p>
            <a:r>
              <a:rPr lang="en-US" dirty="0"/>
              <a:t>(except the Committee on Administration and Committee on Rules). H. Res. 5 §</a:t>
            </a:r>
          </a:p>
          <a:p>
            <a:r>
              <a:rPr lang="en-US" dirty="0"/>
              <a:t>3(b).</a:t>
            </a:r>
          </a:p>
          <a:p>
            <a:r>
              <a:rPr lang="en-US" dirty="0"/>
              <a:t>• However, at least one member of the committee must be present unless (1) the</a:t>
            </a:r>
          </a:p>
          <a:p>
            <a:r>
              <a:rPr lang="en-US" dirty="0"/>
              <a:t>witness agrees to waive the requirement or (2) the committee authorizes the</a:t>
            </a:r>
          </a:p>
          <a:p>
            <a:r>
              <a:rPr lang="en-US" dirty="0"/>
              <a:t>deposition without the presence of a member, provided that the House is not in</a:t>
            </a:r>
          </a:p>
          <a:p>
            <a:r>
              <a:rPr lang="en-US" dirty="0"/>
              <a:t>session.</a:t>
            </a:r>
          </a:p>
          <a:p>
            <a:r>
              <a:rPr lang="en-US" dirty="0"/>
              <a:t>• Individual committee rules may impose additional conditions or requirements.</a:t>
            </a:r>
          </a:p>
          <a:p>
            <a:r>
              <a:rPr lang="en-US" dirty="0"/>
              <a:t>– In the Senate, deposition authority is dictated by each committee’s rules.</a:t>
            </a:r>
          </a:p>
          <a:p>
            <a:r>
              <a:rPr lang="en-US" dirty="0"/>
              <a:t>• For example, Senate Judiciary Committee Rule X provides that any subpoena</a:t>
            </a:r>
          </a:p>
          <a:p>
            <a:r>
              <a:rPr lang="en-US" dirty="0"/>
              <a:t>for a deposition taken by staff shall be accompanied by notice identifying the</a:t>
            </a:r>
          </a:p>
          <a:p>
            <a:r>
              <a:rPr lang="en-US" dirty="0"/>
              <a:t>staff designated to take the deposition. Majority and minority staff will have</a:t>
            </a:r>
          </a:p>
          <a:p>
            <a:r>
              <a:rPr lang="en-US" dirty="0"/>
              <a:t>the opportunity to participate on equal terms.</a:t>
            </a:r>
          </a:p>
          <a:p>
            <a:endParaRPr lang="en-US" dirty="0"/>
          </a:p>
          <a:p>
            <a:r>
              <a:rPr lang="en-US" dirty="0"/>
              <a:t>• Interviews:</a:t>
            </a:r>
          </a:p>
          <a:p>
            <a:r>
              <a:rPr lang="en-US" dirty="0"/>
              <a:t>– Typically conducted by staff.</a:t>
            </a:r>
          </a:p>
          <a:p>
            <a:r>
              <a:rPr lang="en-US" dirty="0"/>
              <a:t>– Some committees will transcribe interviews in the same manner in which a</a:t>
            </a:r>
          </a:p>
          <a:p>
            <a:r>
              <a:rPr lang="en-US" dirty="0"/>
              <a:t>deposition would be transcribed.</a:t>
            </a:r>
          </a:p>
          <a:p>
            <a:r>
              <a:rPr lang="en-US" dirty="0"/>
              <a:t>– Even when not being deposed, witnesses are subject to 18 U.S.C. §§ 1001 and 1505.</a:t>
            </a:r>
          </a:p>
          <a:p>
            <a:endParaRPr lang="en-US" dirty="0"/>
          </a:p>
        </p:txBody>
      </p:sp>
      <p:sp>
        <p:nvSpPr>
          <p:cNvPr id="4" name="Slide Number Placeholder 3"/>
          <p:cNvSpPr>
            <a:spLocks noGrp="1"/>
          </p:cNvSpPr>
          <p:nvPr>
            <p:ph type="sldNum" sz="quarter" idx="5"/>
          </p:nvPr>
        </p:nvSpPr>
        <p:spPr/>
        <p:txBody>
          <a:bodyPr/>
          <a:lstStyle/>
          <a:p>
            <a:fld id="{04D6BB70-1B36-459B-AAC2-1A2E6C661491}" type="slidenum">
              <a:rPr lang="en-US" smtClean="0"/>
              <a:t>24</a:t>
            </a:fld>
            <a:endParaRPr lang="en-US" dirty="0"/>
          </a:p>
        </p:txBody>
      </p:sp>
    </p:spTree>
    <p:extLst>
      <p:ext uri="{BB962C8B-B14F-4D97-AF65-F5344CB8AC3E}">
        <p14:creationId xmlns:p14="http://schemas.microsoft.com/office/powerpoint/2010/main" val="2763818355"/>
      </p:ext>
    </p:extLst>
  </p:cSld>
  <p:clrMapOvr>
    <a:masterClrMapping/>
  </p:clrMapOvr>
</p:notes>
</file>

<file path=ppt/notesSlides/notesSlide25.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25</a:t>
            </a:fld>
            <a:endParaRPr lang="en-US" dirty="0"/>
          </a:p>
        </p:txBody>
      </p:sp>
    </p:spTree>
    <p:extLst>
      <p:ext uri="{BB962C8B-B14F-4D97-AF65-F5344CB8AC3E}">
        <p14:creationId xmlns:p14="http://schemas.microsoft.com/office/powerpoint/2010/main" val="909704701"/>
      </p:ext>
    </p:extLst>
  </p:cSld>
  <p:clrMapOvr>
    <a:masterClrMapping/>
  </p:clrMapOvr>
</p:notes>
</file>

<file path=ppt/notesSlides/notesSlide26.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26</a:t>
            </a:fld>
            <a:endParaRPr lang="en-US" dirty="0"/>
          </a:p>
        </p:txBody>
      </p:sp>
    </p:spTree>
    <p:extLst>
      <p:ext uri="{BB962C8B-B14F-4D97-AF65-F5344CB8AC3E}">
        <p14:creationId xmlns:p14="http://schemas.microsoft.com/office/powerpoint/2010/main" val="1257840161"/>
      </p:ext>
    </p:extLst>
  </p:cSld>
  <p:clrMapOvr>
    <a:masterClrMapping/>
  </p:clrMapOvr>
</p:notes>
</file>

<file path=ppt/notesSlides/notesSlide27.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27</a:t>
            </a:fld>
            <a:endParaRPr lang="en-US" dirty="0"/>
          </a:p>
        </p:txBody>
      </p:sp>
    </p:spTree>
    <p:extLst>
      <p:ext uri="{BB962C8B-B14F-4D97-AF65-F5344CB8AC3E}">
        <p14:creationId xmlns:p14="http://schemas.microsoft.com/office/powerpoint/2010/main" val="3841423989"/>
      </p:ext>
    </p:extLst>
  </p:cSld>
  <p:clrMapOvr>
    <a:masterClrMapping/>
  </p:clrMapOvr>
</p:notes>
</file>

<file path=ppt/notesSlides/notesSlide28.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28</a:t>
            </a:fld>
            <a:endParaRPr lang="en-US" dirty="0"/>
          </a:p>
        </p:txBody>
      </p:sp>
    </p:spTree>
    <p:extLst>
      <p:ext uri="{BB962C8B-B14F-4D97-AF65-F5344CB8AC3E}">
        <p14:creationId xmlns:p14="http://schemas.microsoft.com/office/powerpoint/2010/main" val="1160535876"/>
      </p:ext>
    </p:extLst>
  </p:cSld>
  <p:clrMapOvr>
    <a:masterClrMapping/>
  </p:clrMapOvr>
</p:notes>
</file>

<file path=ppt/notesSlides/notesSlide29.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29</a:t>
            </a:fld>
            <a:endParaRPr lang="en-US" dirty="0"/>
          </a:p>
        </p:txBody>
      </p:sp>
    </p:spTree>
    <p:extLst>
      <p:ext uri="{BB962C8B-B14F-4D97-AF65-F5344CB8AC3E}">
        <p14:creationId xmlns:p14="http://schemas.microsoft.com/office/powerpoint/2010/main" val="790667061"/>
      </p:ext>
    </p:extLst>
  </p:cSld>
  <p:clrMapOvr>
    <a:masterClrMapping/>
  </p:clrMapOvr>
</p:notes>
</file>

<file path=ppt/notesSlides/notesSlide3.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ym typeface="Wingdings" panose="05000000000000000000" pitchFamily="2" charset="2"/>
              </a:rPr>
              <a:t>Key House Committees</a:t>
            </a:r>
          </a:p>
          <a:p>
            <a:pPr lvl="1"/>
            <a:r>
              <a:rPr lang="en-US" dirty="0">
                <a:sym typeface="Wingdings" panose="05000000000000000000" pitchFamily="2" charset="2"/>
              </a:rPr>
              <a:t>Oversight and Government Reform – Elijah Cummings (D-MD)</a:t>
            </a:r>
          </a:p>
          <a:p>
            <a:pPr lvl="2"/>
            <a:r>
              <a:rPr lang="en-US" dirty="0">
                <a:sym typeface="Wingdings" panose="05000000000000000000" pitchFamily="2" charset="2"/>
              </a:rPr>
              <a:t>Fraud and abuse by White House and Federal Agencies</a:t>
            </a:r>
          </a:p>
          <a:p>
            <a:pPr lvl="2"/>
            <a:r>
              <a:rPr lang="en-US" dirty="0">
                <a:sym typeface="Wingdings" panose="05000000000000000000" pitchFamily="2" charset="2"/>
              </a:rPr>
              <a:t>Voter Suppression</a:t>
            </a:r>
          </a:p>
          <a:p>
            <a:pPr lvl="1"/>
            <a:r>
              <a:rPr lang="en-US" dirty="0">
                <a:sym typeface="Wingdings" panose="05000000000000000000" pitchFamily="2" charset="2"/>
              </a:rPr>
              <a:t>House Judiciary  - Jerry Nadler (D-NY)</a:t>
            </a:r>
          </a:p>
          <a:p>
            <a:pPr lvl="2"/>
            <a:r>
              <a:rPr lang="en-US" dirty="0">
                <a:sym typeface="Wingdings" panose="05000000000000000000" pitchFamily="2" charset="2"/>
              </a:rPr>
              <a:t>Conflicts of interest between the business decisions and </a:t>
            </a:r>
          </a:p>
          <a:p>
            <a:pPr lvl="2"/>
            <a:r>
              <a:rPr lang="en-US" dirty="0">
                <a:sym typeface="Wingdings" panose="05000000000000000000" pitchFamily="2" charset="2"/>
              </a:rPr>
              <a:t>Stormy Daniels</a:t>
            </a:r>
          </a:p>
          <a:p>
            <a:pPr lvl="2"/>
            <a:r>
              <a:rPr lang="en-US" dirty="0">
                <a:sym typeface="Wingdings" panose="05000000000000000000" pitchFamily="2" charset="2"/>
              </a:rPr>
              <a:t>Firing of Jim Comey</a:t>
            </a:r>
          </a:p>
          <a:p>
            <a:pPr lvl="2"/>
            <a:endParaRPr lang="en-US" dirty="0">
              <a:sym typeface="Wingdings" panose="05000000000000000000" pitchFamily="2" charset="2"/>
            </a:endParaRPr>
          </a:p>
          <a:p>
            <a:pPr lvl="1"/>
            <a:r>
              <a:rPr lang="en-US" dirty="0">
                <a:sym typeface="Wingdings" panose="05000000000000000000" pitchFamily="2" charset="2"/>
              </a:rPr>
              <a:t>Senate Judiciary (Graham?/Feinstein)</a:t>
            </a:r>
          </a:p>
          <a:p>
            <a:pPr lvl="1"/>
            <a:r>
              <a:rPr lang="en-US" dirty="0">
                <a:sym typeface="Wingdings" panose="05000000000000000000" pitchFamily="2" charset="2"/>
              </a:rPr>
              <a:t>Senate Commerce, Science &amp; Transportation (Thune/Nelson)</a:t>
            </a:r>
          </a:p>
          <a:p>
            <a:pPr lvl="1"/>
            <a:r>
              <a:rPr lang="en-US" dirty="0">
                <a:sym typeface="Wingdings" panose="05000000000000000000" pitchFamily="2" charset="2"/>
              </a:rPr>
              <a:t>Senate Homeland Security and Government Affairs (Johnson/McCaskill)</a:t>
            </a:r>
          </a:p>
          <a:p>
            <a:pPr lvl="2"/>
            <a:r>
              <a:rPr lang="en-US" dirty="0">
                <a:sym typeface="Wingdings" panose="05000000000000000000" pitchFamily="2" charset="2"/>
              </a:rPr>
              <a:t>Permanent Subcommittee on Investigations (Portman/Carper)</a:t>
            </a:r>
          </a:p>
          <a:p>
            <a:pPr lvl="2"/>
            <a:r>
              <a:rPr lang="en-US" dirty="0">
                <a:sym typeface="Wingdings" panose="05000000000000000000" pitchFamily="2" charset="2"/>
              </a:rPr>
              <a:t>Subcommittee on Federal Spending Oversight (Paul/Peters)</a:t>
            </a:r>
          </a:p>
          <a:p>
            <a:pPr lvl="2"/>
            <a:endParaRPr lang="en-US" dirty="0">
              <a:sym typeface="Wingdings" panose="05000000000000000000" pitchFamily="2" charset="2"/>
            </a:endParaRPr>
          </a:p>
          <a:p>
            <a:pPr lvl="2"/>
            <a:r>
              <a:rPr lang="en-US" dirty="0">
                <a:sym typeface="Wingdings" panose="05000000000000000000" pitchFamily="2" charset="2"/>
              </a:rPr>
              <a:t>Jerry Nadler</a:t>
            </a:r>
          </a:p>
          <a:p>
            <a:pPr lvl="3"/>
            <a:r>
              <a:rPr lang="en-US" dirty="0">
                <a:sym typeface="Wingdings" panose="05000000000000000000" pitchFamily="2" charset="2"/>
              </a:rPr>
              <a:t>Kavanaugh</a:t>
            </a:r>
          </a:p>
          <a:p>
            <a:pPr lvl="3"/>
            <a:r>
              <a:rPr lang="en-US" dirty="0">
                <a:sym typeface="Wingdings" panose="05000000000000000000" pitchFamily="2" charset="2"/>
              </a:rPr>
              <a:t>Emoluments</a:t>
            </a:r>
          </a:p>
          <a:p>
            <a:pPr lvl="3"/>
            <a:r>
              <a:rPr lang="en-US" dirty="0">
                <a:sym typeface="Wingdings" panose="05000000000000000000" pitchFamily="2" charset="2"/>
              </a:rPr>
              <a:t>Trump Ethics</a:t>
            </a:r>
          </a:p>
          <a:p>
            <a:pPr lvl="2"/>
            <a:r>
              <a:rPr lang="en-US" dirty="0">
                <a:sym typeface="Wingdings" panose="05000000000000000000" pitchFamily="2" charset="2"/>
              </a:rPr>
              <a:t>Elijah Cummings</a:t>
            </a:r>
          </a:p>
          <a:p>
            <a:pPr lvl="3"/>
            <a:r>
              <a:rPr lang="en-US" dirty="0">
                <a:sym typeface="Wingdings" panose="05000000000000000000" pitchFamily="2" charset="2"/>
              </a:rPr>
              <a:t>Fraud and Abuse by WH and federal agency</a:t>
            </a:r>
          </a:p>
          <a:p>
            <a:pPr lvl="3"/>
            <a:r>
              <a:rPr lang="en-US" dirty="0">
                <a:sym typeface="Wingdings" panose="05000000000000000000" pitchFamily="2" charset="2"/>
              </a:rPr>
              <a:t>Voter Suppression</a:t>
            </a:r>
          </a:p>
          <a:p>
            <a:pPr lvl="2"/>
            <a:r>
              <a:rPr lang="en-US" dirty="0">
                <a:sym typeface="Wingdings" panose="05000000000000000000" pitchFamily="2" charset="2"/>
              </a:rPr>
              <a:t>Maxine Waters (Financial Services)</a:t>
            </a:r>
          </a:p>
          <a:p>
            <a:pPr lvl="2"/>
            <a:r>
              <a:rPr lang="en-US" dirty="0">
                <a:sym typeface="Wingdings" panose="05000000000000000000" pitchFamily="2" charset="2"/>
              </a:rPr>
              <a:t>CFPB</a:t>
            </a:r>
          </a:p>
          <a:p>
            <a:pPr lvl="1"/>
            <a:r>
              <a:rPr lang="en-US" dirty="0">
                <a:sym typeface="Wingdings" panose="05000000000000000000" pitchFamily="2" charset="2"/>
              </a:rPr>
              <a:t>Nita Lowey</a:t>
            </a:r>
          </a:p>
          <a:p>
            <a:pPr lvl="2"/>
            <a:r>
              <a:rPr lang="en-US" dirty="0">
                <a:sym typeface="Wingdings" panose="05000000000000000000" pitchFamily="2" charset="2"/>
              </a:rPr>
              <a:t>Appropriations</a:t>
            </a:r>
          </a:p>
          <a:p>
            <a:pPr lvl="1"/>
            <a:r>
              <a:rPr lang="en-US" dirty="0">
                <a:sym typeface="Wingdings" panose="05000000000000000000" pitchFamily="2" charset="2"/>
              </a:rPr>
              <a:t>Bobby Scott </a:t>
            </a:r>
          </a:p>
          <a:p>
            <a:pPr lvl="2"/>
            <a:r>
              <a:rPr lang="en-US" dirty="0">
                <a:sym typeface="Wingdings" panose="05000000000000000000" pitchFamily="2" charset="2"/>
              </a:rPr>
              <a:t>Education and Workforce</a:t>
            </a:r>
          </a:p>
          <a:p>
            <a:pPr lvl="1"/>
            <a:r>
              <a:rPr lang="en-US" dirty="0">
                <a:sym typeface="Wingdings" panose="05000000000000000000" pitchFamily="2" charset="2"/>
              </a:rPr>
              <a:t>Adam Smith</a:t>
            </a:r>
          </a:p>
          <a:p>
            <a:pPr lvl="2"/>
            <a:r>
              <a:rPr lang="en-US" dirty="0">
                <a:sym typeface="Wingdings" panose="05000000000000000000" pitchFamily="2" charset="2"/>
              </a:rPr>
              <a:t>Armed Services</a:t>
            </a:r>
          </a:p>
          <a:p>
            <a:pPr lvl="2"/>
            <a:endParaRPr lang="en-US" dirty="0">
              <a:sym typeface="Wingdings" panose="05000000000000000000" pitchFamily="2" charset="2"/>
            </a:endParaRPr>
          </a:p>
          <a:p>
            <a:pPr lvl="3"/>
            <a:endParaRPr lang="en-US" dirty="0"/>
          </a:p>
          <a:p>
            <a:pPr lvl="0"/>
            <a:endParaRPr lang="en-US" dirty="0"/>
          </a:p>
          <a:p>
            <a:pPr lvl="1"/>
            <a:r>
              <a:rPr lang="en-US" dirty="0">
                <a:sym typeface="Wingdings" panose="05000000000000000000" pitchFamily="2" charset="2"/>
              </a:rPr>
              <a:t>Nita Lowey</a:t>
            </a:r>
          </a:p>
          <a:p>
            <a:pPr lvl="2"/>
            <a:r>
              <a:rPr lang="en-US" dirty="0">
                <a:sym typeface="Wingdings" panose="05000000000000000000" pitchFamily="2" charset="2"/>
              </a:rPr>
              <a:t>Appropriations</a:t>
            </a:r>
          </a:p>
          <a:p>
            <a:pPr lvl="1"/>
            <a:r>
              <a:rPr lang="en-US" dirty="0">
                <a:sym typeface="Wingdings" panose="05000000000000000000" pitchFamily="2" charset="2"/>
              </a:rPr>
              <a:t>Bobby Scott </a:t>
            </a:r>
          </a:p>
          <a:p>
            <a:pPr lvl="2"/>
            <a:r>
              <a:rPr lang="en-US" dirty="0">
                <a:sym typeface="Wingdings" panose="05000000000000000000" pitchFamily="2" charset="2"/>
              </a:rPr>
              <a:t>Education and Workforce</a:t>
            </a:r>
          </a:p>
          <a:p>
            <a:pPr lvl="1"/>
            <a:r>
              <a:rPr lang="en-US" dirty="0">
                <a:sym typeface="Wingdings" panose="05000000000000000000" pitchFamily="2" charset="2"/>
              </a:rPr>
              <a:t>Adam Smith</a:t>
            </a:r>
          </a:p>
          <a:p>
            <a:pPr lvl="2"/>
            <a:r>
              <a:rPr lang="en-US" dirty="0">
                <a:sym typeface="Wingdings" panose="05000000000000000000" pitchFamily="2" charset="2"/>
              </a:rPr>
              <a:t>Armed Services</a:t>
            </a:r>
          </a:p>
          <a:p>
            <a:pPr lvl="1"/>
            <a:r>
              <a:rPr lang="en-US" dirty="0">
                <a:sym typeface="Wingdings" panose="05000000000000000000" pitchFamily="2" charset="2"/>
              </a:rPr>
              <a:t>Frank Pallone (D-NJ): Energy and Commerce</a:t>
            </a:r>
          </a:p>
          <a:p>
            <a:pPr lvl="1"/>
            <a:endParaRPr lang="en-US" dirty="0">
              <a:sym typeface="Wingdings" panose="05000000000000000000" pitchFamily="2" charset="2"/>
            </a:endParaRPr>
          </a:p>
          <a:p>
            <a:r>
              <a:rPr lang="en-US" sz="1600" dirty="0"/>
              <a:t>The GAO is an independent, nonpartisan agency that works for Congress. Dubbed a “congressional watchdog,” the GAO investigates how the federal government spends taxpayer dollars</a:t>
            </a:r>
          </a:p>
          <a:p>
            <a:r>
              <a:rPr lang="en-US" sz="1600" dirty="0"/>
              <a:t>Its work is done at the request of congressional committees or subcommittees or is mandated by public laws or committee reports. It also undertakes research under the authority of the Comptroller General. It supports congressional oversight by</a:t>
            </a:r>
          </a:p>
          <a:p>
            <a:pPr lvl="1"/>
            <a:r>
              <a:rPr lang="en-US" sz="1400" dirty="0"/>
              <a:t>Auditing agency operations to determine whether federal funds are being spent efficiently and effectively;</a:t>
            </a:r>
          </a:p>
          <a:p>
            <a:pPr lvl="1"/>
            <a:r>
              <a:rPr lang="en-US" sz="1400" dirty="0"/>
              <a:t>Investigating allegations of illegal and improper activities;</a:t>
            </a:r>
          </a:p>
          <a:p>
            <a:pPr lvl="1"/>
            <a:r>
              <a:rPr lang="en-US" sz="1400" dirty="0"/>
              <a:t>Reporting on how well government programs and policies are meeting their objectives;</a:t>
            </a:r>
          </a:p>
          <a:p>
            <a:pPr lvl="1"/>
            <a:r>
              <a:rPr lang="en-US" sz="1400" dirty="0"/>
              <a:t>Performing policy analyses and outlining options for congressional consideration; and</a:t>
            </a:r>
          </a:p>
          <a:p>
            <a:pPr lvl="1"/>
            <a:r>
              <a:rPr lang="en-US" sz="1400" dirty="0"/>
              <a:t>Issuing legal decisions and opinions, such as bid protest rulings and reports on agency rules.</a:t>
            </a:r>
          </a:p>
          <a:p>
            <a:r>
              <a:rPr lang="en-US" sz="1600" dirty="0"/>
              <a:t>Private parties can be called into GAO investigations, and asked to submit to interviews, document requests and the like</a:t>
            </a:r>
          </a:p>
          <a:p>
            <a:r>
              <a:rPr lang="en-US" sz="1600" dirty="0"/>
              <a:t>Congress and agencies sometimes must be reactive to GAO reports, and initiate regulatory proceedings to address issues identified by the GAO</a:t>
            </a:r>
          </a:p>
          <a:p>
            <a:endParaRPr lang="en-US" i="1" dirty="0"/>
          </a:p>
          <a:p>
            <a:endParaRPr lang="en-US" i="1" dirty="0"/>
          </a:p>
          <a:p>
            <a:r>
              <a:rPr lang="en-US" i="1" dirty="0"/>
              <a:t>2014 Lobbying Disclosure: Observations on Lobbyists' Compliance with Disclosure Requirements </a:t>
            </a:r>
            <a:br>
              <a:rPr lang="en-US" dirty="0"/>
            </a:br>
            <a:r>
              <a:rPr lang="en-US" dirty="0">
                <a:hlinkClick r:id="rId3"/>
              </a:rPr>
              <a:t>http://www.gao.gov/products/GAO-15-310</a:t>
            </a:r>
            <a:r>
              <a:rPr lang="en-US" dirty="0"/>
              <a:t> GAO-15-310: Published: Mar 26, 2015. Publicly Released: Mar 26, 2015. </a:t>
            </a:r>
          </a:p>
          <a:p>
            <a:r>
              <a:rPr lang="en-US" i="1" dirty="0"/>
              <a:t>Higher Education: Better Management of Federal Grant and Loan Forgiveness Programs for Teachers Needed to Improve Participant Outcomes, </a:t>
            </a:r>
            <a:r>
              <a:rPr lang="en-US" i="1" dirty="0">
                <a:hlinkClick r:id="rId4"/>
              </a:rPr>
              <a:t>http://www.gao.gov/products/GAO-15-314</a:t>
            </a:r>
            <a:r>
              <a:rPr lang="en-US" i="1" dirty="0"/>
              <a:t>  GAO-15-314: Published: Feb 24, 2015. Publicly Released: Mar 26, 2015. </a:t>
            </a:r>
          </a:p>
          <a:p>
            <a:r>
              <a:rPr lang="en-US" i="1" dirty="0"/>
              <a:t>Health Care Funding: Federal Obligations to and Expenditures by Selected Entities Involved in Health-Related Activities, 2010-2012</a:t>
            </a:r>
            <a:r>
              <a:rPr lang="en-US" dirty="0"/>
              <a:t>, </a:t>
            </a:r>
            <a:r>
              <a:rPr lang="en-US" dirty="0">
                <a:hlinkClick r:id="rId5"/>
              </a:rPr>
              <a:t>http://www.gao.gov/products/GAO-15-270R</a:t>
            </a:r>
            <a:r>
              <a:rPr lang="en-US" dirty="0"/>
              <a:t> GAO-15-270R: Published: Mar 20, 2015. Publicly Released: Mar 25, 2015. </a:t>
            </a:r>
          </a:p>
          <a:p>
            <a:r>
              <a:rPr lang="en-US" i="1" dirty="0"/>
              <a:t>Financial Company Bankruptcies: Information on Legislative Proposals and International Coordination, </a:t>
            </a:r>
            <a:r>
              <a:rPr lang="en-US" dirty="0">
                <a:hlinkClick r:id="rId6"/>
              </a:rPr>
              <a:t>http://www.gao.gov/products/GAO-15-299</a:t>
            </a:r>
            <a:r>
              <a:rPr lang="en-US" dirty="0"/>
              <a:t>  GAO-15-299: Published: Mar 19, 2015. Publicly Released: Mar 19, 2015. </a:t>
            </a:r>
          </a:p>
          <a:p>
            <a:r>
              <a:rPr lang="en-US" i="1" dirty="0"/>
              <a:t>Information Security: Better Implementation of Controls for Mobile Devices Should Be Encouraged, </a:t>
            </a:r>
            <a:r>
              <a:rPr lang="en-US" dirty="0">
                <a:hlinkClick r:id="rId7"/>
              </a:rPr>
              <a:t>http://www.gao.gov/products/GAO-12-757</a:t>
            </a:r>
            <a:r>
              <a:rPr lang="en-US" dirty="0"/>
              <a:t> GAO-12-757: Published: Sep 18, 2012. Publicly Released: Sep 18, 2012. </a:t>
            </a:r>
          </a:p>
          <a:p>
            <a:endParaRPr lang="en-US" dirty="0"/>
          </a:p>
          <a:p>
            <a:pPr lvl="1"/>
            <a:endParaRPr lang="en-US" dirty="0">
              <a:sym typeface="Wingdings" panose="05000000000000000000" pitchFamily="2" charset="2"/>
            </a:endParaRPr>
          </a:p>
          <a:p>
            <a:endParaRPr lang="en-US" dirty="0"/>
          </a:p>
          <a:p>
            <a:endParaRPr lang="en-US" dirty="0"/>
          </a:p>
        </p:txBody>
      </p:sp>
      <p:sp>
        <p:nvSpPr>
          <p:cNvPr id="4" name="Slide Number Placeholder 3"/>
          <p:cNvSpPr>
            <a:spLocks noGrp="1"/>
          </p:cNvSpPr>
          <p:nvPr>
            <p:ph type="sldNum" sz="quarter" idx="5"/>
          </p:nvPr>
        </p:nvSpPr>
        <p:spPr/>
        <p:txBody>
          <a:bodyPr/>
          <a:lstStyle/>
          <a:p>
            <a:fld id="{04D6BB70-1B36-459B-AAC2-1A2E6C661491}" type="slidenum">
              <a:rPr lang="en-US" smtClean="0"/>
              <a:t>3</a:t>
            </a:fld>
            <a:endParaRPr lang="en-US" dirty="0"/>
          </a:p>
        </p:txBody>
      </p:sp>
    </p:spTree>
    <p:extLst>
      <p:ext uri="{BB962C8B-B14F-4D97-AF65-F5344CB8AC3E}">
        <p14:creationId xmlns:p14="http://schemas.microsoft.com/office/powerpoint/2010/main" val="1278466522"/>
      </p:ext>
    </p:extLst>
  </p:cSld>
  <p:clrMapOvr>
    <a:masterClrMapping/>
  </p:clrMapOvr>
</p:notes>
</file>

<file path=ppt/notesSlides/notesSlide30.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30</a:t>
            </a:fld>
            <a:endParaRPr lang="en-US" dirty="0"/>
          </a:p>
        </p:txBody>
      </p:sp>
    </p:spTree>
    <p:extLst>
      <p:ext uri="{BB962C8B-B14F-4D97-AF65-F5344CB8AC3E}">
        <p14:creationId xmlns:p14="http://schemas.microsoft.com/office/powerpoint/2010/main" val="121404760"/>
      </p:ext>
    </p:extLst>
  </p:cSld>
  <p:clrMapOvr>
    <a:masterClrMapping/>
  </p:clrMapOvr>
</p:notes>
</file>

<file path=ppt/notesSlides/notesSlide31.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31</a:t>
            </a:fld>
            <a:endParaRPr lang="en-US" dirty="0"/>
          </a:p>
        </p:txBody>
      </p:sp>
    </p:spTree>
    <p:extLst>
      <p:ext uri="{BB962C8B-B14F-4D97-AF65-F5344CB8AC3E}">
        <p14:creationId xmlns:p14="http://schemas.microsoft.com/office/powerpoint/2010/main" val="198200570"/>
      </p:ext>
    </p:extLst>
  </p:cSld>
  <p:clrMapOvr>
    <a:masterClrMapping/>
  </p:clrMapOvr>
</p:notes>
</file>

<file path=ppt/notesSlides/notesSlide32.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32</a:t>
            </a:fld>
            <a:endParaRPr lang="en-US" dirty="0"/>
          </a:p>
        </p:txBody>
      </p:sp>
    </p:spTree>
    <p:extLst>
      <p:ext uri="{BB962C8B-B14F-4D97-AF65-F5344CB8AC3E}">
        <p14:creationId xmlns:p14="http://schemas.microsoft.com/office/powerpoint/2010/main" val="2565675413"/>
      </p:ext>
    </p:extLst>
  </p:cSld>
  <p:clrMapOvr>
    <a:masterClrMapping/>
  </p:clrMapOvr>
</p:notes>
</file>

<file path=ppt/notesSlides/notesSlide33.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4D6BB70-1B36-459B-AAC2-1A2E6C661491}" type="slidenum">
              <a:rPr lang="en-US" smtClean="0"/>
              <a:t>33</a:t>
            </a:fld>
            <a:endParaRPr lang="en-US" dirty="0"/>
          </a:p>
        </p:txBody>
      </p:sp>
    </p:spTree>
    <p:extLst>
      <p:ext uri="{BB962C8B-B14F-4D97-AF65-F5344CB8AC3E}">
        <p14:creationId xmlns:p14="http://schemas.microsoft.com/office/powerpoint/2010/main" val="2227358346"/>
      </p:ext>
    </p:extLst>
  </p:cSld>
  <p:clrMapOvr>
    <a:masterClrMapping/>
  </p:clrMapOvr>
</p:notes>
</file>

<file path=ppt/notesSlides/notesSlide34.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34</a:t>
            </a:fld>
            <a:endParaRPr lang="en-US" dirty="0"/>
          </a:p>
        </p:txBody>
      </p:sp>
    </p:spTree>
    <p:extLst>
      <p:ext uri="{BB962C8B-B14F-4D97-AF65-F5344CB8AC3E}">
        <p14:creationId xmlns:p14="http://schemas.microsoft.com/office/powerpoint/2010/main" val="3092901098"/>
      </p:ext>
    </p:extLst>
  </p:cSld>
  <p:clrMapOvr>
    <a:masterClrMapping/>
  </p:clrMapOvr>
</p:notes>
</file>

<file path=ppt/notesSlides/notesSlide35.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35</a:t>
            </a:fld>
            <a:endParaRPr lang="en-US" dirty="0"/>
          </a:p>
        </p:txBody>
      </p:sp>
    </p:spTree>
    <p:extLst>
      <p:ext uri="{BB962C8B-B14F-4D97-AF65-F5344CB8AC3E}">
        <p14:creationId xmlns:p14="http://schemas.microsoft.com/office/powerpoint/2010/main" val="3281065189"/>
      </p:ext>
    </p:extLst>
  </p:cSld>
  <p:clrMapOvr>
    <a:masterClrMapping/>
  </p:clrMapOvr>
</p:notes>
</file>

<file path=ppt/notesSlides/notesSlide4.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HOGR Must report an oversight agenda after consultation with Speaker, majority leader and minority leader; oversight plans of each standing committee – March 31</a:t>
            </a:r>
          </a:p>
          <a:p>
            <a:endParaRPr lang="en-US" dirty="0"/>
          </a:p>
          <a:p>
            <a:r>
              <a:rPr lang="en-US" dirty="0"/>
              <a:t>Speaker, with approval of the House, ca n appoint additional oversight committees</a:t>
            </a:r>
          </a:p>
        </p:txBody>
      </p:sp>
      <p:sp>
        <p:nvSpPr>
          <p:cNvPr id="4" name="Slide Number Placeholder 3"/>
          <p:cNvSpPr>
            <a:spLocks noGrp="1"/>
          </p:cNvSpPr>
          <p:nvPr>
            <p:ph type="sldNum" sz="quarter" idx="5"/>
          </p:nvPr>
        </p:nvSpPr>
        <p:spPr/>
        <p:txBody>
          <a:bodyPr/>
          <a:lstStyle/>
          <a:p>
            <a:fld id="{04D6BB70-1B36-459B-AAC2-1A2E6C661491}" type="slidenum">
              <a:rPr lang="en-US" smtClean="0"/>
              <a:t>4</a:t>
            </a:fld>
            <a:endParaRPr lang="en-US" dirty="0"/>
          </a:p>
        </p:txBody>
      </p:sp>
    </p:spTree>
    <p:extLst>
      <p:ext uri="{BB962C8B-B14F-4D97-AF65-F5344CB8AC3E}">
        <p14:creationId xmlns:p14="http://schemas.microsoft.com/office/powerpoint/2010/main" val="1298952004"/>
      </p:ext>
    </p:extLst>
  </p:cSld>
  <p:clrMapOvr>
    <a:masterClrMapping/>
  </p:clrMapOvr>
</p:notes>
</file>

<file path=ppt/notesSlides/notesSlide5.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wo weeks ago, CNN </a:t>
            </a:r>
            <a:r>
              <a:rPr lang="en-US" dirty="0">
                <a:hlinkClick r:id="rId3"/>
              </a:rPr>
              <a:t>reported</a:t>
            </a:r>
            <a:r>
              <a:rPr lang="en-US" dirty="0"/>
              <a:t> that “White House lawyers have begun researching impeachment procedures in an effort to prepare for what officials still believe is a distant possibility that President Donald Trump could have to fend off attempts to remove him from office.” More broadly, the conversation has shifted from implying the possibility of impeachment to overtly discussing it: Senator Angus King (I-ME) for example </a:t>
            </a:r>
            <a:r>
              <a:rPr lang="en-US" dirty="0">
                <a:hlinkClick r:id="rId4"/>
              </a:rPr>
              <a:t>stated</a:t>
            </a:r>
            <a:r>
              <a:rPr lang="en-US" dirty="0"/>
              <a:t> on live television that we seem to be “moving toward an impeachment process.” The orchestral calls for impeachment are waxing. Even here on </a:t>
            </a:r>
            <a:r>
              <a:rPr lang="en-US" i="1" dirty="0"/>
              <a:t>Lawfare</a:t>
            </a:r>
            <a:r>
              <a:rPr lang="en-US" dirty="0"/>
              <a:t> the tenor has changed: </a:t>
            </a:r>
            <a:r>
              <a:rPr lang="en-US" dirty="0">
                <a:hlinkClick r:id="rId5"/>
              </a:rPr>
              <a:t>articles</a:t>
            </a:r>
            <a:r>
              <a:rPr lang="en-US" dirty="0"/>
              <a:t> </a:t>
            </a:r>
            <a:r>
              <a:rPr lang="en-US" dirty="0">
                <a:hlinkClick r:id="rId6"/>
              </a:rPr>
              <a:t>written</a:t>
            </a:r>
            <a:r>
              <a:rPr lang="en-US" dirty="0"/>
              <a:t> </a:t>
            </a:r>
            <a:r>
              <a:rPr lang="en-US" dirty="0">
                <a:hlinkClick r:id="rId7"/>
              </a:rPr>
              <a:t>just</a:t>
            </a:r>
            <a:r>
              <a:rPr lang="en-US" dirty="0"/>
              <a:t> </a:t>
            </a:r>
            <a:r>
              <a:rPr lang="en-US" dirty="0">
                <a:hlinkClick r:id="rId5"/>
              </a:rPr>
              <a:t>a</a:t>
            </a:r>
            <a:r>
              <a:rPr lang="en-US" dirty="0"/>
              <a:t> few weeks ago noted the role of impeachment as a formal check on presidential power—in the abstract—or as “</a:t>
            </a:r>
            <a:r>
              <a:rPr lang="en-US" dirty="0">
                <a:hlinkClick r:id="rId8"/>
              </a:rPr>
              <a:t>a long-shot</a:t>
            </a:r>
            <a:r>
              <a:rPr lang="en-US" dirty="0"/>
              <a:t>”; more recent articles </a:t>
            </a:r>
            <a:r>
              <a:rPr lang="en-US" dirty="0">
                <a:hlinkClick r:id="rId9"/>
              </a:rPr>
              <a:t>discuss</a:t>
            </a:r>
            <a:r>
              <a:rPr lang="en-US" dirty="0"/>
              <a:t> the partisan optics of impeachment or outright </a:t>
            </a:r>
            <a:r>
              <a:rPr lang="en-US" dirty="0">
                <a:hlinkClick r:id="rId10"/>
              </a:rPr>
              <a:t>assume</a:t>
            </a:r>
            <a:r>
              <a:rPr lang="en-US" dirty="0"/>
              <a:t> we are in “impeachment territory.”</a:t>
            </a:r>
          </a:p>
          <a:p>
            <a:r>
              <a:rPr lang="en-US" dirty="0"/>
              <a:t>So this is probably a good time for a primer on the mechanics of impeachment. How exactly, is a president impeached, and what happens when he is? In short, there’s no one answer, just a framework. Because the Constitution permits impeachment without prescribing the nuances of its execution, past practices have not necessarily been consistent and, by extension, may not dictate future proceedings should we reach that point.</a:t>
            </a:r>
          </a:p>
          <a:p>
            <a:r>
              <a:rPr lang="en-US" dirty="0"/>
              <a:t>This post aims to explicate in some detail the framework and both past proposed and executed impeachment procedures.</a:t>
            </a:r>
          </a:p>
          <a:p>
            <a:r>
              <a:rPr lang="en-US" dirty="0"/>
              <a:t> </a:t>
            </a:r>
          </a:p>
          <a:p>
            <a:r>
              <a:rPr lang="en-US" b="1" dirty="0"/>
              <a:t>The Constitution</a:t>
            </a:r>
            <a:endParaRPr lang="en-US" dirty="0"/>
          </a:p>
          <a:p>
            <a:r>
              <a:rPr lang="en-US" dirty="0"/>
              <a:t>In the Constitutional Convention, the issue of impeachment was </a:t>
            </a:r>
            <a:r>
              <a:rPr lang="en-US" dirty="0">
                <a:hlinkClick r:id="rId11"/>
              </a:rPr>
              <a:t>discussed</a:t>
            </a:r>
            <a:r>
              <a:rPr lang="en-US" dirty="0"/>
              <a:t> </a:t>
            </a:r>
            <a:r>
              <a:rPr lang="en-US" dirty="0">
                <a:hlinkClick r:id="rId12"/>
              </a:rPr>
              <a:t>at length</a:t>
            </a:r>
            <a:r>
              <a:rPr lang="en-US" dirty="0"/>
              <a:t>, primarily as to whether and on what grounds an officer should be impeachable. Delegates, however, paid short shrift to how an impeachment proceeding at the highest level is to occur.</a:t>
            </a:r>
          </a:p>
          <a:p>
            <a:r>
              <a:rPr lang="en-US" dirty="0"/>
              <a:t>Having concluded it best for the nation to have a check on Executive Power, the drafters came up with </a:t>
            </a:r>
            <a:r>
              <a:rPr lang="en-US" dirty="0">
                <a:hlinkClick r:id="rId13"/>
              </a:rPr>
              <a:t>Article II § 4</a:t>
            </a:r>
            <a:r>
              <a:rPr lang="en-US" dirty="0"/>
              <a:t> of the Constitution, which states: “The President, Vice President and all civil officers of the United States, shall be removed from office on impeachment for, and conviction of, treason, bribery, or other high crimes and misdemeanors.” A chorus already exists—on </a:t>
            </a:r>
            <a:r>
              <a:rPr lang="en-US" i="1" dirty="0">
                <a:hlinkClick r:id="rId14"/>
              </a:rPr>
              <a:t>Lawfare</a:t>
            </a:r>
            <a:r>
              <a:rPr lang="en-US" dirty="0"/>
              <a:t> and </a:t>
            </a:r>
            <a:r>
              <a:rPr lang="en-US" dirty="0">
                <a:hlinkClick r:id="rId15"/>
              </a:rPr>
              <a:t>elsewhere</a:t>
            </a:r>
            <a:r>
              <a:rPr lang="en-US" dirty="0"/>
              <a:t>—asking what constitutes an impeachable offense, so I won’t contribute to the cacophony except to add the pragmatism of then-Minority Leader Gerald Ford: “The only honest answer is that an impeachable offense is whatever a majority of the House of Representatives considers it to be at a given moment in history.” Notably, even the Framers debated how the Impeachment Clause ought to read and were not unanimous as to their meaning.</a:t>
            </a:r>
          </a:p>
          <a:p>
            <a:r>
              <a:rPr lang="en-US" dirty="0"/>
              <a:t>The Constitution only discusses impeachment </a:t>
            </a:r>
            <a:r>
              <a:rPr lang="en-US" i="1" dirty="0"/>
              <a:t>procedure</a:t>
            </a:r>
            <a:r>
              <a:rPr lang="en-US" dirty="0"/>
              <a:t> in 3 clauses in Article I—</a:t>
            </a:r>
            <a:r>
              <a:rPr lang="en-US" dirty="0">
                <a:hlinkClick r:id="rId16"/>
              </a:rPr>
              <a:t>§ 2 Clause 5</a:t>
            </a:r>
            <a:r>
              <a:rPr lang="en-US" dirty="0"/>
              <a:t> and </a:t>
            </a:r>
            <a:r>
              <a:rPr lang="en-US" dirty="0">
                <a:hlinkClick r:id="rId17"/>
              </a:rPr>
              <a:t>§ 3</a:t>
            </a:r>
            <a:r>
              <a:rPr lang="en-US" dirty="0"/>
              <a:t> Clauses 6 and 7:</a:t>
            </a:r>
          </a:p>
          <a:p>
            <a:r>
              <a:rPr lang="en-US" dirty="0">
                <a:effectLst/>
              </a:rPr>
              <a:t>§ 2, Clause 5: The House of Representatives . . . have the sole Power of Impeachment.</a:t>
            </a:r>
          </a:p>
          <a:p>
            <a:r>
              <a:rPr lang="en-US" dirty="0">
                <a:effectLst/>
              </a:rPr>
              <a:t>…</a:t>
            </a:r>
          </a:p>
          <a:p>
            <a:r>
              <a:rPr lang="en-US" dirty="0">
                <a:effectLst/>
              </a:rPr>
              <a:t>§ 3, Clause 6: The Senate shall have the sole Power to try all Impeachments. When sitting for that Purpose, they shall be on Oath or Affirmation. When the President of the United States is tried, the Chief Justice shall preside: And no Person shall be convicted without the Concurrence of two thirds of the Members present.</a:t>
            </a:r>
          </a:p>
          <a:p>
            <a:r>
              <a:rPr lang="en-US" dirty="0">
                <a:effectLst/>
              </a:rPr>
              <a:t>…</a:t>
            </a:r>
          </a:p>
          <a:p>
            <a:r>
              <a:rPr lang="en-US" dirty="0">
                <a:effectLst/>
              </a:rPr>
              <a:t>§ 3, Clause 7: Judgment in Cases of impeachment shall not extend further than to removal from Office, and disqualification to hold and enjoy any Office of honor, Trust or Profit under the United States: but the Party convicted shall nevertheless be liable and subject to Indictment, Trial, Judgment and Punishment, according to Law.</a:t>
            </a:r>
          </a:p>
          <a:p>
            <a:r>
              <a:rPr lang="en-US" dirty="0"/>
              <a:t>Consider the impeachment process as having a rough analogue in a pedestrian criminal case: the House choosing to impeach the officer on an article of impeachment is kind of like a grand jury’s choice to indict a person for a crime; the Senate sits as the empaneled jury and tries the case. But the Constitution requires nothing beyond the House’s vote to impeach, the Senate’s trying and convicting the impeached by a two-thirds vote, and the Chief Justice’s presiding over the trial if the President is tried (the Presiding Officer of the Senate is typically the Vice President).</a:t>
            </a:r>
          </a:p>
          <a:p>
            <a:r>
              <a:rPr lang="en-US" dirty="0"/>
              <a:t>So how do we put meat on these very bare bones? Without a constitutionally or statutorily prescribed procedure, our best bet is to analyze modern impeachment proceedings—both </a:t>
            </a:r>
            <a:r>
              <a:rPr lang="en-US" dirty="0">
                <a:hlinkClick r:id="rId18"/>
              </a:rPr>
              <a:t>Presidential and otherwise</a:t>
            </a:r>
            <a:r>
              <a:rPr lang="en-US" dirty="0"/>
              <a:t>—and current Senate Rules to see what lessons we can draw.</a:t>
            </a:r>
          </a:p>
          <a:p>
            <a:r>
              <a:rPr lang="en-US" dirty="0"/>
              <a:t> </a:t>
            </a:r>
          </a:p>
          <a:p>
            <a:r>
              <a:rPr lang="en-US" b="1" dirty="0"/>
              <a:t>Drawing and Referring Articles of Impeachment</a:t>
            </a:r>
            <a:endParaRPr lang="en-US" dirty="0"/>
          </a:p>
          <a:p>
            <a:r>
              <a:rPr lang="en-US" dirty="0"/>
              <a:t>Three Presidents have had articles of impeachment drawn up and reported to the full House of Representatives: Andrew Johnson, Richard Nixon, and Bill Clinton. Famously, only two have passed the lower chamber: the articles drawn up against Nixon never came to pass, as he resigned shortly before the full House had the opportunity to vote. Though all three cases were different (in procedure and in substance), some common threads exist.</a:t>
            </a:r>
          </a:p>
          <a:p>
            <a:r>
              <a:rPr lang="en-US" dirty="0"/>
              <a:t>First, articles are themselves resolutions </a:t>
            </a:r>
            <a:r>
              <a:rPr lang="en-US" i="1" dirty="0"/>
              <a:t>a la</a:t>
            </a:r>
            <a:r>
              <a:rPr lang="en-US" dirty="0"/>
              <a:t> run-of-the-mill legislation. There are four kinds of legislation: bills, joint resolutions, concurrent resolutions, and simple resolutions. Bills and joint resolutions have no practical difference—both have the force of law and require a Presidential signature—save that only the latter can be used to </a:t>
            </a:r>
            <a:r>
              <a:rPr lang="en-US" dirty="0">
                <a:hlinkClick r:id="rId19"/>
              </a:rPr>
              <a:t>amend</a:t>
            </a:r>
            <a:r>
              <a:rPr lang="en-US" dirty="0"/>
              <a:t> the Constitution (in which case the President’s signature is not required). Bills and joint resolutions are thus where the vast majority of laws emanate from, such as </a:t>
            </a:r>
            <a:r>
              <a:rPr lang="en-US" dirty="0">
                <a:hlinkClick r:id="rId20"/>
              </a:rPr>
              <a:t>social</a:t>
            </a:r>
            <a:r>
              <a:rPr lang="en-US" dirty="0"/>
              <a:t> </a:t>
            </a:r>
            <a:r>
              <a:rPr lang="en-US" dirty="0">
                <a:hlinkClick r:id="rId21"/>
              </a:rPr>
              <a:t>programs</a:t>
            </a:r>
            <a:r>
              <a:rPr lang="en-US" dirty="0"/>
              <a:t> or </a:t>
            </a:r>
            <a:r>
              <a:rPr lang="en-US" dirty="0">
                <a:hlinkClick r:id="rId22"/>
              </a:rPr>
              <a:t>economic measures</a:t>
            </a:r>
            <a:r>
              <a:rPr lang="en-US" dirty="0"/>
              <a:t>.  For obvious reasons, articles of impeachment would therefore not be bills or joint resolutions.</a:t>
            </a:r>
          </a:p>
          <a:p>
            <a:r>
              <a:rPr lang="en-US" dirty="0"/>
              <a:t>And as the House of Representatives’ website </a:t>
            </a:r>
            <a:r>
              <a:rPr lang="en-US" dirty="0">
                <a:hlinkClick r:id="rId23"/>
              </a:rPr>
              <a:t>explains</a:t>
            </a:r>
            <a:r>
              <a:rPr lang="en-US" dirty="0"/>
              <a:t>, “[m]</a:t>
            </a:r>
            <a:r>
              <a:rPr lang="en-US" dirty="0" err="1"/>
              <a:t>atters</a:t>
            </a:r>
            <a:r>
              <a:rPr lang="en-US" dirty="0"/>
              <a:t> affecting the operations of both the House of Representatives and Senate are usually initiated by means of concurrent resolutions,” while “[a] matter concerning the operation of either the House of Representatives or Senate alone is initiated by a simple resolution.” The Library of Congress also notes that concurrent or simple resolutions “express the collective opinion . . . on public policy issues” of both or one chamber, respectively. Because the power to impeach rests with the House alone, articles of impeachment take the form of simple resolutions.</a:t>
            </a:r>
          </a:p>
          <a:p>
            <a:r>
              <a:rPr lang="en-US" dirty="0"/>
              <a:t>Second, there may be precursor legislation to the articles of impeachment themselves. On December 4, 1865, Representative Thaddeus Stevens of Pennsylvania, the ardent abolitionist leading the charge for the 13</a:t>
            </a:r>
            <a:r>
              <a:rPr lang="en-US" baseline="30000" dirty="0"/>
              <a:t>th</a:t>
            </a:r>
            <a:r>
              <a:rPr lang="en-US" dirty="0"/>
              <a:t> Amendment, “</a:t>
            </a:r>
            <a:r>
              <a:rPr lang="en-US" dirty="0">
                <a:hlinkClick r:id="rId24"/>
              </a:rPr>
              <a:t>introduce[d]</a:t>
            </a:r>
            <a:r>
              <a:rPr lang="en-US" dirty="0"/>
              <a:t> a resolution to create a Joint Committee on Reconstruction.” The Joint Committee then introduced its own </a:t>
            </a:r>
            <a:r>
              <a:rPr lang="en-US" dirty="0">
                <a:hlinkClick r:id="rId25"/>
              </a:rPr>
              <a:t>Resolution</a:t>
            </a:r>
            <a:r>
              <a:rPr lang="en-US" dirty="0"/>
              <a:t> urging Johnson’s impeachment, “which </a:t>
            </a:r>
            <a:r>
              <a:rPr lang="en-US" dirty="0">
                <a:hlinkClick r:id="rId26"/>
              </a:rPr>
              <a:t>passed</a:t>
            </a:r>
            <a:r>
              <a:rPr lang="en-US" dirty="0"/>
              <a:t> the House on February 24, 1868, by a vote of 126 to 47.” Only thereafter did the House establish an impeachment committee, which drafted Johnson’s </a:t>
            </a:r>
            <a:r>
              <a:rPr lang="en-US" dirty="0">
                <a:hlinkClick r:id="rId27"/>
              </a:rPr>
              <a:t>eleven articles of impeachment</a:t>
            </a:r>
            <a:r>
              <a:rPr lang="en-US" dirty="0"/>
              <a:t>.</a:t>
            </a:r>
          </a:p>
          <a:p>
            <a:r>
              <a:rPr lang="en-US" dirty="0"/>
              <a:t>The Nixon and Clinton impeachments involved different precursor legislations, but they buttress the underlying principle; instead of creating a new committee, both Congresses charged the Judiciary Committee to review impeachment. In 1974, </a:t>
            </a:r>
            <a:r>
              <a:rPr lang="en-US" dirty="0">
                <a:hlinkClick r:id="rId28"/>
              </a:rPr>
              <a:t>House Resolution 803</a:t>
            </a:r>
            <a:r>
              <a:rPr lang="en-US" dirty="0"/>
              <a:t> “[a]</a:t>
            </a:r>
            <a:r>
              <a:rPr lang="en-US" dirty="0" err="1"/>
              <a:t>uthorize</a:t>
            </a:r>
            <a:r>
              <a:rPr lang="en-US" dirty="0"/>
              <a:t>[d] the House Committee on the Judiciary to investigate fully and completely whether sufficient grounds exist for the House of Representatives to impeach President Richard M. Nixon.” Only after the House Judiciary Committee performed its own investigation did the Committee write up articles of impeachment.</a:t>
            </a:r>
          </a:p>
          <a:p>
            <a:r>
              <a:rPr lang="en-US" dirty="0"/>
              <a:t>On the other hand, the House Judiciary Committee relied on the </a:t>
            </a:r>
            <a:r>
              <a:rPr lang="en-US" dirty="0">
                <a:hlinkClick r:id="rId29"/>
              </a:rPr>
              <a:t>Starr Report</a:t>
            </a:r>
            <a:r>
              <a:rPr lang="en-US" dirty="0"/>
              <a:t> for the substantive investigation of President Clinton’s wrongdoing. Then the House passed </a:t>
            </a:r>
            <a:r>
              <a:rPr lang="en-US" dirty="0">
                <a:hlinkClick r:id="rId30"/>
              </a:rPr>
              <a:t>House Resolution 581</a:t>
            </a:r>
            <a:r>
              <a:rPr lang="en-US" dirty="0"/>
              <a:t> in 1998, charging:</a:t>
            </a:r>
          </a:p>
          <a:p>
            <a:r>
              <a:rPr lang="en-US" dirty="0">
                <a:effectLst/>
              </a:rPr>
              <a:t>the Committee on the Judiciary, acting as a whole or by any subcommittee thereof appointed by the chairman . . . to investigate fully and completely whether sufficient grounds exist for the House of Representatives to exercise its constitutional power to impeach [President Clinton and] report to the House of Representatives such resolutions, articles of impeachment, or other recommendations as it deems proper.</a:t>
            </a:r>
          </a:p>
          <a:p>
            <a:r>
              <a:rPr lang="en-US" dirty="0"/>
              <a:t>Thereafter, the House passed </a:t>
            </a:r>
            <a:r>
              <a:rPr lang="en-US" dirty="0">
                <a:hlinkClick r:id="rId31"/>
              </a:rPr>
              <a:t>House Resolution 611</a:t>
            </a:r>
            <a:r>
              <a:rPr lang="en-US" dirty="0"/>
              <a:t>, entitled </a:t>
            </a:r>
            <a:r>
              <a:rPr lang="en-US" i="1" dirty="0"/>
              <a:t>Impeaching William Jefferson Clinton, President of the United States, for high crimes and misdemeanors</a:t>
            </a:r>
            <a:r>
              <a:rPr lang="en-US" dirty="0"/>
              <a:t>.</a:t>
            </a:r>
          </a:p>
          <a:p>
            <a:r>
              <a:rPr lang="en-US" dirty="0"/>
              <a:t>As of today, the House and Senate Intelligence Committees have been holding their </a:t>
            </a:r>
            <a:r>
              <a:rPr lang="en-US" dirty="0">
                <a:hlinkClick r:id="rId32"/>
              </a:rPr>
              <a:t>own</a:t>
            </a:r>
            <a:r>
              <a:rPr lang="en-US" dirty="0"/>
              <a:t> </a:t>
            </a:r>
            <a:r>
              <a:rPr lang="en-US" dirty="0">
                <a:hlinkClick r:id="rId33"/>
              </a:rPr>
              <a:t>investigations</a:t>
            </a:r>
            <a:r>
              <a:rPr lang="en-US" dirty="0"/>
              <a:t> into Russian meddling in the elections; a special prosecutor has been </a:t>
            </a:r>
            <a:r>
              <a:rPr lang="en-US" dirty="0">
                <a:hlinkClick r:id="rId34"/>
              </a:rPr>
              <a:t>appointed</a:t>
            </a:r>
            <a:r>
              <a:rPr lang="en-US" dirty="0"/>
              <a:t>, too. The exact scope of each investigation is beyond this article, except to say that these investigations could take the place of any analogous actions or conclusions regarding impeachable offenses the Judiciary Committees could undertake (</a:t>
            </a:r>
            <a:r>
              <a:rPr lang="en-US" i="1" dirty="0"/>
              <a:t>a la </a:t>
            </a:r>
            <a:r>
              <a:rPr lang="en-US" dirty="0"/>
              <a:t>Clinton), or they could compel the Judiciary Committee to perform yet another substantive examination of the matter with a particular eye on impeachment (</a:t>
            </a:r>
            <a:r>
              <a:rPr lang="en-US" i="1" dirty="0"/>
              <a:t>a </a:t>
            </a:r>
            <a:r>
              <a:rPr lang="en-US" i="1" dirty="0" err="1"/>
              <a:t>la</a:t>
            </a:r>
            <a:r>
              <a:rPr lang="en-US" dirty="0" err="1"/>
              <a:t>Nixon</a:t>
            </a:r>
            <a:r>
              <a:rPr lang="en-US" dirty="0"/>
              <a:t>).</a:t>
            </a:r>
          </a:p>
          <a:p>
            <a:r>
              <a:rPr lang="en-US" dirty="0"/>
              <a:t>Third, the articles can come from anywhere. The House does have </a:t>
            </a:r>
            <a:r>
              <a:rPr lang="en-US" dirty="0">
                <a:hlinkClick r:id="rId23"/>
              </a:rPr>
              <a:t>particular rules</a:t>
            </a:r>
            <a:r>
              <a:rPr lang="en-US" dirty="0"/>
              <a:t> for the introduction of legislation: for example, any Member can introduce any piece of legislation at any time, and it “is assigned its legislative number by the Clerk and referred to the appropriate committee by the Speaker, with the assistance of the Parliamentarian.” The committees—and subcommittees—then do much of the heavy lifting, debating the merits and demerits of proposed laws in hearings and commissioning reports on the law’s hypothetical effects. This would be the case here as well. What’s more, in the words of the Congressional </a:t>
            </a:r>
            <a:r>
              <a:rPr lang="en-US" dirty="0">
                <a:hlinkClick r:id="rId35"/>
              </a:rPr>
              <a:t>website</a:t>
            </a:r>
            <a:r>
              <a:rPr lang="en-US" dirty="0"/>
              <a:t>, “[a] committee may table a bill or fail to take action on it, thereby preventing its report to the House [to be voted on by all 435 Members]. This makes adverse reports or reports without recommendation to the House by a committee unusual.” I leave it to others as to whether a Judiciary Committee would vote such a measure out of committee and whether Speaker of the House Ryan would put it to a floor vote. It is reasonable to expect as a threshold matter, however, that any articles of impeachment would be referred in the first instance to the Judiciary Committee or would emerge from that committee.</a:t>
            </a:r>
          </a:p>
          <a:p>
            <a:r>
              <a:rPr lang="en-US" dirty="0"/>
              <a:t>But because articles of impeachment are just like any other resolution, they are also subject to a discharge petition—a mechanism that can force a vote over the will of the Speaker and majority party leadership. The rules for these petitions are quite </a:t>
            </a:r>
            <a:r>
              <a:rPr lang="en-US" dirty="0">
                <a:hlinkClick r:id="rId36"/>
              </a:rPr>
              <a:t>in the weeds</a:t>
            </a:r>
            <a:r>
              <a:rPr lang="en-US" dirty="0"/>
              <a:t>, but the upshot is that if a majority of Members sign a discharge petition, it can be forced onto the floor for a vote. Though discharge petitions are a rare artifact these days, they are not unheard of: House Democrats </a:t>
            </a:r>
            <a:r>
              <a:rPr lang="en-US" dirty="0">
                <a:hlinkClick r:id="rId37"/>
              </a:rPr>
              <a:t>attempted</a:t>
            </a:r>
            <a:r>
              <a:rPr lang="en-US" dirty="0"/>
              <a:t> to use one to “create an independent, bipartisan, outside commission to investigate foreign interference in the 2016 election” before the appointment of Mr. Mueller and are </a:t>
            </a:r>
            <a:r>
              <a:rPr lang="en-US" dirty="0">
                <a:hlinkClick r:id="rId38"/>
              </a:rPr>
              <a:t>circulating</a:t>
            </a:r>
            <a:r>
              <a:rPr lang="en-US" dirty="0"/>
              <a:t> another one that would require President Trump to release his taxes. Thus, though prior articles have emanated from the House Judiciary Committee, that need not be the case: sufficient support is sufficient support.</a:t>
            </a:r>
          </a:p>
          <a:p>
            <a:r>
              <a:rPr lang="en-US" dirty="0"/>
              <a:t> </a:t>
            </a:r>
          </a:p>
          <a:p>
            <a:r>
              <a:rPr lang="en-US" b="1" dirty="0"/>
              <a:t>The Senate Trial</a:t>
            </a:r>
            <a:endParaRPr lang="en-US" dirty="0"/>
          </a:p>
          <a:p>
            <a:r>
              <a:rPr lang="en-US" dirty="0"/>
              <a:t>As Alexander Hamilton wrote in </a:t>
            </a:r>
            <a:r>
              <a:rPr lang="en-US" i="1" dirty="0"/>
              <a:t>The Federalist No. 65</a:t>
            </a:r>
            <a:r>
              <a:rPr lang="en-US" dirty="0"/>
              <a:t>, “Where else than in the Senate could have been found a tribunal sufficiently dignified, or sufficiently independent?” Unfortunately, Hamilton and his brethren forewent giving particularized procedures for impeachment. Thus, the typical interests—i.e. equity, fairness, reasonableness, etc.—that place strict constitutional limits on legal trials are not </a:t>
            </a:r>
            <a:r>
              <a:rPr lang="en-US" i="1" dirty="0"/>
              <a:t>required</a:t>
            </a:r>
            <a:r>
              <a:rPr lang="en-US" dirty="0"/>
              <a:t> of impeachment trials. Consequently, the rules—made by Senate resolution—are governed by the whims of the 100 men and women with offices in the Dirksen, Hart or Russell buildings.</a:t>
            </a:r>
          </a:p>
          <a:p>
            <a:r>
              <a:rPr lang="en-US" dirty="0"/>
              <a:t>This certainly impacts the trial itself. As Charlie Savage </a:t>
            </a:r>
            <a:r>
              <a:rPr lang="en-US" dirty="0">
                <a:hlinkClick r:id="rId39"/>
              </a:rPr>
              <a:t>wrote</a:t>
            </a:r>
            <a:r>
              <a:rPr lang="en-US" dirty="0"/>
              <a:t> in the </a:t>
            </a:r>
            <a:r>
              <a:rPr lang="en-US" i="1" dirty="0"/>
              <a:t>New York Times</a:t>
            </a:r>
            <a:r>
              <a:rPr lang="en-US" dirty="0"/>
              <a:t>:</a:t>
            </a:r>
          </a:p>
          <a:p>
            <a:r>
              <a:rPr lang="en-US" dirty="0">
                <a:effectLst/>
              </a:rPr>
              <a:t>“When the Senate decided what the rules were going to be for our trial, they really made them up as they went along,” said Greg Craig, who helped defend Mr. Clinton in his impeachment proceeding . . . .</a:t>
            </a:r>
          </a:p>
          <a:p>
            <a:r>
              <a:rPr lang="en-US" dirty="0">
                <a:effectLst/>
              </a:rPr>
              <a:t>The rules adopted by the Senate in the Clinton trial . . . made it harder to prove a case compared with trials in federal court, said former Representative Bob Barr, a Georgia Republican who served as a House manager during the trial and is also a former United States attorney.</a:t>
            </a:r>
          </a:p>
          <a:p>
            <a:r>
              <a:rPr lang="en-US" dirty="0">
                <a:effectLst/>
              </a:rPr>
              <a:t>“Impeachment is a creature unto itself,” Mr. Barr said. “The jury in a criminal case doesn’t set the rules for a case and can’t decide what evidence they want to see and what they won’t.”</a:t>
            </a:r>
          </a:p>
          <a:p>
            <a:r>
              <a:rPr lang="en-US" dirty="0"/>
              <a:t>Therefore, any prediction of what an impeachment trial would look like rests at a minimum on the assumption that any rules adopted will not be changed. But assuming this, we have some idea of what a trial would look like from the standing set of </a:t>
            </a:r>
            <a:r>
              <a:rPr lang="en-US" dirty="0">
                <a:hlinkClick r:id="rId40"/>
              </a:rPr>
              <a:t>Rules for Impeachment</a:t>
            </a:r>
            <a:r>
              <a:rPr lang="en-US" dirty="0"/>
              <a:t> in the Senate Manual. The Rules take up only 9 pages and are comprised of 26 individual rules (substantially similar if not identical to those of </a:t>
            </a:r>
            <a:r>
              <a:rPr lang="en-US" dirty="0">
                <a:hlinkClick r:id="rId41"/>
              </a:rPr>
              <a:t>Congresses past</a:t>
            </a:r>
            <a:r>
              <a:rPr lang="en-US" dirty="0"/>
              <a:t>).</a:t>
            </a:r>
          </a:p>
          <a:p>
            <a:r>
              <a:rPr lang="en-US" dirty="0"/>
              <a:t>Before going into the details of how the day-to-day operations work, it is important to look at the foundational structure of the trial. Here, </a:t>
            </a:r>
            <a:r>
              <a:rPr lang="en-US" i="1" dirty="0"/>
              <a:t>some</a:t>
            </a:r>
            <a:r>
              <a:rPr lang="en-US" dirty="0"/>
              <a:t> familiar elements appear. For example, under Rule IV, like a court, the Senate has:</a:t>
            </a:r>
          </a:p>
          <a:p>
            <a:r>
              <a:rPr lang="en-US" dirty="0">
                <a:effectLst/>
              </a:rPr>
              <a:t>[the] power to compel the attendance of witnesses, to enforce obedience to its orders, mandates, writs, precepts, and judgments, to preserve order, and to punish in a summary way </a:t>
            </a:r>
            <a:r>
              <a:rPr lang="en-US" dirty="0" err="1">
                <a:effectLst/>
              </a:rPr>
              <a:t>contempts</a:t>
            </a:r>
            <a:r>
              <a:rPr lang="en-US" dirty="0">
                <a:effectLst/>
              </a:rPr>
              <a:t> of, and disobedience to, its authority, orders, mandates, writs, precepts, or judgments, and to make all lawful orders, rules, and regulations which it may deem essential or conducive to the ends of justice. And the Sergeant at Arms, under the direction of the Senate, may employ such aid and assistance as may be necessary to enforce, execute, and carry into effect the lawful orders, mandates, writs, and precepts of the Senate.</a:t>
            </a:r>
          </a:p>
          <a:p>
            <a:r>
              <a:rPr lang="en-US" dirty="0"/>
              <a:t>The trial also has some scope limitations under Rule VII:</a:t>
            </a:r>
          </a:p>
          <a:p>
            <a:r>
              <a:rPr lang="en-US" dirty="0">
                <a:effectLst/>
              </a:rPr>
              <a:t>[T]he Presiding Officer on the trial shall direct all the forms of proceedings while the Senate is sitting for the purpose of trying an impeachment, and all forms during the trial not otherwise specially provided for. And the Presiding Officer on the trial may rule on all questions of evidence including, but not limited to, questions of relevancy, materiality, and redundancy of evidence and incidental questions, which ruling shall stand as the judgment of the Senate, unless some Member of the Senate shall ask that a formal vote be taken thereon, in which case it shall be submitted to the Senate for decision without debate; or he may at his option, in the first instance, submit any such question to a vote of the Members of the Senate. Upon all such questions the vote shall be taken in accordance with the Standing Rules of the Senate.</a:t>
            </a:r>
          </a:p>
          <a:p>
            <a:r>
              <a:rPr lang="en-US" dirty="0"/>
              <a:t>In President Clinton’s impeachment, for example, Chief Justice Rehnquist, who presided over Clinton’s impeachment, made just one </a:t>
            </a:r>
            <a:r>
              <a:rPr lang="en-US" dirty="0">
                <a:hlinkClick r:id="rId42"/>
              </a:rPr>
              <a:t>substantive ruling</a:t>
            </a:r>
            <a:r>
              <a:rPr lang="en-US" dirty="0"/>
              <a:t>: that those prosecuting the impeachment had to “refrain from referring to the Senators as jurors.”</a:t>
            </a:r>
          </a:p>
          <a:p>
            <a:r>
              <a:rPr lang="en-US" dirty="0"/>
              <a:t>The Presiding Officer can appoint a separate committee “if the Senate so orders” to actually receive the evidence and testimony under Rule IX, which will subsequently issue a report and transcript to the entire legislative body thereafter. (Though in theory this need not be the case.) This committee structure this was first deployed for the </a:t>
            </a:r>
            <a:r>
              <a:rPr lang="en-US" dirty="0">
                <a:hlinkClick r:id="rId43"/>
              </a:rPr>
              <a:t>impeachment</a:t>
            </a:r>
            <a:r>
              <a:rPr lang="en-US" dirty="0"/>
              <a:t> of District of Nevada Judge Harry E. Claiborne in 1986—the first impeachment trial since 1936—who was impeached after he “was convicted for falsifying his income tax returns and sentenced to two years in prison” (despite planning to return to the bench after serving his time). The separate Senate impeachment committee has been used in most recent impeachment trial since—</a:t>
            </a:r>
            <a:r>
              <a:rPr lang="en-US" dirty="0">
                <a:hlinkClick r:id="rId44"/>
              </a:rPr>
              <a:t>Judge Alcee Hastings</a:t>
            </a:r>
            <a:r>
              <a:rPr lang="en-US" dirty="0"/>
              <a:t>, </a:t>
            </a:r>
            <a:r>
              <a:rPr lang="en-US" dirty="0">
                <a:hlinkClick r:id="rId45"/>
              </a:rPr>
              <a:t>Judge Walter Nixon</a:t>
            </a:r>
            <a:r>
              <a:rPr lang="en-US" dirty="0"/>
              <a:t>, and </a:t>
            </a:r>
            <a:r>
              <a:rPr lang="en-US" dirty="0">
                <a:hlinkClick r:id="rId46"/>
              </a:rPr>
              <a:t>Judge G. Thomas Porteous, Jr.</a:t>
            </a:r>
            <a:r>
              <a:rPr lang="en-US" dirty="0"/>
              <a:t>; in the modern era, the only impeachment trial that did not have such a committee was that of President Clinton. It could certainly be argued that the gravity of the situation—impeaching a President versus impeaching one of 861 </a:t>
            </a:r>
            <a:r>
              <a:rPr lang="en-US" dirty="0">
                <a:hlinkClick r:id="rId47"/>
              </a:rPr>
              <a:t>potential federal judges</a:t>
            </a:r>
            <a:r>
              <a:rPr lang="en-US" dirty="0"/>
              <a:t> (673 district judicial seats, 179 circuit court seats, and 9 on the Highest Court in the Land)—warranted the full Senate rather than a committee.</a:t>
            </a:r>
          </a:p>
          <a:p>
            <a:r>
              <a:rPr lang="en-US" dirty="0"/>
              <a:t>Who actually “tries” the case is another important question. Giving a brief overview of trial proceedings for the </a:t>
            </a:r>
            <a:r>
              <a:rPr lang="en-US" i="1" dirty="0"/>
              <a:t>New York Times</a:t>
            </a:r>
            <a:r>
              <a:rPr lang="en-US" dirty="0"/>
              <a:t>, Charlie Savage succinctly </a:t>
            </a:r>
            <a:r>
              <a:rPr lang="en-US" dirty="0">
                <a:hlinkClick r:id="rId39"/>
              </a:rPr>
              <a:t>wrote</a:t>
            </a:r>
            <a:r>
              <a:rPr lang="en-US" dirty="0"/>
              <a:t>: “A team of lawmakers from the House, known as managers, play the role of prosecutors.” In President Clinton’s impeachment, 13 House Republicans </a:t>
            </a:r>
            <a:r>
              <a:rPr lang="en-US" dirty="0">
                <a:hlinkClick r:id="rId48"/>
              </a:rPr>
              <a:t>served</a:t>
            </a:r>
            <a:r>
              <a:rPr lang="en-US" dirty="0"/>
              <a:t> as managers. It was, in fact, his role first as a member of the House Judiciary Committee considering the impeachment and then as a manager in the Senate trial that made now-Senator Lindsey Graham a national figure.</a:t>
            </a:r>
          </a:p>
          <a:p>
            <a:r>
              <a:rPr lang="en-US" dirty="0"/>
              <a:t>The accused, on the other hand, retains private counsel. Clinton famously </a:t>
            </a:r>
            <a:r>
              <a:rPr lang="en-US" dirty="0">
                <a:hlinkClick r:id="rId49"/>
              </a:rPr>
              <a:t>hired</a:t>
            </a:r>
            <a:r>
              <a:rPr lang="en-US" dirty="0"/>
              <a:t> five attorneys—Charles F.C. Ruff, Gregory B. Craig, Cheryl D. Mills, David E. Kendall and Dale Bumpers—to defend him.</a:t>
            </a:r>
          </a:p>
          <a:p>
            <a:r>
              <a:rPr lang="en-US" dirty="0"/>
              <a:t>How the parties actually advocate for their client is also unique to the impeachment process. First, Rule XXII dictates opening and closing statements:</a:t>
            </a:r>
          </a:p>
          <a:p>
            <a:r>
              <a:rPr lang="en-US" dirty="0">
                <a:effectLst/>
              </a:rPr>
              <a:t>The case, on each side, shall be opened by one person. The final argument on the merits may be made by two persons on each side (unless otherwise ordered by the Senate upon application for that purpose), and the argument shall be opened and closed on the part of the House of Representatives.</a:t>
            </a:r>
          </a:p>
          <a:p>
            <a:r>
              <a:rPr lang="en-US" dirty="0"/>
              <a:t>There are also particular rules regarding what questions can be asked and by whom. In this respect, an impeachment trial looks a bit more like a </a:t>
            </a:r>
            <a:r>
              <a:rPr lang="en-US" dirty="0">
                <a:hlinkClick r:id="rId50"/>
              </a:rPr>
              <a:t>civil law inquisition</a:t>
            </a:r>
            <a:r>
              <a:rPr lang="en-US" dirty="0"/>
              <a:t> than a common law trial. Senators submit questions to be answered by one or the other legal party. But there are no Atticus Finch-style courtroom theatrics; indeed, all questions are submitted to the Presiding Officer, who in turn reads them to the parties. (For this reason, Chief Justice Rehnquist once </a:t>
            </a:r>
            <a:r>
              <a:rPr lang="en-US" dirty="0">
                <a:hlinkClick r:id="rId51"/>
              </a:rPr>
              <a:t>stated</a:t>
            </a:r>
            <a:r>
              <a:rPr lang="en-US" dirty="0"/>
              <a:t> that in his capacity as Presiding Officer, “I did nothing in particular, and I did it very well.”)</a:t>
            </a:r>
          </a:p>
          <a:p>
            <a:r>
              <a:rPr lang="en-US" dirty="0"/>
              <a:t>Witnesses are a different story. Rule XVII and XVIII state that “Witnesses shall be examined by one person on behalf of the party producing them, and then cross-examined by one person on the other side,” and permit Senators to be witnesses, respectively. But that assumes there are witnesses at all. Witnesses are not required for the trial. In fact, at President Clinton’s trial, whether witnesses would be heard at all was in doubt. Eventually, the Senate </a:t>
            </a:r>
            <a:r>
              <a:rPr lang="en-US" dirty="0">
                <a:hlinkClick r:id="rId52"/>
              </a:rPr>
              <a:t>voted</a:t>
            </a:r>
            <a:r>
              <a:rPr lang="en-US" dirty="0"/>
              <a:t> on party lines to compel three witnesses—Monica Lewinsky, Vernon E. Jordan, Jr., and Sidney Blumenthal—via subpoena. Though none gave testimony in an open hearing, all three were </a:t>
            </a:r>
            <a:r>
              <a:rPr lang="en-US" dirty="0">
                <a:hlinkClick r:id="rId53"/>
              </a:rPr>
              <a:t>deposed</a:t>
            </a:r>
            <a:r>
              <a:rPr lang="en-US" dirty="0"/>
              <a:t> </a:t>
            </a:r>
            <a:r>
              <a:rPr lang="en-US" dirty="0">
                <a:hlinkClick r:id="rId54"/>
              </a:rPr>
              <a:t>in</a:t>
            </a:r>
            <a:r>
              <a:rPr lang="en-US" dirty="0"/>
              <a:t> </a:t>
            </a:r>
            <a:r>
              <a:rPr lang="en-US" dirty="0">
                <a:hlinkClick r:id="rId55"/>
              </a:rPr>
              <a:t>private</a:t>
            </a:r>
            <a:r>
              <a:rPr lang="en-US" dirty="0"/>
              <a:t>; the Senate was permitted to view “all or part” of their depositions </a:t>
            </a:r>
            <a:r>
              <a:rPr lang="en-US" dirty="0">
                <a:hlinkClick r:id="rId56"/>
              </a:rPr>
              <a:t>on tape</a:t>
            </a:r>
            <a:r>
              <a:rPr lang="en-US" dirty="0"/>
              <a:t> in a private, secure room. Finally, throughout the entirety of the trial itself, from opening statements to questioning, the Senate must choose which hearings will and will not be public versus private.</a:t>
            </a:r>
          </a:p>
          <a:p>
            <a:r>
              <a:rPr lang="en-US" dirty="0"/>
              <a:t>After all is said and done, and the trial concludes, Senators vote on each article of impeachment separately—again, just like a jury. As the Constitution </a:t>
            </a:r>
            <a:r>
              <a:rPr lang="en-US" dirty="0">
                <a:hlinkClick r:id="rId17"/>
              </a:rPr>
              <a:t>mandates</a:t>
            </a:r>
            <a:r>
              <a:rPr lang="en-US" dirty="0"/>
              <a:t>, conviction on any article of impeachment needs a two-thirds concurrence.</a:t>
            </a:r>
          </a:p>
          <a:p>
            <a:r>
              <a:rPr lang="en-US" dirty="0"/>
              <a:t>One of the most important facets of this entire process is that it presents only nonjusticiable political questions. In 1993, articles of impeachment were passed against Walter Nixon—no relation to the 37</a:t>
            </a:r>
            <a:r>
              <a:rPr lang="en-US" baseline="30000" dirty="0"/>
              <a:t>th</a:t>
            </a:r>
            <a:r>
              <a:rPr lang="en-US" dirty="0"/>
              <a:t> President—the former Chief Judge of the U.S. District Court for the Southern District of Mississippi for perjury. The Senate convicted and removed him and Nixon appealed the Senate’s trial procedures. But the Supreme Court </a:t>
            </a:r>
            <a:r>
              <a:rPr lang="en-US" dirty="0">
                <a:hlinkClick r:id="rId57"/>
              </a:rPr>
              <a:t>concluded</a:t>
            </a:r>
            <a:r>
              <a:rPr lang="en-US" dirty="0"/>
              <a:t> it could not review the process:</a:t>
            </a:r>
          </a:p>
          <a:p>
            <a:r>
              <a:rPr lang="en-US" dirty="0">
                <a:effectLst/>
              </a:rPr>
              <a:t>the use of the word “try” in the first sentence of the Impeachment Trial Clause lacks sufficient precision to afford any judicially manageable standard of review of the Senate’s actions[, which] is fortified by the existence of the three very specific requirements that the Constitution does impose on the Senate when trying impeachments: The Members must be under oath, a two-thirds vote is required to convict, and the Chief Justice presides when the President is tried. These limitations are quite precise, and their nature suggests that the Framers did not intend to impose additional limitations on the form of the Senate proceedings by the use of the word “try” in the first sentence.</a:t>
            </a:r>
          </a:p>
          <a:p>
            <a:r>
              <a:rPr lang="en-US" dirty="0"/>
              <a:t>Thus, however the Senate resolves to carry out the trial and however the Presiding Officer rules on any objections or motions is all but guaranteed to be final—not because 100 senators are infallible, but because there’s no mechanism to subject their judgment to further review.</a:t>
            </a:r>
          </a:p>
          <a:p>
            <a:endParaRPr lang="en-US" dirty="0"/>
          </a:p>
        </p:txBody>
      </p:sp>
      <p:sp>
        <p:nvSpPr>
          <p:cNvPr id="4" name="Slide Number Placeholder 3"/>
          <p:cNvSpPr>
            <a:spLocks noGrp="1"/>
          </p:cNvSpPr>
          <p:nvPr>
            <p:ph type="sldNum" sz="quarter" idx="5"/>
          </p:nvPr>
        </p:nvSpPr>
        <p:spPr/>
        <p:txBody>
          <a:bodyPr/>
          <a:lstStyle/>
          <a:p>
            <a:fld id="{04D6BB70-1B36-459B-AAC2-1A2E6C661491}" type="slidenum">
              <a:rPr lang="en-US" smtClean="0"/>
              <a:t>5</a:t>
            </a:fld>
            <a:endParaRPr lang="en-US" dirty="0"/>
          </a:p>
        </p:txBody>
      </p:sp>
    </p:spTree>
    <p:extLst>
      <p:ext uri="{BB962C8B-B14F-4D97-AF65-F5344CB8AC3E}">
        <p14:creationId xmlns:p14="http://schemas.microsoft.com/office/powerpoint/2010/main" val="3798102760"/>
      </p:ext>
    </p:extLst>
  </p:cSld>
  <p:clrMapOvr>
    <a:masterClrMapping/>
  </p:clrMapOvr>
</p:notes>
</file>

<file path=ppt/notesSlides/notesSlide6.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6</a:t>
            </a:fld>
            <a:endParaRPr lang="en-US" dirty="0"/>
          </a:p>
        </p:txBody>
      </p:sp>
    </p:spTree>
    <p:extLst>
      <p:ext uri="{BB962C8B-B14F-4D97-AF65-F5344CB8AC3E}">
        <p14:creationId xmlns:p14="http://schemas.microsoft.com/office/powerpoint/2010/main" val="3295372140"/>
      </p:ext>
    </p:extLst>
  </p:cSld>
  <p:clrMapOvr>
    <a:masterClrMapping/>
  </p:clrMapOvr>
</p:notes>
</file>

<file path=ppt/notesSlides/notesSlide7.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7</a:t>
            </a:fld>
            <a:endParaRPr lang="en-US" dirty="0"/>
          </a:p>
        </p:txBody>
      </p:sp>
    </p:spTree>
    <p:extLst>
      <p:ext uri="{BB962C8B-B14F-4D97-AF65-F5344CB8AC3E}">
        <p14:creationId xmlns:p14="http://schemas.microsoft.com/office/powerpoint/2010/main" val="1548286484"/>
      </p:ext>
    </p:extLst>
  </p:cSld>
  <p:clrMapOvr>
    <a:masterClrMapping/>
  </p:clrMapOvr>
</p:notes>
</file>

<file path=ppt/notesSlides/notesSlide8.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8</a:t>
            </a:fld>
            <a:endParaRPr lang="en-US" dirty="0"/>
          </a:p>
        </p:txBody>
      </p:sp>
    </p:spTree>
    <p:extLst>
      <p:ext uri="{BB962C8B-B14F-4D97-AF65-F5344CB8AC3E}">
        <p14:creationId xmlns:p14="http://schemas.microsoft.com/office/powerpoint/2010/main" val="757247857"/>
      </p:ext>
    </p:extLst>
  </p:cSld>
  <p:clrMapOvr>
    <a:masterClrMapping/>
  </p:clrMapOvr>
</p:notes>
</file>

<file path=ppt/notesSlides/notesSlide9.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4D6BB70-1B36-459B-AAC2-1A2E6C661491}" type="slidenum">
              <a:rPr lang="en-US" smtClean="0"/>
              <a:t>9</a:t>
            </a:fld>
            <a:endParaRPr lang="en-US" dirty="0"/>
          </a:p>
        </p:txBody>
      </p:sp>
    </p:spTree>
    <p:extLst>
      <p:ext uri="{BB962C8B-B14F-4D97-AF65-F5344CB8AC3E}">
        <p14:creationId xmlns:p14="http://schemas.microsoft.com/office/powerpoint/2010/main" val="10581865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514600" y="1028705"/>
            <a:ext cx="6019800" cy="1445419"/>
          </a:xfrm>
        </p:spPr>
        <p:txBody>
          <a:bodyPr lIns="45720" anchor="b">
            <a:noAutofit/>
          </a:bodyPr>
          <a:lstStyle>
            <a:lvl1pPr>
              <a:lnSpc>
                <a:spcPct val="90000"/>
              </a:lnSpc>
              <a:defRPr sz="4400" b="1" cap="none" spc="0" baseline="0"/>
            </a:lvl1pPr>
          </a:lstStyle>
          <a:p>
            <a:r>
              <a:rPr lang="en-US" dirty="0"/>
              <a:t>Click to Edit Master Title Style</a:t>
            </a:r>
          </a:p>
        </p:txBody>
      </p:sp>
      <p:sp>
        <p:nvSpPr>
          <p:cNvPr id="3" name="Subtitle 2"/>
          <p:cNvSpPr>
            <a:spLocks noGrp="1"/>
          </p:cNvSpPr>
          <p:nvPr>
            <p:ph type="subTitle" idx="1" hasCustomPrompt="1"/>
          </p:nvPr>
        </p:nvSpPr>
        <p:spPr>
          <a:xfrm>
            <a:off x="2514600" y="3518377"/>
            <a:ext cx="4572000" cy="381000"/>
          </a:xfrm>
        </p:spPr>
        <p:txBody>
          <a:bodyPr anchor="b" anchorCtr="0">
            <a:noAutofit/>
          </a:bodyPr>
          <a:lstStyle>
            <a:lvl1pPr marL="0" indent="0" algn="r">
              <a:spcBef>
                <a:spcPts val="0"/>
              </a:spcBef>
              <a:buNone/>
              <a:defRPr sz="2800" b="1" spc="0" baseline="0">
                <a:solidFill>
                  <a:srgbClr val="3F5C6C"/>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add Presenter Name</a:t>
            </a:r>
          </a:p>
        </p:txBody>
      </p:sp>
      <p:cxnSp>
        <p:nvCxnSpPr>
          <p:cNvPr id="8" name="Straight Connector 7"/>
          <p:cNvCxnSpPr/>
          <p:nvPr/>
        </p:nvCxnSpPr>
        <p:spPr>
          <a:xfrm>
            <a:off x="2514600" y="2647950"/>
            <a:ext cx="5943600" cy="0"/>
          </a:xfrm>
          <a:prstGeom prst="line">
            <a:avLst/>
          </a:prstGeom>
          <a:ln w="19050">
            <a:solidFill>
              <a:srgbClr val="3F5C6C"/>
            </a:solidFill>
          </a:ln>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0" y="0"/>
            <a:ext cx="9144000" cy="274320"/>
            <a:chOff x="0" y="0"/>
            <a:chExt cx="9144000" cy="274320"/>
          </a:xfrm>
        </p:grpSpPr>
        <p:sp>
          <p:nvSpPr>
            <p:cNvPr id="10" name="Rectangle 9"/>
            <p:cNvSpPr/>
            <p:nvPr/>
          </p:nvSpPr>
          <p:spPr>
            <a:xfrm>
              <a:off x="6172200" y="0"/>
              <a:ext cx="2971800" cy="274320"/>
            </a:xfrm>
            <a:prstGeom prst="rect">
              <a:avLst/>
            </a:prstGeom>
            <a:solidFill>
              <a:srgbClr val="3F5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1" name="Rectangle 10"/>
            <p:cNvSpPr/>
            <p:nvPr/>
          </p:nvSpPr>
          <p:spPr>
            <a:xfrm>
              <a:off x="0" y="0"/>
              <a:ext cx="5943600" cy="274320"/>
            </a:xfrm>
            <a:prstGeom prst="rect">
              <a:avLst/>
            </a:prstGeom>
            <a:solidFill>
              <a:srgbClr val="97A1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2" name="Rectangle 11"/>
            <p:cNvSpPr/>
            <p:nvPr/>
          </p:nvSpPr>
          <p:spPr>
            <a:xfrm>
              <a:off x="5301119" y="0"/>
              <a:ext cx="2362200" cy="274320"/>
            </a:xfrm>
            <a:prstGeom prst="rect">
              <a:avLst/>
            </a:prstGeom>
            <a:solidFill>
              <a:srgbClr val="0066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1276350"/>
            <a:ext cx="1371600" cy="1371600"/>
          </a:xfrm>
          <a:prstGeom prst="rect">
            <a:avLst/>
          </a:prstGeom>
        </p:spPr>
      </p:pic>
      <p:sp>
        <p:nvSpPr>
          <p:cNvPr id="16" name="Text Placeholder 15"/>
          <p:cNvSpPr>
            <a:spLocks noGrp="1"/>
          </p:cNvSpPr>
          <p:nvPr>
            <p:ph type="body" sz="quarter" idx="14" hasCustomPrompt="1"/>
          </p:nvPr>
        </p:nvSpPr>
        <p:spPr>
          <a:xfrm>
            <a:off x="2514600" y="3902574"/>
            <a:ext cx="4572000" cy="917598"/>
          </a:xfrm>
        </p:spPr>
        <p:txBody>
          <a:bodyPr tIns="9144">
            <a:noAutofit/>
          </a:bodyPr>
          <a:lstStyle>
            <a:lvl1pPr marL="0" indent="0" algn="r">
              <a:spcBef>
                <a:spcPts val="0"/>
              </a:spcBef>
              <a:spcAft>
                <a:spcPts val="533"/>
              </a:spcAft>
              <a:buNone/>
              <a:defRPr sz="1400" baseline="0">
                <a:solidFill>
                  <a:srgbClr val="3F5C6C"/>
                </a:solidFill>
              </a:defRPr>
            </a:lvl1pPr>
            <a:lvl2pPr marL="266693" indent="0">
              <a:spcBef>
                <a:spcPts val="800"/>
              </a:spcBef>
              <a:buNone/>
              <a:defRPr sz="1600">
                <a:solidFill>
                  <a:srgbClr val="3F5C6C"/>
                </a:solidFill>
              </a:defRPr>
            </a:lvl2pPr>
            <a:lvl3pPr marL="609585" indent="0">
              <a:spcBef>
                <a:spcPts val="800"/>
              </a:spcBef>
              <a:buNone/>
              <a:defRPr sz="1600">
                <a:solidFill>
                  <a:srgbClr val="3F5C6C"/>
                </a:solidFill>
              </a:defRPr>
            </a:lvl3pPr>
            <a:lvl4pPr marL="836063" indent="0">
              <a:spcBef>
                <a:spcPts val="800"/>
              </a:spcBef>
              <a:buNone/>
              <a:defRPr sz="1600">
                <a:solidFill>
                  <a:srgbClr val="3F5C6C"/>
                </a:solidFill>
              </a:defRPr>
            </a:lvl4pPr>
            <a:lvl5pPr marL="1068889" indent="0">
              <a:spcBef>
                <a:spcPts val="800"/>
              </a:spcBef>
              <a:buNone/>
              <a:defRPr sz="1600">
                <a:solidFill>
                  <a:srgbClr val="3F5C6C"/>
                </a:solidFill>
              </a:defRPr>
            </a:lvl5pPr>
          </a:lstStyle>
          <a:p>
            <a:pPr lvl="0"/>
            <a:r>
              <a:rPr lang="en-US" dirty="0"/>
              <a:t>Click to add contact info</a:t>
            </a:r>
          </a:p>
        </p:txBody>
      </p:sp>
      <p:sp>
        <p:nvSpPr>
          <p:cNvPr id="5" name="Picture Placeholder 4"/>
          <p:cNvSpPr>
            <a:spLocks noGrp="1"/>
          </p:cNvSpPr>
          <p:nvPr>
            <p:ph type="pic" sz="quarter" idx="15" hasCustomPrompt="1"/>
          </p:nvPr>
        </p:nvSpPr>
        <p:spPr>
          <a:xfrm>
            <a:off x="7214170" y="3448572"/>
            <a:ext cx="1358030" cy="1371600"/>
          </a:xfrm>
        </p:spPr>
        <p:txBody>
          <a:bodyPr>
            <a:normAutofit/>
          </a:bodyPr>
          <a:lstStyle>
            <a:lvl1pPr marL="0" indent="0">
              <a:buFontTx/>
              <a:buNone/>
              <a:defRPr sz="1600"/>
            </a:lvl1pPr>
          </a:lstStyle>
          <a:p>
            <a:r>
              <a:rPr lang="en-US" dirty="0"/>
              <a:t>Insert Picture</a:t>
            </a:r>
          </a:p>
        </p:txBody>
      </p:sp>
    </p:spTree>
    <p:extLst>
      <p:ext uri="{BB962C8B-B14F-4D97-AF65-F5344CB8AC3E}">
        <p14:creationId xmlns:p14="http://schemas.microsoft.com/office/powerpoint/2010/main" val="2278830042"/>
      </p:ext>
    </p:extLst>
  </p:cSld>
  <p:clrMapOvr>
    <a:masterClrMapping/>
  </p:clrMapOvr>
  <p:transition spd="slow">
    <p:strips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edit Master title style 36</a:t>
            </a:r>
          </a:p>
        </p:txBody>
      </p:sp>
      <p:sp>
        <p:nvSpPr>
          <p:cNvPr id="3" name="Date Placeholder 2"/>
          <p:cNvSpPr>
            <a:spLocks noGrp="1"/>
          </p:cNvSpPr>
          <p:nvPr>
            <p:ph type="dt" sz="half" idx="10"/>
          </p:nvPr>
        </p:nvSpPr>
        <p:spPr/>
        <p:txBody>
          <a:bodyPr/>
          <a:lstStyle/>
          <a:p>
            <a:fld id="{8390F504-4C5B-4D1F-8E31-745CC57EADDD}" type="datetime4">
              <a:rPr lang="en-US" smtClean="0"/>
              <a:t>August 16, 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055DEED-B5FD-4087-9730-ADDD291A0318}" type="slidenum">
              <a:rPr lang="en-US" smtClean="0"/>
              <a:t>‹#›</a:t>
            </a:fld>
            <a:endParaRPr lang="en-US" dirty="0"/>
          </a:p>
        </p:txBody>
      </p:sp>
      <p:sp>
        <p:nvSpPr>
          <p:cNvPr id="6" name="Picture Placeholder 2"/>
          <p:cNvSpPr>
            <a:spLocks noGrp="1"/>
          </p:cNvSpPr>
          <p:nvPr>
            <p:ph type="pic" idx="1" hasCustomPrompt="1"/>
          </p:nvPr>
        </p:nvSpPr>
        <p:spPr>
          <a:xfrm>
            <a:off x="457200" y="1123950"/>
            <a:ext cx="8229600" cy="360362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 32</a:t>
            </a:r>
          </a:p>
        </p:txBody>
      </p:sp>
    </p:spTree>
    <p:extLst>
      <p:ext uri="{BB962C8B-B14F-4D97-AF65-F5344CB8AC3E}">
        <p14:creationId xmlns:p14="http://schemas.microsoft.com/office/powerpoint/2010/main" val="1677441723"/>
      </p:ext>
    </p:extLst>
  </p:cSld>
  <p:clrMapOvr>
    <a:masterClrMapping/>
  </p:clrMapOvr>
  <p:transition spd="slow">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0493690-3331-433F-9D2D-277830FF2BF8}" type="datetime4">
              <a:rPr lang="en-US" smtClean="0"/>
              <a:t>August 16, 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055DEED-B5FD-4087-9730-ADDD291A0318}" type="slidenum">
              <a:rPr lang="en-US" smtClean="0"/>
              <a:t>‹#›</a:t>
            </a:fld>
            <a:endParaRPr lang="en-US" dirty="0"/>
          </a:p>
        </p:txBody>
      </p:sp>
    </p:spTree>
    <p:extLst>
      <p:ext uri="{BB962C8B-B14F-4D97-AF65-F5344CB8AC3E}">
        <p14:creationId xmlns:p14="http://schemas.microsoft.com/office/powerpoint/2010/main" val="3601472805"/>
      </p:ext>
    </p:extLst>
  </p:cSld>
  <p:clrMapOvr>
    <a:masterClrMapping/>
  </p:clrMapOvr>
  <p:transition spd="slow">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95351"/>
            <a:ext cx="7772400" cy="1804988"/>
          </a:xfrm>
        </p:spPr>
        <p:txBody>
          <a:bodyPr anchor="b" anchorCtr="0">
            <a:normAutofit/>
          </a:bodyPr>
          <a:lstStyle>
            <a:lvl1pPr algn="l">
              <a:defRPr sz="4000"/>
            </a:lvl1pPr>
          </a:lstStyle>
          <a:p>
            <a:r>
              <a:rPr lang="en-US"/>
              <a:t>Click to edit Master title style</a:t>
            </a:r>
            <a:endParaRPr lang="en-US" dirty="0"/>
          </a:p>
        </p:txBody>
      </p:sp>
      <p:sp>
        <p:nvSpPr>
          <p:cNvPr id="3" name="Subtitle 2"/>
          <p:cNvSpPr>
            <a:spLocks noGrp="1"/>
          </p:cNvSpPr>
          <p:nvPr>
            <p:ph type="subTitle" idx="1"/>
          </p:nvPr>
        </p:nvSpPr>
        <p:spPr>
          <a:xfrm>
            <a:off x="685800" y="2914650"/>
            <a:ext cx="7086600" cy="1314450"/>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cxnSp>
        <p:nvCxnSpPr>
          <p:cNvPr id="8" name="Straight Connector 7"/>
          <p:cNvCxnSpPr/>
          <p:nvPr/>
        </p:nvCxnSpPr>
        <p:spPr>
          <a:xfrm>
            <a:off x="838200" y="2800350"/>
            <a:ext cx="762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0"/>
          </p:nvPr>
        </p:nvSpPr>
        <p:spPr/>
        <p:txBody>
          <a:bodyPr/>
          <a:lstStyle/>
          <a:p>
            <a:fld id="{D0AF94F3-D383-4451-BDF0-8B28FB635576}" type="datetime4">
              <a:rPr lang="en-US" smtClean="0"/>
              <a:t>August 16, 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E055DEED-B5FD-4087-9730-ADDD291A0318}" type="slidenum">
              <a:rPr lang="en-US" smtClean="0"/>
              <a:t>‹#›</a:t>
            </a:fld>
            <a:endParaRPr lang="en-US" dirty="0"/>
          </a:p>
        </p:txBody>
      </p:sp>
    </p:spTree>
    <p:extLst>
      <p:ext uri="{BB962C8B-B14F-4D97-AF65-F5344CB8AC3E}">
        <p14:creationId xmlns:p14="http://schemas.microsoft.com/office/powerpoint/2010/main" val="539873809"/>
      </p:ext>
    </p:extLst>
  </p:cSld>
  <p:clrMapOvr>
    <a:masterClrMapping/>
  </p:clrMapOvr>
  <p:transition spd="slow">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6E71CC7-E717-4110-86B0-96B1727C3689}" type="datetime4">
              <a:rPr lang="en-US" smtClean="0"/>
              <a:t>August 16, 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055DEED-B5FD-4087-9730-ADDD291A0318}" type="slidenum">
              <a:rPr lang="en-US" smtClean="0"/>
              <a:t>‹#›</a:t>
            </a:fld>
            <a:endParaRPr lang="en-US" dirty="0"/>
          </a:p>
        </p:txBody>
      </p:sp>
    </p:spTree>
    <p:extLst>
      <p:ext uri="{BB962C8B-B14F-4D97-AF65-F5344CB8AC3E}">
        <p14:creationId xmlns:p14="http://schemas.microsoft.com/office/powerpoint/2010/main" val="1387897540"/>
      </p:ext>
    </p:extLst>
  </p:cSld>
  <p:clrMapOvr>
    <a:masterClrMapping/>
  </p:clrMapOvr>
  <p:transition spd="slow">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838D7C6-BEA3-4D52-B437-C32ABE89C2B4}" type="datetime4">
              <a:rPr lang="en-US" smtClean="0"/>
              <a:t>August 16, 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055DEED-B5FD-4087-9730-ADDD291A0318}" type="slidenum">
              <a:rPr lang="en-US" smtClean="0"/>
              <a:t>‹#›</a:t>
            </a:fld>
            <a:endParaRPr lang="en-US" dirty="0"/>
          </a:p>
        </p:txBody>
      </p:sp>
    </p:spTree>
    <p:extLst>
      <p:ext uri="{BB962C8B-B14F-4D97-AF65-F5344CB8AC3E}">
        <p14:creationId xmlns:p14="http://schemas.microsoft.com/office/powerpoint/2010/main" val="1529484004"/>
      </p:ext>
    </p:extLst>
  </p:cSld>
  <p:clrMapOvr>
    <a:masterClrMapping/>
  </p:clrMapOvr>
  <p:transition spd="slow">
    <p:strips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30"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30"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336940C-DA76-40F5-9A4D-C0DA2DCDEF5F}" type="datetime4">
              <a:rPr lang="en-US" smtClean="0"/>
              <a:t>August 16, 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055DEED-B5FD-4087-9730-ADDD291A0318}" type="slidenum">
              <a:rPr lang="en-US" smtClean="0"/>
              <a:t>‹#›</a:t>
            </a:fld>
            <a:endParaRPr lang="en-US" dirty="0"/>
          </a:p>
        </p:txBody>
      </p:sp>
    </p:spTree>
    <p:extLst>
      <p:ext uri="{BB962C8B-B14F-4D97-AF65-F5344CB8AC3E}">
        <p14:creationId xmlns:p14="http://schemas.microsoft.com/office/powerpoint/2010/main" val="205403812"/>
      </p:ext>
    </p:extLst>
  </p:cSld>
  <p:clrMapOvr>
    <a:masterClrMapping/>
  </p:clrMapOvr>
  <p:transition spd="slow">
    <p:strips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7AB8F2-4BB6-4712-A665-7E0855DB633E}" type="datetime4">
              <a:rPr lang="en-US" smtClean="0"/>
              <a:t>August 16, 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055DEED-B5FD-4087-9730-ADDD291A0318}" type="slidenum">
              <a:rPr lang="en-US" smtClean="0"/>
              <a:t>‹#›</a:t>
            </a:fld>
            <a:endParaRPr lang="en-US" dirty="0"/>
          </a:p>
        </p:txBody>
      </p:sp>
    </p:spTree>
    <p:extLst>
      <p:ext uri="{BB962C8B-B14F-4D97-AF65-F5344CB8AC3E}">
        <p14:creationId xmlns:p14="http://schemas.microsoft.com/office/powerpoint/2010/main" val="4127239857"/>
      </p:ext>
    </p:extLst>
  </p:cSld>
  <p:clrMapOvr>
    <a:masterClrMapping/>
  </p:clrMapOvr>
  <p:transition spd="slow">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04DA16-7DDB-49D9-AC84-BDBE3C60DB37}" type="datetime4">
              <a:rPr lang="en-US" smtClean="0"/>
              <a:t>August 16, 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055DEED-B5FD-4087-9730-ADDD291A0318}" type="slidenum">
              <a:rPr lang="en-US" smtClean="0"/>
              <a:t>‹#›</a:t>
            </a:fld>
            <a:endParaRPr lang="en-US" dirty="0"/>
          </a:p>
        </p:txBody>
      </p:sp>
    </p:spTree>
    <p:extLst>
      <p:ext uri="{BB962C8B-B14F-4D97-AF65-F5344CB8AC3E}">
        <p14:creationId xmlns:p14="http://schemas.microsoft.com/office/powerpoint/2010/main" val="540811421"/>
      </p:ext>
    </p:extLst>
  </p:cSld>
  <p:clrMapOvr>
    <a:masterClrMapping/>
  </p:clrMapOvr>
  <p:transition spd="slow">
    <p:strips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04787"/>
            <a:ext cx="3008313" cy="871538"/>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hasCustomPrompt="1"/>
          </p:nvPr>
        </p:nvSpPr>
        <p:spPr>
          <a:xfrm>
            <a:off x="45720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 14</a:t>
            </a:r>
          </a:p>
        </p:txBody>
      </p:sp>
      <p:sp>
        <p:nvSpPr>
          <p:cNvPr id="5" name="Date Placeholder 4"/>
          <p:cNvSpPr>
            <a:spLocks noGrp="1"/>
          </p:cNvSpPr>
          <p:nvPr>
            <p:ph type="dt" sz="half" idx="10"/>
          </p:nvPr>
        </p:nvSpPr>
        <p:spPr/>
        <p:txBody>
          <a:bodyPr/>
          <a:lstStyle/>
          <a:p>
            <a:fld id="{A0F3771F-537F-4E8E-B53B-49AB3E139BC3}" type="datetime4">
              <a:rPr lang="en-US" smtClean="0"/>
              <a:t>August 16, 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055DEED-B5FD-4087-9730-ADDD291A0318}" type="slidenum">
              <a:rPr lang="en-US" smtClean="0"/>
              <a:t>‹#›</a:t>
            </a:fld>
            <a:endParaRPr lang="en-US" dirty="0"/>
          </a:p>
        </p:txBody>
      </p:sp>
    </p:spTree>
    <p:extLst>
      <p:ext uri="{BB962C8B-B14F-4D97-AF65-F5344CB8AC3E}">
        <p14:creationId xmlns:p14="http://schemas.microsoft.com/office/powerpoint/2010/main" val="1896432487"/>
      </p:ext>
    </p:extLst>
  </p:cSld>
  <p:clrMapOvr>
    <a:masterClrMapping/>
  </p:clrMapOvr>
  <p:transition spd="slow">
    <p:strips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2" descr="C:\Users\ncrowley\Desktop\WileyRein_logo-01.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183880" y="4248150"/>
            <a:ext cx="731520" cy="73152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0" y="0"/>
            <a:ext cx="9144000" cy="274320"/>
            <a:chOff x="0" y="0"/>
            <a:chExt cx="9144000" cy="274320"/>
          </a:xfrm>
        </p:grpSpPr>
        <p:sp>
          <p:nvSpPr>
            <p:cNvPr id="8" name="Rectangle 7"/>
            <p:cNvSpPr/>
            <p:nvPr userDrawn="1"/>
          </p:nvSpPr>
          <p:spPr>
            <a:xfrm>
              <a:off x="6172200" y="0"/>
              <a:ext cx="2971800" cy="274320"/>
            </a:xfrm>
            <a:prstGeom prst="rect">
              <a:avLst/>
            </a:prstGeom>
            <a:solidFill>
              <a:srgbClr val="3F5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0"/>
              <a:ext cx="5943600" cy="274320"/>
            </a:xfrm>
            <a:prstGeom prst="rect">
              <a:avLst/>
            </a:prstGeom>
            <a:solidFill>
              <a:srgbClr val="97A1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5301119" y="0"/>
              <a:ext cx="2362200" cy="274320"/>
            </a:xfrm>
            <a:prstGeom prst="rect">
              <a:avLst/>
            </a:prstGeom>
            <a:solidFill>
              <a:srgbClr val="0066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Placeholder 1"/>
          <p:cNvSpPr>
            <a:spLocks noGrp="1"/>
          </p:cNvSpPr>
          <p:nvPr>
            <p:ph type="title"/>
          </p:nvPr>
        </p:nvSpPr>
        <p:spPr>
          <a:xfrm>
            <a:off x="457200" y="469465"/>
            <a:ext cx="8229600" cy="704850"/>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4705827"/>
            <a:ext cx="15240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883ACFD-ADEE-4D00-BEF7-350010330718}" type="datetime4">
              <a:rPr lang="en-US" smtClean="0"/>
              <a:t>August 16, 2019</a:t>
            </a:fld>
            <a:endParaRPr lang="en-US" dirty="0"/>
          </a:p>
        </p:txBody>
      </p:sp>
      <p:sp>
        <p:nvSpPr>
          <p:cNvPr id="5" name="Footer Placeholder 4"/>
          <p:cNvSpPr>
            <a:spLocks noGrp="1"/>
          </p:cNvSpPr>
          <p:nvPr>
            <p:ph type="ftr" sz="quarter" idx="3"/>
          </p:nvPr>
        </p:nvSpPr>
        <p:spPr>
          <a:xfrm>
            <a:off x="2019300" y="4705827"/>
            <a:ext cx="54483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543800" y="4705350"/>
            <a:ext cx="533400" cy="274320"/>
          </a:xfrm>
          <a:prstGeom prst="rect">
            <a:avLst/>
          </a:prstGeom>
        </p:spPr>
        <p:txBody>
          <a:bodyPr vert="horz" lIns="91440" tIns="45720" rIns="91440" bIns="45720" rtlCol="0" anchor="ctr"/>
          <a:lstStyle>
            <a:lvl1pPr algn="r">
              <a:defRPr sz="1200">
                <a:solidFill>
                  <a:schemeClr val="tx1">
                    <a:tint val="75000"/>
                  </a:schemeClr>
                </a:solidFill>
              </a:defRPr>
            </a:lvl1pPr>
          </a:lstStyle>
          <a:p>
            <a:fld id="{E055DEED-B5FD-4087-9730-ADDD291A0318}" type="slidenum">
              <a:rPr lang="en-US" smtClean="0"/>
              <a:t>‹#›</a:t>
            </a:fld>
            <a:endParaRPr lang="en-US" dirty="0"/>
          </a:p>
        </p:txBody>
      </p:sp>
    </p:spTree>
    <p:extLst>
      <p:ext uri="{BB962C8B-B14F-4D97-AF65-F5344CB8AC3E}">
        <p14:creationId xmlns:p14="http://schemas.microsoft.com/office/powerpoint/2010/main" val="149297368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1" r:id="rId3"/>
    <p:sldLayoutId id="2147483664" r:id="rId4"/>
    <p:sldLayoutId id="2147483665" r:id="rId5"/>
    <p:sldLayoutId id="2147483666" r:id="rId6"/>
    <p:sldLayoutId id="2147483667" r:id="rId7"/>
    <p:sldLayoutId id="2147483668" r:id="rId8"/>
    <p:sldLayoutId id="2147483669" r:id="rId9"/>
    <p:sldLayoutId id="2147483670" r:id="rId10"/>
  </p:sldLayoutIdLst>
  <p:transition spd="slow">
    <p:strips dir="rd"/>
  </p:transition>
  <p:hf hdr="0" ftr="0" dt="0"/>
  <p:txStyles>
    <p:titleStyle>
      <a:lvl1pPr algn="l" defTabSz="914400" rtl="0" eaLnBrk="1" latinLnBrk="0" hangingPunct="1">
        <a:lnSpc>
          <a:spcPct val="80000"/>
        </a:lnSpc>
        <a:spcBef>
          <a:spcPct val="0"/>
        </a:spcBef>
        <a:buNone/>
        <a:defRPr sz="3600" b="1" i="0" kern="1200">
          <a:solidFill>
            <a:schemeClr val="tx1"/>
          </a:solidFill>
          <a:latin typeface="+mj-lt"/>
          <a:ea typeface="+mj-ea"/>
          <a:cs typeface="+mj-cs"/>
        </a:defRPr>
      </a:lvl1pPr>
    </p:titleStyle>
    <p:bodyStyle>
      <a:lvl1pPr marL="285750" indent="-285750" algn="l" defTabSz="914400" rtl="0" eaLnBrk="1" latinLnBrk="0" hangingPunct="1">
        <a:spcBef>
          <a:spcPts val="0"/>
        </a:spcBef>
        <a:spcAft>
          <a:spcPts val="600"/>
        </a:spcAft>
        <a:buClr>
          <a:schemeClr val="accent5"/>
        </a:buClr>
        <a:buFont typeface="Wingdings" panose="05000000000000000000" pitchFamily="2" charset="2"/>
        <a:buChar char="§"/>
        <a:defRPr sz="2800" kern="1200">
          <a:solidFill>
            <a:schemeClr val="tx1"/>
          </a:solidFill>
          <a:latin typeface="+mn-lt"/>
          <a:ea typeface="+mn-ea"/>
          <a:cs typeface="+mn-cs"/>
        </a:defRPr>
      </a:lvl1pPr>
      <a:lvl2pPr marL="514350" indent="-228600" algn="l" defTabSz="914400" rtl="0" eaLnBrk="1" latinLnBrk="0" hangingPunct="1">
        <a:spcBef>
          <a:spcPts val="0"/>
        </a:spcBef>
        <a:spcAft>
          <a:spcPts val="600"/>
        </a:spcAft>
        <a:buClr>
          <a:schemeClr val="accent5"/>
        </a:buClr>
        <a:buFont typeface="Arial" panose="020B0604020202020204" pitchFamily="34" charset="0"/>
        <a:buChar char="•"/>
        <a:defRPr sz="2400" kern="1200">
          <a:solidFill>
            <a:schemeClr val="tx1"/>
          </a:solidFill>
          <a:latin typeface="+mn-lt"/>
          <a:ea typeface="+mn-ea"/>
          <a:cs typeface="+mn-cs"/>
        </a:defRPr>
      </a:lvl2pPr>
      <a:lvl3pPr marL="800100" indent="-285750" algn="l" defTabSz="914400" rtl="0" eaLnBrk="1" latinLnBrk="0" hangingPunct="1">
        <a:spcBef>
          <a:spcPts val="0"/>
        </a:spcBef>
        <a:spcAft>
          <a:spcPts val="600"/>
        </a:spcAft>
        <a:buClr>
          <a:schemeClr val="accent5"/>
        </a:buClr>
        <a:buFont typeface="Calibri" panose="020F0502020204030204" pitchFamily="34" charset="0"/>
        <a:buChar char="–"/>
        <a:defRPr sz="2000" kern="1200">
          <a:solidFill>
            <a:schemeClr val="tx1"/>
          </a:solidFill>
          <a:latin typeface="+mn-lt"/>
          <a:ea typeface="+mn-ea"/>
          <a:cs typeface="+mn-cs"/>
        </a:defRPr>
      </a:lvl3pPr>
      <a:lvl4pPr marL="971550" indent="-171450" algn="l" defTabSz="914400" rtl="0" eaLnBrk="1" latinLnBrk="0" hangingPunct="1">
        <a:spcBef>
          <a:spcPts val="0"/>
        </a:spcBef>
        <a:spcAft>
          <a:spcPts val="600"/>
        </a:spcAft>
        <a:buClr>
          <a:schemeClr val="accent5"/>
        </a:buClr>
        <a:buFont typeface="Wingdings" panose="05000000000000000000" pitchFamily="2" charset="2"/>
        <a:buChar char="§"/>
        <a:defRPr sz="1600" kern="1200">
          <a:solidFill>
            <a:schemeClr val="tx1"/>
          </a:solidFill>
          <a:latin typeface="+mn-lt"/>
          <a:ea typeface="+mn-ea"/>
          <a:cs typeface="+mn-cs"/>
        </a:defRPr>
      </a:lvl4pPr>
      <a:lvl5pPr marL="1143000" indent="-171450" algn="l" defTabSz="914400" rtl="0" eaLnBrk="1" latinLnBrk="0" hangingPunct="1">
        <a:spcBef>
          <a:spcPts val="0"/>
        </a:spcBef>
        <a:spcAft>
          <a:spcPts val="600"/>
        </a:spcAft>
        <a:buClr>
          <a:schemeClr val="accent5"/>
        </a:buClr>
        <a:buFont typeface="Calibri" panose="020F0502020204030204" pitchFamily="34" charset="0"/>
        <a:buChar char="–"/>
        <a:tabLst/>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hyperlink" Target="mailto:phyun@wileyrein.com"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AC962862-E4F3-477B-B5AE-C88A2D14A79F}"/>
              </a:ext>
            </a:extLst>
          </p:cNvPr>
          <p:cNvSpPr>
            <a:spLocks noGrp="1"/>
          </p:cNvSpPr>
          <p:nvPr>
            <p:ph type="ctrTitle"/>
          </p:nvPr>
        </p:nvSpPr>
        <p:spPr/>
        <p:txBody>
          <a:bodyPr/>
          <a:lstStyle/>
          <a:p>
            <a:r>
              <a:rPr lang="en-US" sz="3600" i="1" dirty="0"/>
              <a:t>Can They Do That?: Congressional Oversight &amp; Investigations</a:t>
            </a:r>
            <a:r>
              <a:rPr lang="en-US" sz="3600" dirty="0"/>
              <a:t> </a:t>
            </a:r>
          </a:p>
        </p:txBody>
      </p:sp>
      <p:sp>
        <p:nvSpPr>
          <p:cNvPr id="10" name="Rectangle 9" descr="" title="">
            <a:extLst>
              <a:ext uri="{FF2B5EF4-FFF2-40B4-BE49-F238E27FC236}">
                <a16:creationId xmlns:a16="http://schemas.microsoft.com/office/drawing/2014/main" id="{A62114B9-1350-4B8B-8AF0-9F29BA783DB8}"/>
              </a:ext>
            </a:extLst>
          </p:cNvPr>
          <p:cNvSpPr/>
          <p:nvPr/>
        </p:nvSpPr>
        <p:spPr>
          <a:xfrm>
            <a:off x="1007494" y="4681835"/>
            <a:ext cx="7467600" cy="461665"/>
          </a:xfrm>
          <a:prstGeom prst="rect">
            <a:avLst/>
          </a:prstGeom>
        </p:spPr>
        <p:txBody>
          <a:bodyPr wrap="square">
            <a:spAutoFit/>
          </a:bodyPr>
          <a:lstStyle/>
          <a:p>
            <a:pPr algn="ctr"/>
            <a:r>
              <a:rPr lang="en-US" altLang="en-US" sz="1200" i="1" dirty="0"/>
              <a:t>The information in these slides relates to an oral presentation and should not be relied upon as legal advice.</a:t>
            </a:r>
            <a:br>
              <a:rPr lang="en-US" altLang="en-US" sz="1200" i="1" dirty="0"/>
            </a:br>
            <a:r>
              <a:rPr lang="en-US" altLang="en-US" sz="1200" dirty="0"/>
              <a:t>Copyright © 2019 Wiley Rein LLP</a:t>
            </a:r>
            <a:endParaRPr lang="en-US" altLang="en-US" sz="1200" i="1" dirty="0"/>
          </a:p>
        </p:txBody>
      </p:sp>
    </p:spTree>
    <p:extLst>
      <p:ext uri="{BB962C8B-B14F-4D97-AF65-F5344CB8AC3E}">
        <p14:creationId xmlns:p14="http://schemas.microsoft.com/office/powerpoint/2010/main" val="465863116"/>
      </p:ext>
    </p:extLst>
  </p:cSld>
  <p:clrMapOvr>
    <a:masterClrMapping/>
  </p:clrMapOvr>
  <p:transition spd="slow">
    <p:strips dir="rd"/>
  </p:transition>
</p:sld>
</file>

<file path=ppt/slides/slide10.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A291CCE8-5CBB-4636-A116-E31553A34199}"/>
              </a:ext>
            </a:extLst>
          </p:cNvPr>
          <p:cNvSpPr>
            <a:spLocks noGrp="1"/>
          </p:cNvSpPr>
          <p:nvPr>
            <p:ph type="title"/>
          </p:nvPr>
        </p:nvSpPr>
        <p:spPr/>
        <p:txBody>
          <a:bodyPr>
            <a:normAutofit fontScale="90000"/>
          </a:bodyPr>
          <a:lstStyle/>
          <a:p>
            <a:r>
              <a:rPr lang="en-US" dirty="0"/>
              <a:t>Congressional Investigations v. Executive Branch Investigations</a:t>
            </a:r>
          </a:p>
        </p:txBody>
      </p:sp>
      <p:sp>
        <p:nvSpPr>
          <p:cNvPr id="3" name="Content Placeholder 2" descr="" title="">
            <a:extLst>
              <a:ext uri="{FF2B5EF4-FFF2-40B4-BE49-F238E27FC236}">
                <a16:creationId xmlns:a16="http://schemas.microsoft.com/office/drawing/2014/main" id="{01620B58-7DF5-4065-8AE2-8603CAF616CA}"/>
              </a:ext>
            </a:extLst>
          </p:cNvPr>
          <p:cNvSpPr>
            <a:spLocks noGrp="1"/>
          </p:cNvSpPr>
          <p:nvPr>
            <p:ph idx="1"/>
          </p:nvPr>
        </p:nvSpPr>
        <p:spPr/>
        <p:txBody>
          <a:bodyPr>
            <a:normAutofit fontScale="77500" lnSpcReduction="20000"/>
          </a:bodyPr>
          <a:lstStyle/>
          <a:p>
            <a:r>
              <a:rPr lang="en-US" dirty="0"/>
              <a:t>Congressional oversight and investigations are different.</a:t>
            </a:r>
          </a:p>
          <a:p>
            <a:pPr lvl="1"/>
            <a:r>
              <a:rPr lang="en-US" dirty="0"/>
              <a:t>Goals can be different: while executive branch investigations may be to punish, deter, and/or gather intelligence, Congressional goals are somewhat different.</a:t>
            </a:r>
          </a:p>
          <a:p>
            <a:pPr lvl="2"/>
            <a:r>
              <a:rPr lang="en-US" dirty="0"/>
              <a:t>E.g., Congressional investigations can be used to garner public attention, steer policy, embarrass a company, or bolster a political agenda.</a:t>
            </a:r>
          </a:p>
          <a:p>
            <a:pPr lvl="1"/>
            <a:r>
              <a:rPr lang="en-US" dirty="0"/>
              <a:t>As you will see later, though some of the terms appear similar, in practice the investigative tools are different from executive branch practices.</a:t>
            </a:r>
          </a:p>
          <a:p>
            <a:r>
              <a:rPr lang="en-US" dirty="0"/>
              <a:t>Congressional oversight investigations often take place in a highly-politicized environment accompanied by media scrutiny.</a:t>
            </a:r>
          </a:p>
          <a:p>
            <a:pPr lvl="1"/>
            <a:r>
              <a:rPr lang="en-US" dirty="0"/>
              <a:t>This potentially makes the stakes incredibly higher, with little room for error.</a:t>
            </a:r>
          </a:p>
          <a:p>
            <a:endParaRPr lang="en-US" dirty="0"/>
          </a:p>
        </p:txBody>
      </p:sp>
      <p:sp>
        <p:nvSpPr>
          <p:cNvPr id="4" name="Slide Number Placeholder 3" descr="" title="">
            <a:extLst>
              <a:ext uri="{FF2B5EF4-FFF2-40B4-BE49-F238E27FC236}">
                <a16:creationId xmlns:a16="http://schemas.microsoft.com/office/drawing/2014/main" id="{B43C7C55-7D4F-408B-A018-135E93042ABE}"/>
              </a:ext>
            </a:extLst>
          </p:cNvPr>
          <p:cNvSpPr>
            <a:spLocks noGrp="1"/>
          </p:cNvSpPr>
          <p:nvPr>
            <p:ph type="sldNum" sz="quarter" idx="12"/>
          </p:nvPr>
        </p:nvSpPr>
        <p:spPr/>
        <p:txBody>
          <a:bodyPr/>
          <a:lstStyle/>
          <a:p>
            <a:fld id="{E055DEED-B5FD-4087-9730-ADDD291A0318}" type="slidenum">
              <a:rPr lang="en-US" smtClean="0"/>
              <a:pPr/>
              <a:t>10</a:t>
            </a:fld>
            <a:endParaRPr lang="en-US" dirty="0"/>
          </a:p>
        </p:txBody>
      </p:sp>
    </p:spTree>
    <p:extLst>
      <p:ext uri="{BB962C8B-B14F-4D97-AF65-F5344CB8AC3E}">
        <p14:creationId xmlns:p14="http://schemas.microsoft.com/office/powerpoint/2010/main" val="4174094235"/>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064875B1-E02F-4CE2-ACFB-13C06F5C908D}"/>
              </a:ext>
            </a:extLst>
          </p:cNvPr>
          <p:cNvSpPr>
            <a:spLocks noGrp="1"/>
          </p:cNvSpPr>
          <p:nvPr>
            <p:ph type="title"/>
          </p:nvPr>
        </p:nvSpPr>
        <p:spPr/>
        <p:txBody>
          <a:bodyPr>
            <a:normAutofit fontScale="90000"/>
          </a:bodyPr>
          <a:lstStyle/>
          <a:p>
            <a:r>
              <a:rPr lang="en-US" dirty="0"/>
              <a:t>Congressional Investigations v. Executive Branch Investigations (cont’d)</a:t>
            </a:r>
          </a:p>
        </p:txBody>
      </p:sp>
      <p:sp>
        <p:nvSpPr>
          <p:cNvPr id="3" name="Content Placeholder 2" descr="" title="">
            <a:extLst>
              <a:ext uri="{FF2B5EF4-FFF2-40B4-BE49-F238E27FC236}">
                <a16:creationId xmlns:a16="http://schemas.microsoft.com/office/drawing/2014/main" id="{A31AB91C-F67A-4DAA-9AA3-FA31BADE00DA}"/>
              </a:ext>
            </a:extLst>
          </p:cNvPr>
          <p:cNvSpPr>
            <a:spLocks noGrp="1"/>
          </p:cNvSpPr>
          <p:nvPr>
            <p:ph idx="1"/>
          </p:nvPr>
        </p:nvSpPr>
        <p:spPr/>
        <p:txBody>
          <a:bodyPr/>
          <a:lstStyle/>
          <a:p>
            <a:r>
              <a:rPr lang="en-US" dirty="0"/>
              <a:t>Congressional activity can parallel other activities, like agency enforcement, litigation, public scrutiny, complicating things.</a:t>
            </a:r>
          </a:p>
          <a:p>
            <a:r>
              <a:rPr lang="en-US" dirty="0"/>
              <a:t>A complementary communications and advocacy strategy can be key to successfully navigate Congressional oversight and investigations.</a:t>
            </a:r>
          </a:p>
          <a:p>
            <a:endParaRPr lang="en-US" dirty="0"/>
          </a:p>
        </p:txBody>
      </p:sp>
      <p:sp>
        <p:nvSpPr>
          <p:cNvPr id="4" name="Slide Number Placeholder 3" descr="" title="">
            <a:extLst>
              <a:ext uri="{FF2B5EF4-FFF2-40B4-BE49-F238E27FC236}">
                <a16:creationId xmlns:a16="http://schemas.microsoft.com/office/drawing/2014/main" id="{2646E752-F362-4458-AFE2-6D98C28AE09E}"/>
              </a:ext>
            </a:extLst>
          </p:cNvPr>
          <p:cNvSpPr>
            <a:spLocks noGrp="1"/>
          </p:cNvSpPr>
          <p:nvPr>
            <p:ph type="sldNum" sz="quarter" idx="12"/>
          </p:nvPr>
        </p:nvSpPr>
        <p:spPr/>
        <p:txBody>
          <a:bodyPr/>
          <a:lstStyle/>
          <a:p>
            <a:fld id="{E055DEED-B5FD-4087-9730-ADDD291A0318}" type="slidenum">
              <a:rPr lang="en-US" smtClean="0"/>
              <a:t>11</a:t>
            </a:fld>
            <a:endParaRPr lang="en-US" dirty="0"/>
          </a:p>
        </p:txBody>
      </p:sp>
    </p:spTree>
    <p:extLst>
      <p:ext uri="{BB962C8B-B14F-4D97-AF65-F5344CB8AC3E}">
        <p14:creationId xmlns:p14="http://schemas.microsoft.com/office/powerpoint/2010/main" val="3504877444"/>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2E6F24C5-9046-4CB9-A78B-72BF69B102EA}"/>
              </a:ext>
            </a:extLst>
          </p:cNvPr>
          <p:cNvSpPr>
            <a:spLocks noGrp="1"/>
          </p:cNvSpPr>
          <p:nvPr>
            <p:ph type="title"/>
          </p:nvPr>
        </p:nvSpPr>
        <p:spPr>
          <a:xfrm>
            <a:off x="722313" y="1786930"/>
            <a:ext cx="7772400" cy="1021556"/>
          </a:xfrm>
        </p:spPr>
        <p:txBody>
          <a:bodyPr>
            <a:normAutofit fontScale="90000"/>
          </a:bodyPr>
          <a:lstStyle/>
          <a:p>
            <a:r>
              <a:rPr lang="en-US" dirty="0">
                <a:latin typeface="Arial" panose="020B0604020202020204" pitchFamily="34" charset="0"/>
                <a:cs typeface="Arial" panose="020B0604020202020204" pitchFamily="34" charset="0"/>
              </a:rPr>
              <a:t>Powers and Limits of Congressional Investigations</a:t>
            </a:r>
            <a:br>
              <a:rPr lang="en-US" dirty="0">
                <a:latin typeface="Arial" panose="020B0604020202020204" pitchFamily="34" charset="0"/>
                <a:cs typeface="Arial" panose="020B0604020202020204" pitchFamily="34" charset="0"/>
              </a:rPr>
            </a:br>
            <a:endParaRPr lang="en-US" dirty="0"/>
          </a:p>
        </p:txBody>
      </p:sp>
      <p:sp>
        <p:nvSpPr>
          <p:cNvPr id="4" name="Slide Number Placeholder 3" descr="" title="">
            <a:extLst>
              <a:ext uri="{FF2B5EF4-FFF2-40B4-BE49-F238E27FC236}">
                <a16:creationId xmlns:a16="http://schemas.microsoft.com/office/drawing/2014/main" id="{DEB066A6-209A-4A3A-892E-FEEE359BCF06}"/>
              </a:ext>
            </a:extLst>
          </p:cNvPr>
          <p:cNvSpPr>
            <a:spLocks noGrp="1"/>
          </p:cNvSpPr>
          <p:nvPr>
            <p:ph type="sldNum" sz="quarter" idx="12"/>
          </p:nvPr>
        </p:nvSpPr>
        <p:spPr/>
        <p:txBody>
          <a:bodyPr/>
          <a:lstStyle/>
          <a:p>
            <a:fld id="{E055DEED-B5FD-4087-9730-ADDD291A0318}" type="slidenum">
              <a:rPr lang="en-US" smtClean="0"/>
              <a:t>12</a:t>
            </a:fld>
            <a:endParaRPr lang="en-US" dirty="0"/>
          </a:p>
        </p:txBody>
      </p:sp>
    </p:spTree>
    <p:extLst>
      <p:ext uri="{BB962C8B-B14F-4D97-AF65-F5344CB8AC3E}">
        <p14:creationId xmlns:p14="http://schemas.microsoft.com/office/powerpoint/2010/main" val="2819717803"/>
      </p:ext>
    </p:extLst>
  </p:cSld>
  <p:clrMapOvr>
    <a:masterClrMapping/>
  </p:clrMapOvr>
  <p:transition spd="slow">
    <p:strips dir="rd"/>
  </p:transition>
</p:sld>
</file>

<file path=ppt/slides/slide13.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E311613B-9080-424E-995A-68306B783E9D}"/>
              </a:ext>
            </a:extLst>
          </p:cNvPr>
          <p:cNvSpPr>
            <a:spLocks noGrp="1"/>
          </p:cNvSpPr>
          <p:nvPr>
            <p:ph type="title"/>
          </p:nvPr>
        </p:nvSpPr>
        <p:spPr/>
        <p:txBody>
          <a:bodyPr>
            <a:normAutofit fontScale="90000"/>
          </a:bodyPr>
          <a:lstStyle/>
          <a:p>
            <a:r>
              <a:rPr lang="en-US" dirty="0"/>
              <a:t>Powers and Limits of Congressional Investigations</a:t>
            </a:r>
          </a:p>
        </p:txBody>
      </p:sp>
      <p:sp>
        <p:nvSpPr>
          <p:cNvPr id="3" name="Content Placeholder 2" descr="" title="">
            <a:extLst>
              <a:ext uri="{FF2B5EF4-FFF2-40B4-BE49-F238E27FC236}">
                <a16:creationId xmlns:a16="http://schemas.microsoft.com/office/drawing/2014/main" id="{FF22BE0A-1DC3-448C-8811-C92BA273D88A}"/>
              </a:ext>
            </a:extLst>
          </p:cNvPr>
          <p:cNvSpPr>
            <a:spLocks noGrp="1"/>
          </p:cNvSpPr>
          <p:nvPr>
            <p:ph idx="1"/>
          </p:nvPr>
        </p:nvSpPr>
        <p:spPr>
          <a:xfrm>
            <a:off x="457200" y="1200151"/>
            <a:ext cx="8229600" cy="3505200"/>
          </a:xfrm>
        </p:spPr>
        <p:txBody>
          <a:bodyPr>
            <a:normAutofit fontScale="85000" lnSpcReduction="10000"/>
          </a:bodyPr>
          <a:lstStyle/>
          <a:p>
            <a:r>
              <a:rPr lang="en-US" sz="1900" dirty="0"/>
              <a:t>Generally, Congress has sweeping oversight/investigative authority.</a:t>
            </a:r>
          </a:p>
          <a:p>
            <a:r>
              <a:rPr lang="en-US" sz="1900" dirty="0"/>
              <a:t>Congress’ power to investigate is “as penetrating and far-reaching as the potential power to enact and appropriate under the Constitution.” </a:t>
            </a:r>
            <a:r>
              <a:rPr lang="en-US" sz="1900" i="1" dirty="0"/>
              <a:t>Barenblatt v. United States</a:t>
            </a:r>
            <a:r>
              <a:rPr lang="en-US" sz="1900" dirty="0"/>
              <a:t>, 360 U.S. 109, 111 (1959).</a:t>
            </a:r>
          </a:p>
          <a:p>
            <a:r>
              <a:rPr lang="en-US" sz="1900" dirty="0"/>
              <a:t>The Supreme Court has plainly found that “the power of inquiry—with process to enforce it—is an essential and appropriate auxiliary to the legislative function.” </a:t>
            </a:r>
            <a:r>
              <a:rPr lang="en-US" sz="1900" i="1" dirty="0"/>
              <a:t>McGrain v. Daugherty</a:t>
            </a:r>
            <a:r>
              <a:rPr lang="en-US" sz="1900" dirty="0"/>
              <a:t>, 273 U.S. 135, 173– 74 (1927).</a:t>
            </a:r>
          </a:p>
          <a:p>
            <a:r>
              <a:rPr lang="en-US" sz="1900" dirty="0"/>
              <a:t>Therefore, Congress has the power to issue subpoenas that demand documents or testimony.</a:t>
            </a:r>
          </a:p>
          <a:p>
            <a:r>
              <a:rPr lang="en-US" sz="1900" dirty="0"/>
              <a:t>Failure to comply with a Senate subpoena can also result in civil contempt. 2 U.S.C. §§ 288b(b), 288d &amp; 1365 (outlining civil contempt procedure for the Senate).</a:t>
            </a:r>
          </a:p>
          <a:p>
            <a:r>
              <a:rPr lang="en-US" sz="1900" dirty="0"/>
              <a:t>The House can also use the federal courts to enforce compliance with its committees' subpoenas. </a:t>
            </a:r>
            <a:r>
              <a:rPr lang="en-US" sz="1900" i="1" dirty="0"/>
              <a:t>See, e.g., Comm. on the Judiciary v. </a:t>
            </a:r>
            <a:r>
              <a:rPr lang="en-US" sz="1900" i="1" dirty="0" err="1"/>
              <a:t>Miers</a:t>
            </a:r>
            <a:r>
              <a:rPr lang="en-US" sz="1900" dirty="0"/>
              <a:t>, 558 F. Supp. 2d 53 (D.D.C. 2008).</a:t>
            </a:r>
          </a:p>
          <a:p>
            <a:endParaRPr lang="en-US" dirty="0"/>
          </a:p>
        </p:txBody>
      </p:sp>
      <p:sp>
        <p:nvSpPr>
          <p:cNvPr id="4" name="Slide Number Placeholder 3" descr="" title="">
            <a:extLst>
              <a:ext uri="{FF2B5EF4-FFF2-40B4-BE49-F238E27FC236}">
                <a16:creationId xmlns:a16="http://schemas.microsoft.com/office/drawing/2014/main" id="{BC1E264A-8E40-40CF-A613-CA9507BE3541}"/>
              </a:ext>
            </a:extLst>
          </p:cNvPr>
          <p:cNvSpPr>
            <a:spLocks noGrp="1"/>
          </p:cNvSpPr>
          <p:nvPr>
            <p:ph type="sldNum" sz="quarter" idx="12"/>
          </p:nvPr>
        </p:nvSpPr>
        <p:spPr/>
        <p:txBody>
          <a:bodyPr/>
          <a:lstStyle/>
          <a:p>
            <a:fld id="{E055DEED-B5FD-4087-9730-ADDD291A0318}" type="slidenum">
              <a:rPr lang="en-US" smtClean="0"/>
              <a:pPr/>
              <a:t>13</a:t>
            </a:fld>
            <a:endParaRPr lang="en-US" dirty="0"/>
          </a:p>
        </p:txBody>
      </p:sp>
    </p:spTree>
    <p:extLst>
      <p:ext uri="{BB962C8B-B14F-4D97-AF65-F5344CB8AC3E}">
        <p14:creationId xmlns:p14="http://schemas.microsoft.com/office/powerpoint/2010/main" val="4101363255"/>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A255E663-3D90-4845-B1D8-8A58209335BC}"/>
              </a:ext>
            </a:extLst>
          </p:cNvPr>
          <p:cNvSpPr>
            <a:spLocks noGrp="1"/>
          </p:cNvSpPr>
          <p:nvPr>
            <p:ph type="title"/>
          </p:nvPr>
        </p:nvSpPr>
        <p:spPr/>
        <p:txBody>
          <a:bodyPr>
            <a:normAutofit fontScale="90000"/>
          </a:bodyPr>
          <a:lstStyle/>
          <a:p>
            <a:r>
              <a:rPr lang="en-US" dirty="0"/>
              <a:t>Powers and Limits of Congressional Investigations (cont’d)</a:t>
            </a:r>
          </a:p>
        </p:txBody>
      </p:sp>
      <p:sp>
        <p:nvSpPr>
          <p:cNvPr id="3" name="Content Placeholder 2" descr="" title="">
            <a:extLst>
              <a:ext uri="{FF2B5EF4-FFF2-40B4-BE49-F238E27FC236}">
                <a16:creationId xmlns:a16="http://schemas.microsoft.com/office/drawing/2014/main" id="{D6C95DA3-5DC1-46F4-BE94-3E1B69981C6C}"/>
              </a:ext>
            </a:extLst>
          </p:cNvPr>
          <p:cNvSpPr>
            <a:spLocks noGrp="1"/>
          </p:cNvSpPr>
          <p:nvPr>
            <p:ph idx="1"/>
          </p:nvPr>
        </p:nvSpPr>
        <p:spPr/>
        <p:txBody>
          <a:bodyPr>
            <a:normAutofit fontScale="62500" lnSpcReduction="20000"/>
          </a:bodyPr>
          <a:lstStyle/>
          <a:p>
            <a:r>
              <a:rPr lang="en-US" dirty="0"/>
              <a:t>The investigative powers of Congress are wielded through the committee system, and each committee and subcommittee has the power to subpoena and hold hearings.</a:t>
            </a:r>
          </a:p>
          <a:p>
            <a:pPr lvl="1"/>
            <a:r>
              <a:rPr lang="en-US" dirty="0"/>
              <a:t>Individual Members or Senators may conduct </a:t>
            </a:r>
            <a:r>
              <a:rPr lang="en-US" i="1" dirty="0"/>
              <a:t>ad hoc </a:t>
            </a:r>
            <a:r>
              <a:rPr lang="en-US" dirty="0"/>
              <a:t>inquiries but cannot compel productions or hold hearings.</a:t>
            </a:r>
          </a:p>
          <a:p>
            <a:pPr lvl="1"/>
            <a:r>
              <a:rPr lang="en-US" dirty="0"/>
              <a:t>Each committee has its own rules and informal practices regarding how and by whom its powers may be used.</a:t>
            </a:r>
          </a:p>
          <a:p>
            <a:pPr marL="285750" lvl="1" indent="0">
              <a:buNone/>
            </a:pPr>
            <a:endParaRPr lang="en-US" dirty="0"/>
          </a:p>
          <a:p>
            <a:r>
              <a:rPr lang="en-US" dirty="0"/>
              <a:t>Short of being found in contempt, challenging a congressional subpoena in court is an uphill battle.</a:t>
            </a:r>
          </a:p>
          <a:p>
            <a:pPr lvl="1"/>
            <a:r>
              <a:rPr lang="en-US" dirty="0"/>
              <a:t>Courts are reticent to interfere in congressional investigations, and few private parties have had success asking a court to enjoin enforcement of a congressional subpoena. No statutory process for filing a motion to quash exists.</a:t>
            </a:r>
          </a:p>
          <a:p>
            <a:endParaRPr lang="en-US" dirty="0"/>
          </a:p>
          <a:p>
            <a:endParaRPr lang="en-US" dirty="0"/>
          </a:p>
        </p:txBody>
      </p:sp>
      <p:sp>
        <p:nvSpPr>
          <p:cNvPr id="4" name="Slide Number Placeholder 3" descr="" title="">
            <a:extLst>
              <a:ext uri="{FF2B5EF4-FFF2-40B4-BE49-F238E27FC236}">
                <a16:creationId xmlns:a16="http://schemas.microsoft.com/office/drawing/2014/main" id="{43CCAAE8-7102-4F71-AE3A-EE7255853D0A}"/>
              </a:ext>
            </a:extLst>
          </p:cNvPr>
          <p:cNvSpPr>
            <a:spLocks noGrp="1"/>
          </p:cNvSpPr>
          <p:nvPr>
            <p:ph type="sldNum" sz="quarter" idx="12"/>
          </p:nvPr>
        </p:nvSpPr>
        <p:spPr/>
        <p:txBody>
          <a:bodyPr/>
          <a:lstStyle/>
          <a:p>
            <a:fld id="{E055DEED-B5FD-4087-9730-ADDD291A0318}" type="slidenum">
              <a:rPr lang="en-US" smtClean="0"/>
              <a:pPr/>
              <a:t>14</a:t>
            </a:fld>
            <a:endParaRPr lang="en-US" dirty="0"/>
          </a:p>
        </p:txBody>
      </p:sp>
    </p:spTree>
    <p:extLst>
      <p:ext uri="{BB962C8B-B14F-4D97-AF65-F5344CB8AC3E}">
        <p14:creationId xmlns:p14="http://schemas.microsoft.com/office/powerpoint/2010/main" val="4012589682"/>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2A51CFE3-E120-4B73-BF87-5322D171931E}"/>
              </a:ext>
            </a:extLst>
          </p:cNvPr>
          <p:cNvSpPr>
            <a:spLocks noGrp="1"/>
          </p:cNvSpPr>
          <p:nvPr>
            <p:ph type="title"/>
          </p:nvPr>
        </p:nvSpPr>
        <p:spPr/>
        <p:txBody>
          <a:bodyPr>
            <a:normAutofit fontScale="90000"/>
          </a:bodyPr>
          <a:lstStyle/>
          <a:p>
            <a:br>
              <a:rPr lang="en-US" dirty="0"/>
            </a:br>
            <a:r>
              <a:rPr lang="en-US" dirty="0"/>
              <a:t>Oversight and Investigations Can Overlap with Other Proceedings</a:t>
            </a:r>
          </a:p>
        </p:txBody>
      </p:sp>
      <p:sp>
        <p:nvSpPr>
          <p:cNvPr id="3" name="Content Placeholder 2" descr="" title="">
            <a:extLst>
              <a:ext uri="{FF2B5EF4-FFF2-40B4-BE49-F238E27FC236}">
                <a16:creationId xmlns:a16="http://schemas.microsoft.com/office/drawing/2014/main" id="{99B15A65-0BB2-4CF6-9AA4-1196B326DF37}"/>
              </a:ext>
            </a:extLst>
          </p:cNvPr>
          <p:cNvSpPr>
            <a:spLocks noGrp="1"/>
          </p:cNvSpPr>
          <p:nvPr>
            <p:ph idx="1"/>
          </p:nvPr>
        </p:nvSpPr>
        <p:spPr/>
        <p:txBody>
          <a:bodyPr>
            <a:normAutofit fontScale="62500" lnSpcReduction="20000"/>
          </a:bodyPr>
          <a:lstStyle/>
          <a:p>
            <a:pPr lvl="0"/>
            <a:r>
              <a:rPr lang="en-US" dirty="0"/>
              <a:t>Frequently, congressional investigations are concurrent with ongoing criminal, civil, or administrative proceedings.</a:t>
            </a:r>
          </a:p>
          <a:p>
            <a:pPr lvl="1"/>
            <a:r>
              <a:rPr lang="en-US" dirty="0"/>
              <a:t>GAO and agency IGs frequently review matters that come under the purview of congressional oversight.</a:t>
            </a:r>
          </a:p>
          <a:p>
            <a:pPr lvl="1"/>
            <a:r>
              <a:rPr lang="en-US" dirty="0"/>
              <a:t>A congressional investigation can affect the course of a parallel proceeding, both by affecting the level of interest in a matter and by revealing facts that may not have otherwise come out.</a:t>
            </a:r>
          </a:p>
          <a:p>
            <a:r>
              <a:rPr lang="en-US" dirty="0"/>
              <a:t>Committees often are not swayed by the existence of parallel investigations or matters.</a:t>
            </a:r>
          </a:p>
          <a:p>
            <a:r>
              <a:rPr lang="en-US" dirty="0"/>
              <a:t>Counsel must coordinate responses and/or negotiations with relevant authorities.</a:t>
            </a:r>
          </a:p>
          <a:p>
            <a:r>
              <a:rPr lang="en-US" dirty="0"/>
              <a:t>A communications and advocacy plan can smooth this coordination and ensure consistency in approach and messaging.</a:t>
            </a:r>
          </a:p>
          <a:p>
            <a:endParaRPr lang="en-US" dirty="0"/>
          </a:p>
        </p:txBody>
      </p:sp>
      <p:sp>
        <p:nvSpPr>
          <p:cNvPr id="4" name="Slide Number Placeholder 3" descr="" title="">
            <a:extLst>
              <a:ext uri="{FF2B5EF4-FFF2-40B4-BE49-F238E27FC236}">
                <a16:creationId xmlns:a16="http://schemas.microsoft.com/office/drawing/2014/main" id="{BC0B2F05-42BA-41BD-B0E6-FE1BA212F993}"/>
              </a:ext>
            </a:extLst>
          </p:cNvPr>
          <p:cNvSpPr>
            <a:spLocks noGrp="1"/>
          </p:cNvSpPr>
          <p:nvPr>
            <p:ph type="sldNum" sz="quarter" idx="12"/>
          </p:nvPr>
        </p:nvSpPr>
        <p:spPr/>
        <p:txBody>
          <a:bodyPr/>
          <a:lstStyle/>
          <a:p>
            <a:fld id="{E055DEED-B5FD-4087-9730-ADDD291A0318}" type="slidenum">
              <a:rPr lang="en-US" smtClean="0"/>
              <a:pPr/>
              <a:t>15</a:t>
            </a:fld>
            <a:endParaRPr lang="en-US" dirty="0"/>
          </a:p>
        </p:txBody>
      </p:sp>
    </p:spTree>
    <p:extLst>
      <p:ext uri="{BB962C8B-B14F-4D97-AF65-F5344CB8AC3E}">
        <p14:creationId xmlns:p14="http://schemas.microsoft.com/office/powerpoint/2010/main" val="1530286454"/>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5" name="Title 4" descr="" title="">
            <a:extLst>
              <a:ext uri="{FF2B5EF4-FFF2-40B4-BE49-F238E27FC236}">
                <a16:creationId xmlns:a16="http://schemas.microsoft.com/office/drawing/2014/main" id="{B3D455BF-5F18-4F5D-B5F6-8FC56785CCDE}"/>
              </a:ext>
            </a:extLst>
          </p:cNvPr>
          <p:cNvSpPr>
            <a:spLocks noGrp="1"/>
          </p:cNvSpPr>
          <p:nvPr>
            <p:ph type="title"/>
          </p:nvPr>
        </p:nvSpPr>
        <p:spPr>
          <a:xfrm>
            <a:off x="722313" y="1786930"/>
            <a:ext cx="7772400" cy="1021556"/>
          </a:xfrm>
        </p:spPr>
        <p:txBody>
          <a:bodyPr>
            <a:normAutofit fontScale="90000"/>
          </a:bodyPr>
          <a:lstStyle/>
          <a:p>
            <a:r>
              <a:rPr lang="en-US" dirty="0">
                <a:latin typeface="Arial" panose="020B0604020202020204" pitchFamily="34" charset="0"/>
                <a:cs typeface="Arial" panose="020B0604020202020204" pitchFamily="34" charset="0"/>
              </a:rPr>
              <a:t>Investigative Techniques in Congressional investigations</a:t>
            </a:r>
            <a:br>
              <a:rPr lang="en-US" dirty="0">
                <a:latin typeface="Arial" panose="020B0604020202020204" pitchFamily="34" charset="0"/>
                <a:cs typeface="Arial" panose="020B0604020202020204" pitchFamily="34" charset="0"/>
              </a:rPr>
            </a:br>
            <a:endParaRPr lang="en-US" dirty="0"/>
          </a:p>
        </p:txBody>
      </p:sp>
      <p:sp>
        <p:nvSpPr>
          <p:cNvPr id="4" name="Slide Number Placeholder 3" descr="" title="">
            <a:extLst>
              <a:ext uri="{FF2B5EF4-FFF2-40B4-BE49-F238E27FC236}">
                <a16:creationId xmlns:a16="http://schemas.microsoft.com/office/drawing/2014/main" id="{6EA2D011-0727-49AC-B5A7-D58248FC1F08}"/>
              </a:ext>
            </a:extLst>
          </p:cNvPr>
          <p:cNvSpPr>
            <a:spLocks noGrp="1"/>
          </p:cNvSpPr>
          <p:nvPr>
            <p:ph type="sldNum" sz="quarter" idx="12"/>
          </p:nvPr>
        </p:nvSpPr>
        <p:spPr/>
        <p:txBody>
          <a:bodyPr/>
          <a:lstStyle/>
          <a:p>
            <a:fld id="{E055DEED-B5FD-4087-9730-ADDD291A0318}" type="slidenum">
              <a:rPr lang="en-US" smtClean="0"/>
              <a:t>16</a:t>
            </a:fld>
            <a:endParaRPr lang="en-US" dirty="0"/>
          </a:p>
        </p:txBody>
      </p:sp>
    </p:spTree>
    <p:extLst>
      <p:ext uri="{BB962C8B-B14F-4D97-AF65-F5344CB8AC3E}">
        <p14:creationId xmlns:p14="http://schemas.microsoft.com/office/powerpoint/2010/main" val="178628149"/>
      </p:ext>
    </p:extLst>
  </p:cSld>
  <p:clrMapOvr>
    <a:masterClrMapping/>
  </p:clrMapOvr>
  <p:transition spd="slow">
    <p:strips dir="rd"/>
  </p:transition>
</p:sld>
</file>

<file path=ppt/slides/slide17.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0FAED84C-3E11-49C5-99D2-9E8F474E352F}"/>
              </a:ext>
            </a:extLst>
          </p:cNvPr>
          <p:cNvSpPr>
            <a:spLocks noGrp="1"/>
          </p:cNvSpPr>
          <p:nvPr>
            <p:ph type="title"/>
          </p:nvPr>
        </p:nvSpPr>
        <p:spPr/>
        <p:txBody>
          <a:bodyPr>
            <a:normAutofit fontScale="90000"/>
          </a:bodyPr>
          <a:lstStyle/>
          <a:p>
            <a:br>
              <a:rPr lang="en-US" dirty="0"/>
            </a:br>
            <a:r>
              <a:rPr lang="en-US" dirty="0"/>
              <a:t>How Congressional Oversight Begins – Investigative Techniques</a:t>
            </a:r>
          </a:p>
        </p:txBody>
      </p:sp>
      <p:sp>
        <p:nvSpPr>
          <p:cNvPr id="3" name="Content Placeholder 2" descr="" title="">
            <a:extLst>
              <a:ext uri="{FF2B5EF4-FFF2-40B4-BE49-F238E27FC236}">
                <a16:creationId xmlns:a16="http://schemas.microsoft.com/office/drawing/2014/main" id="{A7959DC4-AD56-449F-8CB6-95B9AE970280}"/>
              </a:ext>
            </a:extLst>
          </p:cNvPr>
          <p:cNvSpPr>
            <a:spLocks noGrp="1"/>
          </p:cNvSpPr>
          <p:nvPr>
            <p:ph idx="1"/>
          </p:nvPr>
        </p:nvSpPr>
        <p:spPr/>
        <p:txBody>
          <a:bodyPr/>
          <a:lstStyle/>
          <a:p>
            <a:r>
              <a:rPr lang="en-US" dirty="0"/>
              <a:t>Congressional oversight investigations can start from anywhere.</a:t>
            </a:r>
          </a:p>
          <a:p>
            <a:pPr lvl="1"/>
            <a:r>
              <a:rPr lang="en-US" dirty="0"/>
              <a:t>A media report, a referral from an executive agency, a civil or criminal proceeding, an individual whistleblower, a state Attorney General, or even a prior congressional investigation can be the catalyst for a new investigation.</a:t>
            </a:r>
          </a:p>
          <a:p>
            <a:pPr lvl="1"/>
            <a:r>
              <a:rPr lang="en-US" dirty="0"/>
              <a:t>Example – Larry Nassar / USA Gymnastics</a:t>
            </a:r>
          </a:p>
          <a:p>
            <a:endParaRPr lang="en-US" dirty="0"/>
          </a:p>
        </p:txBody>
      </p:sp>
      <p:sp>
        <p:nvSpPr>
          <p:cNvPr id="4" name="Slide Number Placeholder 3" descr="" title="">
            <a:extLst>
              <a:ext uri="{FF2B5EF4-FFF2-40B4-BE49-F238E27FC236}">
                <a16:creationId xmlns:a16="http://schemas.microsoft.com/office/drawing/2014/main" id="{1A8855F6-55AD-47D3-9382-018C5E7208E6}"/>
              </a:ext>
            </a:extLst>
          </p:cNvPr>
          <p:cNvSpPr>
            <a:spLocks noGrp="1"/>
          </p:cNvSpPr>
          <p:nvPr>
            <p:ph type="sldNum" sz="quarter" idx="12"/>
          </p:nvPr>
        </p:nvSpPr>
        <p:spPr/>
        <p:txBody>
          <a:bodyPr/>
          <a:lstStyle/>
          <a:p>
            <a:fld id="{E055DEED-B5FD-4087-9730-ADDD291A0318}" type="slidenum">
              <a:rPr lang="en-US" smtClean="0"/>
              <a:pPr/>
              <a:t>17</a:t>
            </a:fld>
            <a:endParaRPr lang="en-US" dirty="0"/>
          </a:p>
        </p:txBody>
      </p:sp>
    </p:spTree>
    <p:extLst>
      <p:ext uri="{BB962C8B-B14F-4D97-AF65-F5344CB8AC3E}">
        <p14:creationId xmlns:p14="http://schemas.microsoft.com/office/powerpoint/2010/main" val="1689189224"/>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F0ACA23F-FB69-43C7-BC72-46F5F4C78780}"/>
              </a:ext>
            </a:extLst>
          </p:cNvPr>
          <p:cNvSpPr>
            <a:spLocks noGrp="1"/>
          </p:cNvSpPr>
          <p:nvPr>
            <p:ph type="title"/>
          </p:nvPr>
        </p:nvSpPr>
        <p:spPr/>
        <p:txBody>
          <a:bodyPr>
            <a:normAutofit fontScale="90000"/>
          </a:bodyPr>
          <a:lstStyle/>
          <a:p>
            <a:r>
              <a:rPr lang="en-US" dirty="0"/>
              <a:t>How Congressional Oversight Begins – Investigative Techniques</a:t>
            </a:r>
          </a:p>
        </p:txBody>
      </p:sp>
      <p:sp>
        <p:nvSpPr>
          <p:cNvPr id="3" name="Content Placeholder 2" descr="" title="">
            <a:extLst>
              <a:ext uri="{FF2B5EF4-FFF2-40B4-BE49-F238E27FC236}">
                <a16:creationId xmlns:a16="http://schemas.microsoft.com/office/drawing/2014/main" id="{61537258-7F35-429E-A71F-3D85FB03226B}"/>
              </a:ext>
            </a:extLst>
          </p:cNvPr>
          <p:cNvSpPr>
            <a:spLocks noGrp="1"/>
          </p:cNvSpPr>
          <p:nvPr>
            <p:ph idx="1"/>
          </p:nvPr>
        </p:nvSpPr>
        <p:spPr/>
        <p:txBody>
          <a:bodyPr>
            <a:normAutofit/>
          </a:bodyPr>
          <a:lstStyle/>
          <a:p>
            <a:r>
              <a:rPr lang="en-US" sz="2400" dirty="0"/>
              <a:t>The first step in a congressional investigation is often an “informal” letter request for interviews or documents.</a:t>
            </a:r>
          </a:p>
          <a:p>
            <a:pPr lvl="1"/>
            <a:r>
              <a:rPr lang="en-US" dirty="0"/>
              <a:t>Informal requests and letters should be taken seriously.</a:t>
            </a:r>
          </a:p>
          <a:p>
            <a:pPr lvl="1"/>
            <a:r>
              <a:rPr lang="en-US" dirty="0"/>
              <a:t>Counsel, ideally with experience with the committee or subcommittee at issue, can be helpful and should be engaged immediately.</a:t>
            </a:r>
          </a:p>
          <a:p>
            <a:pPr lvl="1"/>
            <a:r>
              <a:rPr lang="en-US" dirty="0"/>
              <a:t>A broad hold should be issued to preserve all relevant documents, just as a party would with litigation.</a:t>
            </a:r>
          </a:p>
          <a:p>
            <a:pPr marL="228600" lvl="1" indent="0">
              <a:buNone/>
            </a:pPr>
            <a:endParaRPr lang="en-US" dirty="0"/>
          </a:p>
          <a:p>
            <a:pPr lvl="1"/>
            <a:endParaRPr lang="en-US" dirty="0"/>
          </a:p>
          <a:p>
            <a:endParaRPr lang="en-US" dirty="0"/>
          </a:p>
        </p:txBody>
      </p:sp>
      <p:sp>
        <p:nvSpPr>
          <p:cNvPr id="4" name="Slide Number Placeholder 3" descr="" title="">
            <a:extLst>
              <a:ext uri="{FF2B5EF4-FFF2-40B4-BE49-F238E27FC236}">
                <a16:creationId xmlns:a16="http://schemas.microsoft.com/office/drawing/2014/main" id="{E2C96F41-F902-40ED-A455-54BA7B0EDC95}"/>
              </a:ext>
            </a:extLst>
          </p:cNvPr>
          <p:cNvSpPr>
            <a:spLocks noGrp="1"/>
          </p:cNvSpPr>
          <p:nvPr>
            <p:ph type="sldNum" sz="quarter" idx="12"/>
          </p:nvPr>
        </p:nvSpPr>
        <p:spPr/>
        <p:txBody>
          <a:bodyPr/>
          <a:lstStyle/>
          <a:p>
            <a:fld id="{E055DEED-B5FD-4087-9730-ADDD291A0318}" type="slidenum">
              <a:rPr lang="en-US" smtClean="0"/>
              <a:t>18</a:t>
            </a:fld>
            <a:endParaRPr lang="en-US" dirty="0"/>
          </a:p>
        </p:txBody>
      </p:sp>
    </p:spTree>
    <p:extLst>
      <p:ext uri="{BB962C8B-B14F-4D97-AF65-F5344CB8AC3E}">
        <p14:creationId xmlns:p14="http://schemas.microsoft.com/office/powerpoint/2010/main" val="3192730858"/>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1805BA6-ACC4-42F2-90F4-A7C8440BAE1D}"/>
              </a:ext>
            </a:extLst>
          </p:cNvPr>
          <p:cNvSpPr>
            <a:spLocks noGrp="1"/>
          </p:cNvSpPr>
          <p:nvPr>
            <p:ph type="title"/>
          </p:nvPr>
        </p:nvSpPr>
        <p:spPr/>
        <p:txBody>
          <a:bodyPr>
            <a:normAutofit fontScale="90000"/>
          </a:bodyPr>
          <a:lstStyle/>
          <a:p>
            <a:br>
              <a:rPr lang="en-US" dirty="0">
                <a:solidFill>
                  <a:srgbClr val="000000"/>
                </a:solidFill>
              </a:rPr>
            </a:br>
            <a:r>
              <a:rPr lang="en-US" dirty="0">
                <a:solidFill>
                  <a:srgbClr val="000000"/>
                </a:solidFill>
              </a:rPr>
              <a:t>Inquiries May Seek to Promote Legislation</a:t>
            </a:r>
            <a:endParaRPr lang="en-US" dirty="0"/>
          </a:p>
        </p:txBody>
      </p:sp>
      <p:sp>
        <p:nvSpPr>
          <p:cNvPr id="5" name="Content Placeholder 4" descr="" title="">
            <a:extLst>
              <a:ext uri="{FF2B5EF4-FFF2-40B4-BE49-F238E27FC236}">
                <a16:creationId xmlns:a16="http://schemas.microsoft.com/office/drawing/2014/main" id="{04E4A0B3-67B7-4C48-9055-4900F6ED783F}"/>
              </a:ext>
            </a:extLst>
          </p:cNvPr>
          <p:cNvSpPr>
            <a:spLocks noGrp="1"/>
          </p:cNvSpPr>
          <p:nvPr>
            <p:ph sz="half" idx="1"/>
          </p:nvPr>
        </p:nvSpPr>
        <p:spPr/>
        <p:txBody>
          <a:bodyPr>
            <a:normAutofit fontScale="62500" lnSpcReduction="20000"/>
          </a:bodyPr>
          <a:lstStyle/>
          <a:p>
            <a:r>
              <a:rPr lang="en-US" dirty="0"/>
              <a:t>Informal requests can be issued prior to the consideration and adoption of legislation to inform its development.</a:t>
            </a:r>
          </a:p>
          <a:p>
            <a:r>
              <a:rPr lang="en-US" dirty="0"/>
              <a:t>For example, in 2012, Senator Rockefeller sent a letter to every CEO of the top Fortune 500 companies requesting information about cybersecurity practices and policy.</a:t>
            </a:r>
          </a:p>
          <a:p>
            <a:r>
              <a:rPr lang="en-US" dirty="0"/>
              <a:t>Cyber legislation had been debated intensely and Senator Rockefeller sought to understand and engage the private sector, much of which opposed his preferred legislative approach.</a:t>
            </a:r>
          </a:p>
          <a:p>
            <a:endParaRPr lang="en-US" dirty="0"/>
          </a:p>
        </p:txBody>
      </p:sp>
      <p:sp>
        <p:nvSpPr>
          <p:cNvPr id="6" name="Content Placeholder 5" descr="" title="">
            <a:extLst>
              <a:ext uri="{FF2B5EF4-FFF2-40B4-BE49-F238E27FC236}">
                <a16:creationId xmlns:a16="http://schemas.microsoft.com/office/drawing/2014/main" id="{037FBCC6-6340-4121-A3E5-12DFE4716D8E}"/>
              </a:ext>
            </a:extLst>
          </p:cNvPr>
          <p:cNvSpPr>
            <a:spLocks noGrp="1"/>
          </p:cNvSpPr>
          <p:nvPr>
            <p:ph sz="half" idx="2"/>
          </p:nvPr>
        </p:nvSpPr>
        <p:spPr/>
        <p:txBody>
          <a:bodyPr>
            <a:normAutofit fontScale="62500" lnSpcReduction="20000"/>
          </a:bodyPr>
          <a:lstStyle/>
          <a:p>
            <a:endParaRPr lang="en-US" dirty="0"/>
          </a:p>
        </p:txBody>
      </p:sp>
      <p:pic>
        <p:nvPicPr>
          <p:cNvPr id="7" name="Picture 6" descr="" title="">
            <a:extLst>
              <a:ext uri="{FF2B5EF4-FFF2-40B4-BE49-F238E27FC236}">
                <a16:creationId xmlns:a16="http://schemas.microsoft.com/office/drawing/2014/main" id="{5B88D400-E19A-4EAD-AEB5-7DFA1403D0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4492928" y="1155917"/>
            <a:ext cx="3650411" cy="3686593"/>
          </a:xfrm>
          <a:prstGeom prst="rect">
            <a:avLst/>
          </a:prstGeom>
          <a:noFill/>
        </p:spPr>
      </p:pic>
    </p:spTree>
    <p:extLst>
      <p:ext uri="{BB962C8B-B14F-4D97-AF65-F5344CB8AC3E}">
        <p14:creationId xmlns:p14="http://schemas.microsoft.com/office/powerpoint/2010/main" val="2576530748"/>
      </p:ext>
    </p:extLst>
  </p:cSld>
  <p:clrMapOvr>
    <a:masterClrMapping/>
  </p:clrMapOvr>
  <p:transition spd="slow">
    <p:strips dir="rd"/>
  </p:transition>
</p:sld>
</file>

<file path=ppt/slides/slide2.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5" name="Title 4" descr="" title="">
            <a:extLst>
              <a:ext uri="{FF2B5EF4-FFF2-40B4-BE49-F238E27FC236}">
                <a16:creationId xmlns:a16="http://schemas.microsoft.com/office/drawing/2014/main" id="{8CFA345B-FE65-47B4-ACB0-CACD6C521D0A}"/>
              </a:ext>
            </a:extLst>
          </p:cNvPr>
          <p:cNvSpPr>
            <a:spLocks noGrp="1"/>
          </p:cNvSpPr>
          <p:nvPr>
            <p:ph type="title"/>
          </p:nvPr>
        </p:nvSpPr>
        <p:spPr/>
        <p:txBody>
          <a:bodyPr/>
          <a:lstStyle/>
          <a:p>
            <a:r>
              <a:rPr lang="en-US" dirty="0"/>
              <a:t>Overview</a:t>
            </a:r>
          </a:p>
        </p:txBody>
      </p:sp>
      <p:sp>
        <p:nvSpPr>
          <p:cNvPr id="3" name="Content Placeholder 2" descr="" title="">
            <a:extLst>
              <a:ext uri="{FF2B5EF4-FFF2-40B4-BE49-F238E27FC236}">
                <a16:creationId xmlns:a16="http://schemas.microsoft.com/office/drawing/2014/main" id="{747214A6-EE9E-430F-B1D2-E4B1937141FF}"/>
              </a:ext>
            </a:extLst>
          </p:cNvPr>
          <p:cNvSpPr>
            <a:spLocks noGrp="1"/>
          </p:cNvSpPr>
          <p:nvPr>
            <p:ph idx="1"/>
          </p:nvPr>
        </p:nvSpPr>
        <p:spPr/>
        <p:txBody>
          <a:bodyPr>
            <a:normAutofit/>
          </a:bodyPr>
          <a:lstStyle/>
          <a:p>
            <a:pPr lvl="0"/>
            <a:r>
              <a:rPr lang="en-US" dirty="0"/>
              <a:t>What makes Congressional Investigations different from Executive Branch Investigations</a:t>
            </a:r>
          </a:p>
          <a:p>
            <a:pPr lvl="0"/>
            <a:r>
              <a:rPr lang="en-US" dirty="0"/>
              <a:t>Powers and limits of Congressional Investigations</a:t>
            </a:r>
          </a:p>
          <a:p>
            <a:pPr lvl="0"/>
            <a:r>
              <a:rPr lang="en-US" dirty="0"/>
              <a:t>Investigative techniques used in Congressional Investigations</a:t>
            </a:r>
          </a:p>
          <a:p>
            <a:r>
              <a:rPr lang="en-US" dirty="0"/>
              <a:t>What you should do – and NOT do – when you are confronting a Congressional Investigation</a:t>
            </a:r>
          </a:p>
          <a:p>
            <a:endParaRPr lang="en-US" dirty="0"/>
          </a:p>
        </p:txBody>
      </p:sp>
      <p:sp>
        <p:nvSpPr>
          <p:cNvPr id="6" name="Slide Number Placeholder 5" descr="" title="">
            <a:extLst>
              <a:ext uri="{FF2B5EF4-FFF2-40B4-BE49-F238E27FC236}">
                <a16:creationId xmlns:a16="http://schemas.microsoft.com/office/drawing/2014/main" id="{0FB18907-1AAE-45CA-AD56-123F8F25A1C1}"/>
              </a:ext>
            </a:extLst>
          </p:cNvPr>
          <p:cNvSpPr>
            <a:spLocks noGrp="1"/>
          </p:cNvSpPr>
          <p:nvPr>
            <p:ph type="sldNum" sz="quarter" idx="12"/>
          </p:nvPr>
        </p:nvSpPr>
        <p:spPr/>
        <p:txBody>
          <a:bodyPr/>
          <a:lstStyle/>
          <a:p>
            <a:fld id="{E055DEED-B5FD-4087-9730-ADDD291A0318}" type="slidenum">
              <a:rPr lang="en-US" smtClean="0"/>
              <a:t>2</a:t>
            </a:fld>
            <a:endParaRPr lang="en-US" dirty="0"/>
          </a:p>
        </p:txBody>
      </p:sp>
    </p:spTree>
    <p:extLst>
      <p:ext uri="{BB962C8B-B14F-4D97-AF65-F5344CB8AC3E}">
        <p14:creationId xmlns:p14="http://schemas.microsoft.com/office/powerpoint/2010/main" val="2708926743"/>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5" name="Title 4" descr="" title="">
            <a:extLst>
              <a:ext uri="{FF2B5EF4-FFF2-40B4-BE49-F238E27FC236}">
                <a16:creationId xmlns:a16="http://schemas.microsoft.com/office/drawing/2014/main" id="{2E45FC8C-4E43-416A-8484-C5CA11DCB61E}"/>
              </a:ext>
            </a:extLst>
          </p:cNvPr>
          <p:cNvSpPr>
            <a:spLocks noGrp="1"/>
          </p:cNvSpPr>
          <p:nvPr>
            <p:ph type="title"/>
          </p:nvPr>
        </p:nvSpPr>
        <p:spPr/>
        <p:txBody>
          <a:bodyPr>
            <a:normAutofit fontScale="90000"/>
          </a:bodyPr>
          <a:lstStyle/>
          <a:p>
            <a:br>
              <a:rPr lang="en-US" dirty="0">
                <a:solidFill>
                  <a:srgbClr val="000000"/>
                </a:solidFill>
              </a:rPr>
            </a:br>
            <a:r>
              <a:rPr lang="en-US" dirty="0">
                <a:solidFill>
                  <a:srgbClr val="000000"/>
                </a:solidFill>
              </a:rPr>
              <a:t>Inquiries Can Attempt to Advance an Agenda</a:t>
            </a:r>
            <a:endParaRPr lang="en-US" dirty="0"/>
          </a:p>
        </p:txBody>
      </p:sp>
      <p:sp>
        <p:nvSpPr>
          <p:cNvPr id="7" name="Content Placeholder 6" descr="" title="">
            <a:extLst>
              <a:ext uri="{FF2B5EF4-FFF2-40B4-BE49-F238E27FC236}">
                <a16:creationId xmlns:a16="http://schemas.microsoft.com/office/drawing/2014/main" id="{EAD76283-EE1C-4C60-9D4B-4B94EA4ADEEF}"/>
              </a:ext>
            </a:extLst>
          </p:cNvPr>
          <p:cNvSpPr>
            <a:spLocks noGrp="1"/>
          </p:cNvSpPr>
          <p:nvPr>
            <p:ph sz="half" idx="2"/>
          </p:nvPr>
        </p:nvSpPr>
        <p:spPr/>
        <p:txBody>
          <a:bodyPr>
            <a:normAutofit fontScale="62500" lnSpcReduction="20000"/>
          </a:bodyPr>
          <a:lstStyle/>
          <a:p>
            <a:r>
              <a:rPr lang="en-US" dirty="0"/>
              <a:t>Some inquiries can also have a strong political element, seeking to score points in a policy or political debate.</a:t>
            </a:r>
          </a:p>
          <a:p>
            <a:r>
              <a:rPr lang="en-US" dirty="0"/>
              <a:t>In February/March 2015, letters were sent by minority Senators and Congressmen, to universities, think tanks, and energy companies regarding the funding of scientists deemed “climate change deniers”.</a:t>
            </a:r>
          </a:p>
          <a:p>
            <a:r>
              <a:rPr lang="en-US" dirty="0"/>
              <a:t>Some recipients countered that the letters were pure politics and refused to provide information.</a:t>
            </a:r>
          </a:p>
          <a:p>
            <a:endParaRPr lang="en-US" dirty="0"/>
          </a:p>
        </p:txBody>
      </p:sp>
      <p:sp>
        <p:nvSpPr>
          <p:cNvPr id="4" name="Slide Number Placeholder 3" descr="" title="">
            <a:extLst>
              <a:ext uri="{FF2B5EF4-FFF2-40B4-BE49-F238E27FC236}">
                <a16:creationId xmlns:a16="http://schemas.microsoft.com/office/drawing/2014/main" id="{2CB1DDA6-EC9D-4AA1-B9A6-E80B12AAE34F}"/>
              </a:ext>
            </a:extLst>
          </p:cNvPr>
          <p:cNvSpPr>
            <a:spLocks noGrp="1"/>
          </p:cNvSpPr>
          <p:nvPr>
            <p:ph type="sldNum" sz="quarter" idx="12"/>
          </p:nvPr>
        </p:nvSpPr>
        <p:spPr/>
        <p:txBody>
          <a:bodyPr/>
          <a:lstStyle/>
          <a:p>
            <a:fld id="{E055DEED-B5FD-4087-9730-ADDD291A0318}" type="slidenum">
              <a:rPr lang="en-US" smtClean="0"/>
              <a:t>20</a:t>
            </a:fld>
            <a:endParaRPr lang="en-US" dirty="0"/>
          </a:p>
        </p:txBody>
      </p:sp>
      <p:pic>
        <p:nvPicPr>
          <p:cNvPr id="8" name="Picture 2" descr="" title="">
            <a:extLst>
              <a:ext uri="{FF2B5EF4-FFF2-40B4-BE49-F238E27FC236}">
                <a16:creationId xmlns:a16="http://schemas.microsoft.com/office/drawing/2014/main" id="{12556106-9C17-4CCF-88E5-A568DFB2707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a:xfrm>
            <a:off x="776378" y="1238426"/>
            <a:ext cx="3543002" cy="3466924"/>
          </a:xfrm>
          <a:prstGeom prst="rect">
            <a:avLst/>
          </a:prstGeom>
          <a:noFill/>
        </p:spPr>
      </p:pic>
    </p:spTree>
    <p:extLst>
      <p:ext uri="{BB962C8B-B14F-4D97-AF65-F5344CB8AC3E}">
        <p14:creationId xmlns:p14="http://schemas.microsoft.com/office/powerpoint/2010/main" val="3399140868"/>
      </p:ext>
    </p:extLst>
  </p:cSld>
  <p:clrMapOvr>
    <a:masterClrMapping/>
  </p:clrMapOvr>
  <p:transition spd="slow">
    <p:strips dir="rd"/>
  </p:transition>
</p:sld>
</file>

<file path=ppt/slides/slide21.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EE0A1383-BF68-4C67-AFE9-2C3F0ECB57A8}"/>
              </a:ext>
            </a:extLst>
          </p:cNvPr>
          <p:cNvSpPr>
            <a:spLocks noGrp="1"/>
          </p:cNvSpPr>
          <p:nvPr>
            <p:ph type="title"/>
          </p:nvPr>
        </p:nvSpPr>
        <p:spPr/>
        <p:txBody>
          <a:bodyPr>
            <a:normAutofit fontScale="90000"/>
          </a:bodyPr>
          <a:lstStyle/>
          <a:p>
            <a:br>
              <a:rPr lang="en-US" dirty="0">
                <a:solidFill>
                  <a:srgbClr val="000000"/>
                </a:solidFill>
              </a:rPr>
            </a:br>
            <a:r>
              <a:rPr lang="en-US" dirty="0">
                <a:solidFill>
                  <a:srgbClr val="000000"/>
                </a:solidFill>
              </a:rPr>
              <a:t>Congress Can Directly Engage Agencies</a:t>
            </a:r>
            <a:endParaRPr lang="en-US" dirty="0"/>
          </a:p>
        </p:txBody>
      </p:sp>
      <p:sp>
        <p:nvSpPr>
          <p:cNvPr id="3" name="Content Placeholder 2" descr="" title="">
            <a:extLst>
              <a:ext uri="{FF2B5EF4-FFF2-40B4-BE49-F238E27FC236}">
                <a16:creationId xmlns:a16="http://schemas.microsoft.com/office/drawing/2014/main" id="{39A27323-4592-4677-8E7F-682DF2058DD0}"/>
              </a:ext>
            </a:extLst>
          </p:cNvPr>
          <p:cNvSpPr>
            <a:spLocks noGrp="1"/>
          </p:cNvSpPr>
          <p:nvPr>
            <p:ph sz="half" idx="1"/>
          </p:nvPr>
        </p:nvSpPr>
        <p:spPr/>
        <p:txBody>
          <a:bodyPr>
            <a:normAutofit fontScale="55000" lnSpcReduction="20000"/>
          </a:bodyPr>
          <a:lstStyle/>
          <a:p>
            <a:r>
              <a:rPr lang="en-US" dirty="0"/>
              <a:t>Congress also gathers information and statements from agencies, and can use its power to attempt to discipline agencies who are pursing controversial policies.</a:t>
            </a:r>
          </a:p>
          <a:p>
            <a:r>
              <a:rPr lang="en-US" dirty="0"/>
              <a:t>For example, in February 2018, multiple Democratic Ranking Members committees requested documents from DOJ regarding the blocked merger between AT&amp;T and Time-Warner, given the President’s suggestive comments of retaliating against Time Warner/CNN.</a:t>
            </a:r>
          </a:p>
          <a:p>
            <a:r>
              <a:rPr lang="en-US" dirty="0"/>
              <a:t>This sort of inquiry complements public oversight and budget hearings of interest to the regulated community.</a:t>
            </a:r>
          </a:p>
          <a:p>
            <a:pPr marL="0" indent="0">
              <a:buNone/>
            </a:pPr>
            <a:endParaRPr lang="en-US" sz="4400" dirty="0"/>
          </a:p>
          <a:p>
            <a:endParaRPr lang="en-US" dirty="0"/>
          </a:p>
        </p:txBody>
      </p:sp>
      <p:sp>
        <p:nvSpPr>
          <p:cNvPr id="5" name="Slide Number Placeholder 4" descr="" title="">
            <a:extLst>
              <a:ext uri="{FF2B5EF4-FFF2-40B4-BE49-F238E27FC236}">
                <a16:creationId xmlns:a16="http://schemas.microsoft.com/office/drawing/2014/main" id="{719E93A0-346C-4021-9B22-874F4EC9087F}"/>
              </a:ext>
            </a:extLst>
          </p:cNvPr>
          <p:cNvSpPr>
            <a:spLocks noGrp="1"/>
          </p:cNvSpPr>
          <p:nvPr>
            <p:ph type="sldNum" sz="quarter" idx="12"/>
          </p:nvPr>
        </p:nvSpPr>
        <p:spPr/>
        <p:txBody>
          <a:bodyPr/>
          <a:lstStyle/>
          <a:p>
            <a:fld id="{E055DEED-B5FD-4087-9730-ADDD291A0318}" type="slidenum">
              <a:rPr lang="en-US" smtClean="0"/>
              <a:t>21</a:t>
            </a:fld>
            <a:endParaRPr lang="en-US" dirty="0"/>
          </a:p>
        </p:txBody>
      </p:sp>
      <p:pic>
        <p:nvPicPr>
          <p:cNvPr id="6" name="Content Placeholder 9" descr="" title="">
            <a:extLst>
              <a:ext uri="{FF2B5EF4-FFF2-40B4-BE49-F238E27FC236}">
                <a16:creationId xmlns:a16="http://schemas.microsoft.com/office/drawing/2014/main" id="{6AEEBFC0-2E1F-4224-9266-D40CE7558D49}"/>
              </a:ext>
            </a:extLst>
          </p:cNvPr>
          <p:cNvPicPr>
            <a:picLocks noChangeAspect="1"/>
          </p:cNvPicPr>
          <p:nvPr/>
        </p:nvPicPr>
        <p:blipFill rotWithShape="1">
          <a:blip r:embed="rId3">
            <a:extLst>
              <a:ext uri="{28A0092B-C50C-407E-A947-70E740481C1C}">
                <a14:useLocalDpi xmlns:a14="http://schemas.microsoft.com/office/drawing/2010/main" val="0"/>
              </a:ext>
            </a:extLst>
          </a:blip>
          <a:srcRect l="4838" t="11435" r="10000" b="1857"/>
          <a:stretch/>
        </p:blipFill>
        <p:spPr>
          <a:xfrm>
            <a:off x="4558110" y="1189430"/>
            <a:ext cx="3597685" cy="3515920"/>
          </a:xfrm>
          <a:prstGeom prst="rect">
            <a:avLst/>
          </a:prstGeom>
        </p:spPr>
      </p:pic>
    </p:spTree>
    <p:extLst>
      <p:ext uri="{BB962C8B-B14F-4D97-AF65-F5344CB8AC3E}">
        <p14:creationId xmlns:p14="http://schemas.microsoft.com/office/powerpoint/2010/main" val="2458800663"/>
      </p:ext>
    </p:extLst>
  </p:cSld>
  <p:clrMapOvr>
    <a:masterClrMapping/>
  </p:clrMapOvr>
  <p:transition spd="slow">
    <p:strips dir="rd"/>
  </p:transition>
</p:sld>
</file>

<file path=ppt/slides/slide22.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556CE01D-1E90-4EAE-907E-4ACA267479A4}"/>
              </a:ext>
            </a:extLst>
          </p:cNvPr>
          <p:cNvSpPr>
            <a:spLocks noGrp="1"/>
          </p:cNvSpPr>
          <p:nvPr>
            <p:ph type="title"/>
          </p:nvPr>
        </p:nvSpPr>
        <p:spPr/>
        <p:txBody>
          <a:bodyPr>
            <a:normAutofit fontScale="90000"/>
          </a:bodyPr>
          <a:lstStyle/>
          <a:p>
            <a:br>
              <a:rPr lang="en-US" dirty="0">
                <a:solidFill>
                  <a:srgbClr val="000000"/>
                </a:solidFill>
              </a:rPr>
            </a:br>
            <a:r>
              <a:rPr lang="en-US" dirty="0">
                <a:solidFill>
                  <a:srgbClr val="000000"/>
                </a:solidFill>
              </a:rPr>
              <a:t>Congress Can Directly Engage Agencies (cont’d)</a:t>
            </a:r>
            <a:endParaRPr lang="en-US" dirty="0"/>
          </a:p>
        </p:txBody>
      </p:sp>
      <p:sp>
        <p:nvSpPr>
          <p:cNvPr id="3" name="Content Placeholder 2" descr="" title="">
            <a:extLst>
              <a:ext uri="{FF2B5EF4-FFF2-40B4-BE49-F238E27FC236}">
                <a16:creationId xmlns:a16="http://schemas.microsoft.com/office/drawing/2014/main" id="{FD38D0C3-6619-427A-A454-E3B2A536DA87}"/>
              </a:ext>
            </a:extLst>
          </p:cNvPr>
          <p:cNvSpPr>
            <a:spLocks noGrp="1"/>
          </p:cNvSpPr>
          <p:nvPr>
            <p:ph sz="half" idx="1"/>
          </p:nvPr>
        </p:nvSpPr>
        <p:spPr/>
        <p:txBody>
          <a:bodyPr>
            <a:normAutofit fontScale="70000" lnSpcReduction="20000"/>
          </a:bodyPr>
          <a:lstStyle/>
          <a:p>
            <a:r>
              <a:rPr lang="en-US" dirty="0"/>
              <a:t>For example, in July 2018, Rep Cummings wrote to the Chairman of the Committee, Trey Gowdy, seeking a subpoena for DOJ to produce documents regarding the Administration’s refusal to defend key provisions in Obamacare.</a:t>
            </a:r>
          </a:p>
          <a:p>
            <a:r>
              <a:rPr lang="en-US" dirty="0"/>
              <a:t>This sort of inquiry complements public oversight and budget hearings of interest to the regulated community.</a:t>
            </a:r>
          </a:p>
          <a:p>
            <a:pPr marL="0" indent="0">
              <a:buNone/>
            </a:pPr>
            <a:endParaRPr lang="en-US" sz="4400" dirty="0"/>
          </a:p>
          <a:p>
            <a:endParaRPr lang="en-US" dirty="0"/>
          </a:p>
        </p:txBody>
      </p:sp>
      <p:sp>
        <p:nvSpPr>
          <p:cNvPr id="5" name="Slide Number Placeholder 4" descr="" title="">
            <a:extLst>
              <a:ext uri="{FF2B5EF4-FFF2-40B4-BE49-F238E27FC236}">
                <a16:creationId xmlns:a16="http://schemas.microsoft.com/office/drawing/2014/main" id="{C64948BB-0EF8-4988-84CC-F314118C76A0}"/>
              </a:ext>
            </a:extLst>
          </p:cNvPr>
          <p:cNvSpPr>
            <a:spLocks noGrp="1"/>
          </p:cNvSpPr>
          <p:nvPr>
            <p:ph type="sldNum" sz="quarter" idx="12"/>
          </p:nvPr>
        </p:nvSpPr>
        <p:spPr/>
        <p:txBody>
          <a:bodyPr/>
          <a:lstStyle/>
          <a:p>
            <a:fld id="{E055DEED-B5FD-4087-9730-ADDD291A0318}" type="slidenum">
              <a:rPr lang="en-US" smtClean="0"/>
              <a:t>22</a:t>
            </a:fld>
            <a:endParaRPr lang="en-US" dirty="0"/>
          </a:p>
        </p:txBody>
      </p:sp>
      <p:pic>
        <p:nvPicPr>
          <p:cNvPr id="6" name="Content Placeholder 6" descr="" title="">
            <a:extLst>
              <a:ext uri="{FF2B5EF4-FFF2-40B4-BE49-F238E27FC236}">
                <a16:creationId xmlns:a16="http://schemas.microsoft.com/office/drawing/2014/main" id="{194BEC1E-6603-4C48-AC33-E12703A942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5800" y="1279563"/>
            <a:ext cx="3639159" cy="3394472"/>
          </a:xfrm>
          <a:prstGeom prst="rect">
            <a:avLst/>
          </a:prstGeom>
        </p:spPr>
      </p:pic>
    </p:spTree>
    <p:extLst>
      <p:ext uri="{BB962C8B-B14F-4D97-AF65-F5344CB8AC3E}">
        <p14:creationId xmlns:p14="http://schemas.microsoft.com/office/powerpoint/2010/main" val="4155243683"/>
      </p:ext>
    </p:extLst>
  </p:cSld>
  <p:clrMapOvr>
    <a:masterClrMapping/>
  </p:clrMapOvr>
  <p:transition spd="slow">
    <p:strips dir="rd"/>
  </p:transition>
</p:sld>
</file>

<file path=ppt/slides/slide2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C85BBC68-E4D3-484E-9BDE-D28A2776E3CA}"/>
              </a:ext>
            </a:extLst>
          </p:cNvPr>
          <p:cNvSpPr>
            <a:spLocks noGrp="1"/>
          </p:cNvSpPr>
          <p:nvPr>
            <p:ph type="title"/>
          </p:nvPr>
        </p:nvSpPr>
        <p:spPr/>
        <p:txBody>
          <a:bodyPr>
            <a:normAutofit fontScale="90000"/>
          </a:bodyPr>
          <a:lstStyle/>
          <a:p>
            <a:br>
              <a:rPr lang="en-US" dirty="0">
                <a:solidFill>
                  <a:srgbClr val="000000"/>
                </a:solidFill>
                <a:latin typeface="Times New Roman"/>
              </a:rPr>
            </a:br>
            <a:r>
              <a:rPr lang="en-US" dirty="0">
                <a:solidFill>
                  <a:srgbClr val="000000"/>
                </a:solidFill>
              </a:rPr>
              <a:t>Congress Can Directly Engage Agencies (cont’d)</a:t>
            </a:r>
            <a:endParaRPr lang="en-US" dirty="0"/>
          </a:p>
        </p:txBody>
      </p:sp>
      <p:sp>
        <p:nvSpPr>
          <p:cNvPr id="4" name="Content Placeholder 3" descr="" title="">
            <a:extLst>
              <a:ext uri="{FF2B5EF4-FFF2-40B4-BE49-F238E27FC236}">
                <a16:creationId xmlns:a16="http://schemas.microsoft.com/office/drawing/2014/main" id="{ECC91464-6243-4516-9860-230BB036AA70}"/>
              </a:ext>
            </a:extLst>
          </p:cNvPr>
          <p:cNvSpPr>
            <a:spLocks noGrp="1"/>
          </p:cNvSpPr>
          <p:nvPr>
            <p:ph sz="half" idx="2"/>
          </p:nvPr>
        </p:nvSpPr>
        <p:spPr/>
        <p:txBody>
          <a:bodyPr>
            <a:normAutofit fontScale="62500" lnSpcReduction="20000"/>
          </a:bodyPr>
          <a:lstStyle/>
          <a:p>
            <a:r>
              <a:rPr lang="en-US" dirty="0"/>
              <a:t>Oversight of agency behavior also regularly flows from GAO reports.</a:t>
            </a:r>
          </a:p>
          <a:p>
            <a:r>
              <a:rPr lang="en-US" dirty="0"/>
              <a:t>For example, in February 2015, Congress sought information about the management of research grants by the National Science Foundation.</a:t>
            </a:r>
          </a:p>
          <a:p>
            <a:pPr lvl="1"/>
            <a:r>
              <a:rPr lang="en-US" dirty="0"/>
              <a:t>GAO had long raised questions about program management.</a:t>
            </a:r>
          </a:p>
          <a:p>
            <a:pPr lvl="1"/>
            <a:r>
              <a:rPr lang="en-US" dirty="0"/>
              <a:t>Although not explicitly the subject of investigation, private entities may become involved because they are grant or contract recipients and have interacted with the agency undergoing oversight.</a:t>
            </a:r>
          </a:p>
          <a:p>
            <a:endParaRPr lang="en-US" dirty="0"/>
          </a:p>
        </p:txBody>
      </p:sp>
      <p:sp>
        <p:nvSpPr>
          <p:cNvPr id="5" name="Slide Number Placeholder 4" descr="" title="">
            <a:extLst>
              <a:ext uri="{FF2B5EF4-FFF2-40B4-BE49-F238E27FC236}">
                <a16:creationId xmlns:a16="http://schemas.microsoft.com/office/drawing/2014/main" id="{00249B7B-675A-42CF-BADD-FDA3F4A9D5E6}"/>
              </a:ext>
            </a:extLst>
          </p:cNvPr>
          <p:cNvSpPr>
            <a:spLocks noGrp="1"/>
          </p:cNvSpPr>
          <p:nvPr>
            <p:ph type="sldNum" sz="quarter" idx="12"/>
          </p:nvPr>
        </p:nvSpPr>
        <p:spPr/>
        <p:txBody>
          <a:bodyPr/>
          <a:lstStyle/>
          <a:p>
            <a:fld id="{E055DEED-B5FD-4087-9730-ADDD291A0318}" type="slidenum">
              <a:rPr lang="en-US" smtClean="0"/>
              <a:t>23</a:t>
            </a:fld>
            <a:endParaRPr lang="en-US" dirty="0"/>
          </a:p>
        </p:txBody>
      </p:sp>
      <p:pic>
        <p:nvPicPr>
          <p:cNvPr id="6" name="Picture 2" descr="" title="">
            <a:extLst>
              <a:ext uri="{FF2B5EF4-FFF2-40B4-BE49-F238E27FC236}">
                <a16:creationId xmlns:a16="http://schemas.microsoft.com/office/drawing/2014/main" id="{D0A17BC3-8293-441B-80C9-B213BF7BC378}"/>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a:xfrm>
            <a:off x="664863" y="1188197"/>
            <a:ext cx="3623274" cy="3517153"/>
          </a:xfrm>
          <a:prstGeom prst="rect">
            <a:avLst/>
          </a:prstGeom>
          <a:noFill/>
        </p:spPr>
      </p:pic>
    </p:spTree>
    <p:extLst>
      <p:ext uri="{BB962C8B-B14F-4D97-AF65-F5344CB8AC3E}">
        <p14:creationId xmlns:p14="http://schemas.microsoft.com/office/powerpoint/2010/main" val="2690983916"/>
      </p:ext>
    </p:extLst>
  </p:cSld>
  <p:clrMapOvr>
    <a:masterClrMapping/>
  </p:clrMapOvr>
  <p:transition spd="slow">
    <p:strips dir="rd"/>
  </p:transition>
</p:sld>
</file>

<file path=ppt/slides/slide24.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F1F8D6EB-801E-4655-9A77-A783E30CE7BA}"/>
              </a:ext>
            </a:extLst>
          </p:cNvPr>
          <p:cNvSpPr>
            <a:spLocks noGrp="1"/>
          </p:cNvSpPr>
          <p:nvPr>
            <p:ph type="title"/>
          </p:nvPr>
        </p:nvSpPr>
        <p:spPr/>
        <p:txBody>
          <a:bodyPr>
            <a:normAutofit fontScale="90000"/>
          </a:bodyPr>
          <a:lstStyle/>
          <a:p>
            <a:br>
              <a:rPr lang="en-US" dirty="0"/>
            </a:br>
            <a:r>
              <a:rPr lang="en-US" dirty="0"/>
              <a:t>Oversight and Investigations: Subpoenas and testimony</a:t>
            </a:r>
          </a:p>
        </p:txBody>
      </p:sp>
      <p:sp>
        <p:nvSpPr>
          <p:cNvPr id="3" name="Content Placeholder 2" descr="" title="">
            <a:extLst>
              <a:ext uri="{FF2B5EF4-FFF2-40B4-BE49-F238E27FC236}">
                <a16:creationId xmlns:a16="http://schemas.microsoft.com/office/drawing/2014/main" id="{38E28E18-D06C-4C77-BB84-FB051EE659F7}"/>
              </a:ext>
            </a:extLst>
          </p:cNvPr>
          <p:cNvSpPr>
            <a:spLocks noGrp="1"/>
          </p:cNvSpPr>
          <p:nvPr>
            <p:ph idx="1"/>
          </p:nvPr>
        </p:nvSpPr>
        <p:spPr/>
        <p:txBody>
          <a:bodyPr>
            <a:normAutofit fontScale="62500" lnSpcReduction="20000"/>
          </a:bodyPr>
          <a:lstStyle/>
          <a:p>
            <a:r>
              <a:rPr lang="en-US" dirty="0"/>
              <a:t>Committee Chairman have tremendous authority – every standing committee has the authority to issue subpoenas, but specific procedures vary; </a:t>
            </a:r>
          </a:p>
          <a:p>
            <a:pPr lvl="1"/>
            <a:r>
              <a:rPr lang="en-US" dirty="0"/>
              <a:t>Some give Chairman unilateral authority (e.g. House Oversight and Reform);</a:t>
            </a:r>
          </a:p>
          <a:p>
            <a:pPr lvl="1"/>
            <a:r>
              <a:rPr lang="en-US" dirty="0"/>
              <a:t>Some give Chairman unilateral authority but with notice to the RM (Senate PSI);</a:t>
            </a:r>
          </a:p>
          <a:p>
            <a:pPr lvl="1"/>
            <a:r>
              <a:rPr lang="en-US" dirty="0"/>
              <a:t>Some through bipartisan cooperation (Senate Finance; Senate Judiciary);</a:t>
            </a:r>
          </a:p>
          <a:p>
            <a:pPr lvl="0"/>
            <a:r>
              <a:rPr lang="en-US" dirty="0"/>
              <a:t>Enforcement of subpoenas have a political dimension apart from a legal one</a:t>
            </a:r>
          </a:p>
          <a:p>
            <a:pPr lvl="1"/>
            <a:r>
              <a:rPr lang="en-US" dirty="0"/>
              <a:t>Nonetheless, Congress may have individuals prosecuted for contempt, perjury, or obstruction </a:t>
            </a:r>
          </a:p>
          <a:p>
            <a:pPr lvl="1"/>
            <a:r>
              <a:rPr lang="en-US" dirty="0"/>
              <a:t>Contempt authority can be invoked through inherent powers, criminal referrals, or civil enforcement by Senate Legal counsel.</a:t>
            </a:r>
          </a:p>
          <a:p>
            <a:pPr lvl="2"/>
            <a:r>
              <a:rPr lang="en-US" dirty="0"/>
              <a:t>E.g.: in 2012, the House sought criminal and civil contempt of then-AG Eric Holder re: the investigation into “Fast and Furious”.  The DOJ refused to refer the matter to a grand jury.</a:t>
            </a:r>
          </a:p>
          <a:p>
            <a:pPr lvl="2"/>
            <a:r>
              <a:rPr lang="en-US" dirty="0"/>
              <a:t>Senate PSI recently sought civil contempt in connection with a subpoena against Backpage.com. Multiple lawsuits have also recently been filed by House Committees conducting multiple probes into the Administration and other matters</a:t>
            </a:r>
          </a:p>
          <a:p>
            <a:pPr lvl="2"/>
            <a:endParaRPr lang="en-US" dirty="0"/>
          </a:p>
          <a:p>
            <a:endParaRPr lang="en-US" dirty="0"/>
          </a:p>
          <a:p>
            <a:endParaRPr lang="en-US" dirty="0"/>
          </a:p>
        </p:txBody>
      </p:sp>
      <p:sp>
        <p:nvSpPr>
          <p:cNvPr id="4" name="Slide Number Placeholder 3" descr="" title="">
            <a:extLst>
              <a:ext uri="{FF2B5EF4-FFF2-40B4-BE49-F238E27FC236}">
                <a16:creationId xmlns:a16="http://schemas.microsoft.com/office/drawing/2014/main" id="{9473FB65-786D-4496-AE44-396F1C2F9ADB}"/>
              </a:ext>
            </a:extLst>
          </p:cNvPr>
          <p:cNvSpPr>
            <a:spLocks noGrp="1"/>
          </p:cNvSpPr>
          <p:nvPr>
            <p:ph type="sldNum" sz="quarter" idx="12"/>
          </p:nvPr>
        </p:nvSpPr>
        <p:spPr/>
        <p:txBody>
          <a:bodyPr/>
          <a:lstStyle/>
          <a:p>
            <a:fld id="{E055DEED-B5FD-4087-9730-ADDD291A0318}" type="slidenum">
              <a:rPr lang="en-US" smtClean="0"/>
              <a:pPr/>
              <a:t>24</a:t>
            </a:fld>
            <a:endParaRPr lang="en-US" dirty="0"/>
          </a:p>
        </p:txBody>
      </p:sp>
    </p:spTree>
    <p:extLst>
      <p:ext uri="{BB962C8B-B14F-4D97-AF65-F5344CB8AC3E}">
        <p14:creationId xmlns:p14="http://schemas.microsoft.com/office/powerpoint/2010/main" val="2290322364"/>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10E4B77C-3366-442D-9748-3ABB0D537590}"/>
              </a:ext>
            </a:extLst>
          </p:cNvPr>
          <p:cNvSpPr>
            <a:spLocks noGrp="1"/>
          </p:cNvSpPr>
          <p:nvPr>
            <p:ph type="title"/>
          </p:nvPr>
        </p:nvSpPr>
        <p:spPr/>
        <p:txBody>
          <a:bodyPr>
            <a:normAutofit fontScale="90000"/>
          </a:bodyPr>
          <a:lstStyle/>
          <a:p>
            <a:br>
              <a:rPr lang="en-US" dirty="0"/>
            </a:br>
            <a:r>
              <a:rPr lang="en-US" dirty="0"/>
              <a:t>Oversight and Investigations: Interviews and Briefings</a:t>
            </a:r>
          </a:p>
        </p:txBody>
      </p:sp>
      <p:sp>
        <p:nvSpPr>
          <p:cNvPr id="3" name="Content Placeholder 2" descr="" title="">
            <a:extLst>
              <a:ext uri="{FF2B5EF4-FFF2-40B4-BE49-F238E27FC236}">
                <a16:creationId xmlns:a16="http://schemas.microsoft.com/office/drawing/2014/main" id="{BED18731-E4EA-4FB2-9E24-FD594B7A2E6F}"/>
              </a:ext>
            </a:extLst>
          </p:cNvPr>
          <p:cNvSpPr>
            <a:spLocks noGrp="1"/>
          </p:cNvSpPr>
          <p:nvPr>
            <p:ph idx="1"/>
          </p:nvPr>
        </p:nvSpPr>
        <p:spPr/>
        <p:txBody>
          <a:bodyPr>
            <a:normAutofit fontScale="70000" lnSpcReduction="20000"/>
          </a:bodyPr>
          <a:lstStyle/>
          <a:p>
            <a:pPr lvl="0"/>
            <a:r>
              <a:rPr lang="en-US" dirty="0"/>
              <a:t>A committee may request or compel testimony from individuals</a:t>
            </a:r>
          </a:p>
          <a:p>
            <a:pPr lvl="0"/>
            <a:r>
              <a:rPr lang="en-US" dirty="0"/>
              <a:t>There are three types of congressional testimony:</a:t>
            </a:r>
          </a:p>
          <a:p>
            <a:pPr lvl="1"/>
            <a:r>
              <a:rPr lang="en-US" dirty="0"/>
              <a:t>Informal interviews</a:t>
            </a:r>
          </a:p>
          <a:p>
            <a:pPr lvl="1"/>
            <a:r>
              <a:rPr lang="en-US" dirty="0"/>
              <a:t>Depositions</a:t>
            </a:r>
          </a:p>
          <a:p>
            <a:pPr lvl="1"/>
            <a:r>
              <a:rPr lang="en-US" dirty="0"/>
              <a:t>Testimony at a public hearing</a:t>
            </a:r>
          </a:p>
          <a:p>
            <a:r>
              <a:rPr lang="en-US" dirty="0"/>
              <a:t>Accuracy is paramount in any informal interview, deposition, or public testimony and witnesses must be thoroughly prepared.</a:t>
            </a:r>
          </a:p>
          <a:p>
            <a:pPr lvl="1"/>
            <a:r>
              <a:rPr lang="en-US" dirty="0"/>
              <a:t>Federal criminal statutes relating to perjury, false statements, and obstruction of justice all apply in the context of congressional testimony</a:t>
            </a:r>
          </a:p>
          <a:p>
            <a:pPr lvl="1"/>
            <a:r>
              <a:rPr lang="en-US" dirty="0"/>
              <a:t>Anything said in an informal interview by congressional staff can be included in a committee report just as public testimony could—it is all on the record</a:t>
            </a:r>
          </a:p>
          <a:p>
            <a:endParaRPr lang="en-US" dirty="0"/>
          </a:p>
          <a:p>
            <a:endParaRPr lang="en-US" dirty="0"/>
          </a:p>
        </p:txBody>
      </p:sp>
      <p:sp>
        <p:nvSpPr>
          <p:cNvPr id="4" name="Slide Number Placeholder 3" descr="" title="">
            <a:extLst>
              <a:ext uri="{FF2B5EF4-FFF2-40B4-BE49-F238E27FC236}">
                <a16:creationId xmlns:a16="http://schemas.microsoft.com/office/drawing/2014/main" id="{AC9C454D-0DF6-4B11-958E-1626D5D7B58A}"/>
              </a:ext>
            </a:extLst>
          </p:cNvPr>
          <p:cNvSpPr>
            <a:spLocks noGrp="1"/>
          </p:cNvSpPr>
          <p:nvPr>
            <p:ph type="sldNum" sz="quarter" idx="12"/>
          </p:nvPr>
        </p:nvSpPr>
        <p:spPr/>
        <p:txBody>
          <a:bodyPr/>
          <a:lstStyle/>
          <a:p>
            <a:fld id="{E055DEED-B5FD-4087-9730-ADDD291A0318}" type="slidenum">
              <a:rPr lang="en-US" smtClean="0"/>
              <a:pPr/>
              <a:t>25</a:t>
            </a:fld>
            <a:endParaRPr lang="en-US" dirty="0"/>
          </a:p>
        </p:txBody>
      </p:sp>
    </p:spTree>
    <p:extLst>
      <p:ext uri="{BB962C8B-B14F-4D97-AF65-F5344CB8AC3E}">
        <p14:creationId xmlns:p14="http://schemas.microsoft.com/office/powerpoint/2010/main" val="3510849323"/>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4F10A072-4F12-448C-9769-6A847BA21701}"/>
              </a:ext>
            </a:extLst>
          </p:cNvPr>
          <p:cNvSpPr>
            <a:spLocks noGrp="1"/>
          </p:cNvSpPr>
          <p:nvPr>
            <p:ph type="title"/>
          </p:nvPr>
        </p:nvSpPr>
        <p:spPr/>
        <p:txBody>
          <a:bodyPr>
            <a:normAutofit fontScale="90000"/>
          </a:bodyPr>
          <a:lstStyle/>
          <a:p>
            <a:br>
              <a:rPr lang="en-US" dirty="0"/>
            </a:br>
            <a:r>
              <a:rPr lang="en-US" dirty="0"/>
              <a:t>Oversight and Investigations: Hearings</a:t>
            </a:r>
          </a:p>
        </p:txBody>
      </p:sp>
      <p:sp>
        <p:nvSpPr>
          <p:cNvPr id="3" name="Content Placeholder 2" descr="" title="">
            <a:extLst>
              <a:ext uri="{FF2B5EF4-FFF2-40B4-BE49-F238E27FC236}">
                <a16:creationId xmlns:a16="http://schemas.microsoft.com/office/drawing/2014/main" id="{87C99898-EA28-4A42-8D82-23F83A57EAA6}"/>
              </a:ext>
            </a:extLst>
          </p:cNvPr>
          <p:cNvSpPr>
            <a:spLocks noGrp="1"/>
          </p:cNvSpPr>
          <p:nvPr>
            <p:ph idx="1"/>
          </p:nvPr>
        </p:nvSpPr>
        <p:spPr/>
        <p:txBody>
          <a:bodyPr>
            <a:normAutofit fontScale="85000" lnSpcReduction="20000"/>
          </a:bodyPr>
          <a:lstStyle/>
          <a:p>
            <a:r>
              <a:rPr lang="en-US" dirty="0"/>
              <a:t>Near the end of an investigation the committee could hold a public hearing at which individuals are called to testify.</a:t>
            </a:r>
          </a:p>
          <a:p>
            <a:r>
              <a:rPr lang="en-US" dirty="0"/>
              <a:t>Testimony at a public hearing has unique features</a:t>
            </a:r>
          </a:p>
          <a:p>
            <a:pPr lvl="2"/>
            <a:r>
              <a:rPr lang="en-US" dirty="0"/>
              <a:t>A hearing is convened primarily to elevate public awareness of an issue.</a:t>
            </a:r>
          </a:p>
          <a:p>
            <a:pPr lvl="2"/>
            <a:r>
              <a:rPr lang="en-US" dirty="0"/>
              <a:t>Members and Senators may be more interested in getting their own perspective on the record, or making the evening news, than asking questions.</a:t>
            </a:r>
          </a:p>
          <a:p>
            <a:pPr lvl="1"/>
            <a:r>
              <a:rPr lang="en-US" dirty="0"/>
              <a:t>To start, witnesses read brief opening statements and then request to submit longer written statements.</a:t>
            </a:r>
          </a:p>
          <a:p>
            <a:pPr lvl="1"/>
            <a:r>
              <a:rPr lang="en-US" dirty="0"/>
              <a:t>After that, Members or Senators may speak and question the witness.</a:t>
            </a:r>
          </a:p>
          <a:p>
            <a:pPr lvl="1"/>
            <a:r>
              <a:rPr lang="en-US" dirty="0"/>
              <a:t>The approaches of the majority/minority party may be different, which is a difficult issue to navigate.</a:t>
            </a:r>
          </a:p>
          <a:p>
            <a:pPr lvl="1"/>
            <a:endParaRPr lang="en-US" dirty="0"/>
          </a:p>
          <a:p>
            <a:endParaRPr lang="en-US" dirty="0"/>
          </a:p>
        </p:txBody>
      </p:sp>
      <p:sp>
        <p:nvSpPr>
          <p:cNvPr id="4" name="Slide Number Placeholder 3" descr="" title="">
            <a:extLst>
              <a:ext uri="{FF2B5EF4-FFF2-40B4-BE49-F238E27FC236}">
                <a16:creationId xmlns:a16="http://schemas.microsoft.com/office/drawing/2014/main" id="{3769FEC5-0BD2-45B3-9C1D-D739B2DBA893}"/>
              </a:ext>
            </a:extLst>
          </p:cNvPr>
          <p:cNvSpPr>
            <a:spLocks noGrp="1"/>
          </p:cNvSpPr>
          <p:nvPr>
            <p:ph type="sldNum" sz="quarter" idx="12"/>
          </p:nvPr>
        </p:nvSpPr>
        <p:spPr/>
        <p:txBody>
          <a:bodyPr/>
          <a:lstStyle/>
          <a:p>
            <a:fld id="{E055DEED-B5FD-4087-9730-ADDD291A0318}" type="slidenum">
              <a:rPr lang="en-US" smtClean="0"/>
              <a:pPr/>
              <a:t>26</a:t>
            </a:fld>
            <a:endParaRPr lang="en-US" dirty="0"/>
          </a:p>
        </p:txBody>
      </p:sp>
    </p:spTree>
    <p:extLst>
      <p:ext uri="{BB962C8B-B14F-4D97-AF65-F5344CB8AC3E}">
        <p14:creationId xmlns:p14="http://schemas.microsoft.com/office/powerpoint/2010/main" val="3107390469"/>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604D1749-3428-4BF9-8A6B-635DC0162FFA}"/>
              </a:ext>
            </a:extLst>
          </p:cNvPr>
          <p:cNvSpPr>
            <a:spLocks noGrp="1"/>
          </p:cNvSpPr>
          <p:nvPr>
            <p:ph type="title"/>
          </p:nvPr>
        </p:nvSpPr>
        <p:spPr/>
        <p:txBody>
          <a:bodyPr>
            <a:normAutofit fontScale="90000"/>
          </a:bodyPr>
          <a:lstStyle/>
          <a:p>
            <a:br>
              <a:rPr lang="en-US" dirty="0"/>
            </a:br>
            <a:r>
              <a:rPr lang="en-US" dirty="0"/>
              <a:t>Congressional Inquiries Can Implicate Privileges</a:t>
            </a:r>
          </a:p>
        </p:txBody>
      </p:sp>
      <p:sp>
        <p:nvSpPr>
          <p:cNvPr id="3" name="Content Placeholder 2" descr="" title="">
            <a:extLst>
              <a:ext uri="{FF2B5EF4-FFF2-40B4-BE49-F238E27FC236}">
                <a16:creationId xmlns:a16="http://schemas.microsoft.com/office/drawing/2014/main" id="{30CB4B2D-724E-49A5-AEA5-BFE4F425DBDA}"/>
              </a:ext>
            </a:extLst>
          </p:cNvPr>
          <p:cNvSpPr>
            <a:spLocks noGrp="1"/>
          </p:cNvSpPr>
          <p:nvPr>
            <p:ph idx="1"/>
          </p:nvPr>
        </p:nvSpPr>
        <p:spPr/>
        <p:txBody>
          <a:bodyPr>
            <a:normAutofit fontScale="92500" lnSpcReduction="20000"/>
          </a:bodyPr>
          <a:lstStyle/>
          <a:p>
            <a:r>
              <a:rPr lang="en-US" dirty="0"/>
              <a:t>Congressional investigations are subject to the Fifth Amendment, although it is applied differently.</a:t>
            </a:r>
          </a:p>
          <a:p>
            <a:pPr lvl="1"/>
            <a:r>
              <a:rPr lang="en-US" sz="1800" dirty="0"/>
              <a:t>Witnesses can decline to answer questions or produce documents that may incriminate them, but, unlike a criminal trial, individuals cannot be exempted from appearing in-person to give testimony. </a:t>
            </a:r>
          </a:p>
          <a:p>
            <a:pPr lvl="1"/>
            <a:r>
              <a:rPr lang="en-US" sz="1800" dirty="0"/>
              <a:t>Congress can compel incriminating testimony as long as they obtain statutory immunity under 18 U.S.C. § 6002(3) for the witness.</a:t>
            </a:r>
          </a:p>
          <a:p>
            <a:r>
              <a:rPr lang="en-US" dirty="0"/>
              <a:t>Congress does not have to respect confidentiality.</a:t>
            </a:r>
          </a:p>
          <a:p>
            <a:pPr lvl="1"/>
            <a:r>
              <a:rPr lang="en-US" sz="1800" dirty="0"/>
              <a:t>Many investigations involve confidential business information or other sensitive materials, and, unfortunately, there is no way to control whether sensitive information provided to Congress is disclosed to the public, put in a committee report, or leaked to the press.</a:t>
            </a:r>
          </a:p>
          <a:p>
            <a:pPr marL="0" indent="0">
              <a:buNone/>
            </a:pPr>
            <a:endParaRPr lang="en-US" dirty="0"/>
          </a:p>
          <a:p>
            <a:endParaRPr lang="en-US" dirty="0"/>
          </a:p>
        </p:txBody>
      </p:sp>
      <p:sp>
        <p:nvSpPr>
          <p:cNvPr id="4" name="Slide Number Placeholder 3" descr="" title="">
            <a:extLst>
              <a:ext uri="{FF2B5EF4-FFF2-40B4-BE49-F238E27FC236}">
                <a16:creationId xmlns:a16="http://schemas.microsoft.com/office/drawing/2014/main" id="{D868AD5C-CB18-41FD-9203-8831714449A1}"/>
              </a:ext>
            </a:extLst>
          </p:cNvPr>
          <p:cNvSpPr>
            <a:spLocks noGrp="1"/>
          </p:cNvSpPr>
          <p:nvPr>
            <p:ph type="sldNum" sz="quarter" idx="12"/>
          </p:nvPr>
        </p:nvSpPr>
        <p:spPr/>
        <p:txBody>
          <a:bodyPr/>
          <a:lstStyle/>
          <a:p>
            <a:fld id="{E055DEED-B5FD-4087-9730-ADDD291A0318}" type="slidenum">
              <a:rPr lang="en-US" smtClean="0"/>
              <a:t>27</a:t>
            </a:fld>
            <a:endParaRPr lang="en-US" dirty="0"/>
          </a:p>
        </p:txBody>
      </p:sp>
    </p:spTree>
    <p:extLst>
      <p:ext uri="{BB962C8B-B14F-4D97-AF65-F5344CB8AC3E}">
        <p14:creationId xmlns:p14="http://schemas.microsoft.com/office/powerpoint/2010/main" val="2618877549"/>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3D2F7F40-7C16-4632-B748-563687479178}"/>
              </a:ext>
            </a:extLst>
          </p:cNvPr>
          <p:cNvSpPr>
            <a:spLocks noGrp="1"/>
          </p:cNvSpPr>
          <p:nvPr>
            <p:ph type="title"/>
          </p:nvPr>
        </p:nvSpPr>
        <p:spPr/>
        <p:txBody>
          <a:bodyPr>
            <a:normAutofit fontScale="90000"/>
          </a:bodyPr>
          <a:lstStyle/>
          <a:p>
            <a:br>
              <a:rPr lang="en-US" dirty="0"/>
            </a:br>
            <a:r>
              <a:rPr lang="en-US" dirty="0"/>
              <a:t>Congressional Inquiries Can Implicate Privileges (cont’d)</a:t>
            </a:r>
          </a:p>
        </p:txBody>
      </p:sp>
      <p:sp>
        <p:nvSpPr>
          <p:cNvPr id="3" name="Content Placeholder 2" descr="" title="">
            <a:extLst>
              <a:ext uri="{FF2B5EF4-FFF2-40B4-BE49-F238E27FC236}">
                <a16:creationId xmlns:a16="http://schemas.microsoft.com/office/drawing/2014/main" id="{B8597451-D9BE-4669-AA38-F7E311342285}"/>
              </a:ext>
            </a:extLst>
          </p:cNvPr>
          <p:cNvSpPr>
            <a:spLocks noGrp="1"/>
          </p:cNvSpPr>
          <p:nvPr>
            <p:ph idx="1"/>
          </p:nvPr>
        </p:nvSpPr>
        <p:spPr/>
        <p:txBody>
          <a:bodyPr>
            <a:normAutofit fontScale="77500" lnSpcReduction="20000"/>
          </a:bodyPr>
          <a:lstStyle/>
          <a:p>
            <a:r>
              <a:rPr lang="en-US" dirty="0"/>
              <a:t>Congressional investigations have their own rules and practices with regard to privilege and confidentiality.</a:t>
            </a:r>
          </a:p>
          <a:p>
            <a:pPr lvl="1"/>
            <a:r>
              <a:rPr lang="en-US" dirty="0"/>
              <a:t>These rules and practices vary depending on the committee and individual Members and Senators involved.</a:t>
            </a:r>
          </a:p>
          <a:p>
            <a:r>
              <a:rPr lang="en-US" dirty="0"/>
              <a:t>Some congressional committees may take the position that common law privileges, such as the attorney-client privilege and the attorney work product doctrine, do not apply.</a:t>
            </a:r>
          </a:p>
          <a:p>
            <a:pPr lvl="1"/>
            <a:r>
              <a:rPr lang="en-US" dirty="0"/>
              <a:t>Recognition of these privileges can be negotiated.</a:t>
            </a:r>
          </a:p>
          <a:p>
            <a:pPr lvl="1"/>
            <a:r>
              <a:rPr lang="en-US" dirty="0"/>
              <a:t>In practice, many committees will allow documents or conversations within the attorney-client privilege or work product protection to be withheld if there is no particular reason for them to be disclosed.</a:t>
            </a:r>
          </a:p>
          <a:p>
            <a:endParaRPr lang="en-US" dirty="0"/>
          </a:p>
        </p:txBody>
      </p:sp>
      <p:sp>
        <p:nvSpPr>
          <p:cNvPr id="4" name="Slide Number Placeholder 3" descr="" title="">
            <a:extLst>
              <a:ext uri="{FF2B5EF4-FFF2-40B4-BE49-F238E27FC236}">
                <a16:creationId xmlns:a16="http://schemas.microsoft.com/office/drawing/2014/main" id="{3EEEC546-973E-4230-9949-1EFEBDB1CFED}"/>
              </a:ext>
            </a:extLst>
          </p:cNvPr>
          <p:cNvSpPr>
            <a:spLocks noGrp="1"/>
          </p:cNvSpPr>
          <p:nvPr>
            <p:ph type="sldNum" sz="quarter" idx="12"/>
          </p:nvPr>
        </p:nvSpPr>
        <p:spPr/>
        <p:txBody>
          <a:bodyPr/>
          <a:lstStyle/>
          <a:p>
            <a:fld id="{E055DEED-B5FD-4087-9730-ADDD291A0318}" type="slidenum">
              <a:rPr lang="en-US" smtClean="0"/>
              <a:pPr/>
              <a:t>28</a:t>
            </a:fld>
            <a:endParaRPr lang="en-US" dirty="0"/>
          </a:p>
        </p:txBody>
      </p:sp>
    </p:spTree>
    <p:extLst>
      <p:ext uri="{BB962C8B-B14F-4D97-AF65-F5344CB8AC3E}">
        <p14:creationId xmlns:p14="http://schemas.microsoft.com/office/powerpoint/2010/main" val="727079712"/>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D3538A8A-7370-4FE6-89ED-929F3356FA1C}"/>
              </a:ext>
            </a:extLst>
          </p:cNvPr>
          <p:cNvSpPr>
            <a:spLocks noGrp="1"/>
          </p:cNvSpPr>
          <p:nvPr>
            <p:ph type="title"/>
          </p:nvPr>
        </p:nvSpPr>
        <p:spPr/>
        <p:txBody>
          <a:bodyPr>
            <a:normAutofit fontScale="90000"/>
          </a:bodyPr>
          <a:lstStyle/>
          <a:p>
            <a:br>
              <a:rPr lang="en-US" dirty="0"/>
            </a:br>
            <a:r>
              <a:rPr lang="en-US" dirty="0"/>
              <a:t>Oversight and Investigation: Possible Outcomes</a:t>
            </a:r>
          </a:p>
        </p:txBody>
      </p:sp>
      <p:sp>
        <p:nvSpPr>
          <p:cNvPr id="3" name="Content Placeholder 2" descr="" title="">
            <a:extLst>
              <a:ext uri="{FF2B5EF4-FFF2-40B4-BE49-F238E27FC236}">
                <a16:creationId xmlns:a16="http://schemas.microsoft.com/office/drawing/2014/main" id="{DD473E5B-BD1D-4259-9176-CC007B4A6814}"/>
              </a:ext>
            </a:extLst>
          </p:cNvPr>
          <p:cNvSpPr>
            <a:spLocks noGrp="1"/>
          </p:cNvSpPr>
          <p:nvPr>
            <p:ph idx="1"/>
          </p:nvPr>
        </p:nvSpPr>
        <p:spPr/>
        <p:txBody>
          <a:bodyPr>
            <a:normAutofit fontScale="92500" lnSpcReduction="20000"/>
          </a:bodyPr>
          <a:lstStyle/>
          <a:p>
            <a:r>
              <a:rPr lang="en-US" dirty="0"/>
              <a:t>Congressional oversight and investigations can lead to a variety of outcomes:</a:t>
            </a:r>
          </a:p>
          <a:p>
            <a:pPr lvl="1"/>
            <a:r>
              <a:rPr lang="en-US" dirty="0"/>
              <a:t>Legislation</a:t>
            </a:r>
          </a:p>
          <a:p>
            <a:pPr lvl="1"/>
            <a:r>
              <a:rPr lang="en-US" dirty="0"/>
              <a:t>Public reports</a:t>
            </a:r>
          </a:p>
          <a:p>
            <a:pPr lvl="1"/>
            <a:r>
              <a:rPr lang="en-US" dirty="0"/>
              <a:t>Private lawsuits, by consumers, organizations, or shareholders</a:t>
            </a:r>
          </a:p>
          <a:p>
            <a:pPr lvl="1"/>
            <a:r>
              <a:rPr lang="en-US" dirty="0"/>
              <a:t>Criminal prosecutions and civil enforcement by DOJ </a:t>
            </a:r>
          </a:p>
          <a:p>
            <a:pPr lvl="1"/>
            <a:r>
              <a:rPr lang="en-US" dirty="0"/>
              <a:t>Shift in policy approach or enforcement practices of regulatory agencies</a:t>
            </a:r>
          </a:p>
          <a:p>
            <a:pPr lvl="1"/>
            <a:r>
              <a:rPr lang="en-US" dirty="0"/>
              <a:t>A quick end at any stage in the process</a:t>
            </a:r>
          </a:p>
          <a:p>
            <a:endParaRPr lang="en-US" dirty="0"/>
          </a:p>
        </p:txBody>
      </p:sp>
      <p:sp>
        <p:nvSpPr>
          <p:cNvPr id="4" name="Slide Number Placeholder 3" descr="" title="">
            <a:extLst>
              <a:ext uri="{FF2B5EF4-FFF2-40B4-BE49-F238E27FC236}">
                <a16:creationId xmlns:a16="http://schemas.microsoft.com/office/drawing/2014/main" id="{FFDA40E2-067E-48B0-9FB7-6827E1BBECEA}"/>
              </a:ext>
            </a:extLst>
          </p:cNvPr>
          <p:cNvSpPr>
            <a:spLocks noGrp="1"/>
          </p:cNvSpPr>
          <p:nvPr>
            <p:ph type="sldNum" sz="quarter" idx="12"/>
          </p:nvPr>
        </p:nvSpPr>
        <p:spPr/>
        <p:txBody>
          <a:bodyPr/>
          <a:lstStyle/>
          <a:p>
            <a:fld id="{E055DEED-B5FD-4087-9730-ADDD291A0318}" type="slidenum">
              <a:rPr lang="en-US" smtClean="0"/>
              <a:pPr/>
              <a:t>29</a:t>
            </a:fld>
            <a:endParaRPr lang="en-US" dirty="0"/>
          </a:p>
        </p:txBody>
      </p:sp>
    </p:spTree>
    <p:extLst>
      <p:ext uri="{BB962C8B-B14F-4D97-AF65-F5344CB8AC3E}">
        <p14:creationId xmlns:p14="http://schemas.microsoft.com/office/powerpoint/2010/main" val="1745700001"/>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F8B69861-0B9C-40C2-968D-04659C28D32A}"/>
              </a:ext>
            </a:extLst>
          </p:cNvPr>
          <p:cNvSpPr>
            <a:spLocks noGrp="1"/>
          </p:cNvSpPr>
          <p:nvPr>
            <p:ph type="title"/>
          </p:nvPr>
        </p:nvSpPr>
        <p:spPr/>
        <p:txBody>
          <a:bodyPr/>
          <a:lstStyle/>
          <a:p>
            <a:r>
              <a:rPr lang="en-US" dirty="0"/>
              <a:t>Congressional Committees</a:t>
            </a:r>
          </a:p>
        </p:txBody>
      </p:sp>
      <p:sp>
        <p:nvSpPr>
          <p:cNvPr id="3" name="Content Placeholder 2" descr="" title="">
            <a:extLst>
              <a:ext uri="{FF2B5EF4-FFF2-40B4-BE49-F238E27FC236}">
                <a16:creationId xmlns:a16="http://schemas.microsoft.com/office/drawing/2014/main" id="{E706C9E5-EAA9-463F-B746-F546DCA8D9F6}"/>
              </a:ext>
            </a:extLst>
          </p:cNvPr>
          <p:cNvSpPr>
            <a:spLocks noGrp="1"/>
          </p:cNvSpPr>
          <p:nvPr>
            <p:ph idx="1"/>
          </p:nvPr>
        </p:nvSpPr>
        <p:spPr/>
        <p:txBody>
          <a:bodyPr>
            <a:normAutofit fontScale="70000" lnSpcReduction="20000"/>
          </a:bodyPr>
          <a:lstStyle/>
          <a:p>
            <a:r>
              <a:rPr lang="en-US" dirty="0"/>
              <a:t>The House of Representatives has 21 committees and several Select committees. Key committees are:</a:t>
            </a:r>
          </a:p>
          <a:p>
            <a:pPr lvl="1"/>
            <a:r>
              <a:rPr lang="en-US" dirty="0"/>
              <a:t>House Committees on Oversight and Reform; Judiciary; Energy and Commerce; Ways and Means; Homeland Security, Science, Space, and Technology; Transportation and Infrastructure; Education and the Workforce</a:t>
            </a:r>
          </a:p>
          <a:p>
            <a:r>
              <a:rPr lang="en-US" dirty="0"/>
              <a:t>The Senate divides its tasks among 20 committees, 68 subcommittees, and 4 joint committees.  Key committees include:</a:t>
            </a:r>
          </a:p>
          <a:p>
            <a:pPr lvl="1"/>
            <a:r>
              <a:rPr lang="en-US" dirty="0"/>
              <a:t>Senate Committees on the Judiciary; Commerce, Science and Transportation; Health, Education, Labor and Pensions; Energy and Natural Resources; Environment and Public Works; Homeland Security and Government Affairs; Finance; Banking, Housing, and Urban Affairs  </a:t>
            </a:r>
          </a:p>
          <a:p>
            <a:r>
              <a:rPr lang="en-US" dirty="0"/>
              <a:t>Each federal agency has a key appropriator and oversight committee, some have several.</a:t>
            </a:r>
          </a:p>
          <a:p>
            <a:endParaRPr lang="en-US" dirty="0"/>
          </a:p>
        </p:txBody>
      </p:sp>
      <p:sp>
        <p:nvSpPr>
          <p:cNvPr id="6" name="Slide Number Placeholder 5" descr="" title="">
            <a:extLst>
              <a:ext uri="{FF2B5EF4-FFF2-40B4-BE49-F238E27FC236}">
                <a16:creationId xmlns:a16="http://schemas.microsoft.com/office/drawing/2014/main" id="{29B5CF1E-FECB-4732-97E9-4B8F2AE5B34E}"/>
              </a:ext>
            </a:extLst>
          </p:cNvPr>
          <p:cNvSpPr>
            <a:spLocks noGrp="1"/>
          </p:cNvSpPr>
          <p:nvPr>
            <p:ph type="sldNum" sz="quarter" idx="12"/>
          </p:nvPr>
        </p:nvSpPr>
        <p:spPr/>
        <p:txBody>
          <a:bodyPr/>
          <a:lstStyle/>
          <a:p>
            <a:fld id="{E055DEED-B5FD-4087-9730-ADDD291A0318}" type="slidenum">
              <a:rPr lang="en-US" smtClean="0"/>
              <a:t>3</a:t>
            </a:fld>
            <a:endParaRPr lang="en-US" dirty="0"/>
          </a:p>
        </p:txBody>
      </p:sp>
    </p:spTree>
    <p:extLst>
      <p:ext uri="{BB962C8B-B14F-4D97-AF65-F5344CB8AC3E}">
        <p14:creationId xmlns:p14="http://schemas.microsoft.com/office/powerpoint/2010/main" val="3596462768"/>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0701CD90-4F12-4EBE-A994-E9F0DEDA8DF6}"/>
              </a:ext>
            </a:extLst>
          </p:cNvPr>
          <p:cNvSpPr>
            <a:spLocks noGrp="1"/>
          </p:cNvSpPr>
          <p:nvPr>
            <p:ph type="title"/>
          </p:nvPr>
        </p:nvSpPr>
        <p:spPr>
          <a:xfrm>
            <a:off x="722313" y="1441874"/>
            <a:ext cx="7772400" cy="1021556"/>
          </a:xfrm>
        </p:spPr>
        <p:txBody>
          <a:bodyPr>
            <a:normAutofit fontScale="90000"/>
          </a:bodyPr>
          <a:lstStyle/>
          <a:p>
            <a:r>
              <a:rPr lang="en-US" dirty="0">
                <a:latin typeface="Arial" panose="020B0604020202020204" pitchFamily="34" charset="0"/>
                <a:cs typeface="Arial" panose="020B0604020202020204" pitchFamily="34" charset="0"/>
              </a:rPr>
              <a:t>What you should do – and NOT do – when you are confronting a Congressional Investigation</a:t>
            </a:r>
            <a:br>
              <a:rPr lang="en-US" dirty="0">
                <a:latin typeface="Arial" panose="020B0604020202020204" pitchFamily="34" charset="0"/>
                <a:cs typeface="Arial" panose="020B0604020202020204" pitchFamily="34" charset="0"/>
              </a:rPr>
            </a:br>
            <a:br>
              <a:rPr lang="en-US" dirty="0"/>
            </a:br>
            <a:endParaRPr lang="en-US" dirty="0"/>
          </a:p>
        </p:txBody>
      </p:sp>
      <p:sp>
        <p:nvSpPr>
          <p:cNvPr id="4" name="Slide Number Placeholder 3" descr="" title="">
            <a:extLst>
              <a:ext uri="{FF2B5EF4-FFF2-40B4-BE49-F238E27FC236}">
                <a16:creationId xmlns:a16="http://schemas.microsoft.com/office/drawing/2014/main" id="{9F6AF0E0-27DE-4D26-B8C1-3DDD82BE2042}"/>
              </a:ext>
            </a:extLst>
          </p:cNvPr>
          <p:cNvSpPr>
            <a:spLocks noGrp="1"/>
          </p:cNvSpPr>
          <p:nvPr>
            <p:ph type="sldNum" sz="quarter" idx="12"/>
          </p:nvPr>
        </p:nvSpPr>
        <p:spPr/>
        <p:txBody>
          <a:bodyPr/>
          <a:lstStyle/>
          <a:p>
            <a:fld id="{E055DEED-B5FD-4087-9730-ADDD291A0318}" type="slidenum">
              <a:rPr lang="en-US" smtClean="0"/>
              <a:t>30</a:t>
            </a:fld>
            <a:endParaRPr lang="en-US" dirty="0"/>
          </a:p>
        </p:txBody>
      </p:sp>
    </p:spTree>
    <p:extLst>
      <p:ext uri="{BB962C8B-B14F-4D97-AF65-F5344CB8AC3E}">
        <p14:creationId xmlns:p14="http://schemas.microsoft.com/office/powerpoint/2010/main" val="18884352"/>
      </p:ext>
    </p:extLst>
  </p:cSld>
  <p:clrMapOvr>
    <a:masterClrMapping/>
  </p:clrMapOvr>
  <p:transition spd="slow">
    <p:strips dir="rd"/>
  </p:transition>
</p:sld>
</file>

<file path=ppt/slides/slide31.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428AC7B9-DB7E-453F-9525-760B88D351AF}"/>
              </a:ext>
            </a:extLst>
          </p:cNvPr>
          <p:cNvSpPr>
            <a:spLocks noGrp="1"/>
          </p:cNvSpPr>
          <p:nvPr>
            <p:ph type="title"/>
          </p:nvPr>
        </p:nvSpPr>
        <p:spPr/>
        <p:txBody>
          <a:bodyPr>
            <a:normAutofit fontScale="90000"/>
          </a:bodyPr>
          <a:lstStyle/>
          <a:p>
            <a:br>
              <a:rPr lang="en-US" dirty="0"/>
            </a:br>
            <a:r>
              <a:rPr lang="en-US" dirty="0"/>
              <a:t>What you should NOT do</a:t>
            </a:r>
          </a:p>
        </p:txBody>
      </p:sp>
      <p:sp>
        <p:nvSpPr>
          <p:cNvPr id="3" name="Content Placeholder 2" descr="" title="">
            <a:extLst>
              <a:ext uri="{FF2B5EF4-FFF2-40B4-BE49-F238E27FC236}">
                <a16:creationId xmlns:a16="http://schemas.microsoft.com/office/drawing/2014/main" id="{BFAF09D7-346E-44C8-84F3-3DB83BBE47E6}"/>
              </a:ext>
            </a:extLst>
          </p:cNvPr>
          <p:cNvSpPr>
            <a:spLocks noGrp="1"/>
          </p:cNvSpPr>
          <p:nvPr>
            <p:ph idx="1"/>
          </p:nvPr>
        </p:nvSpPr>
        <p:spPr/>
        <p:txBody>
          <a:bodyPr>
            <a:normAutofit fontScale="85000" lnSpcReduction="10000"/>
          </a:bodyPr>
          <a:lstStyle/>
          <a:p>
            <a:r>
              <a:rPr lang="en-US" dirty="0"/>
              <a:t>Not have a general gameplan in place in the event of a Congressional investigation.</a:t>
            </a:r>
          </a:p>
          <a:p>
            <a:r>
              <a:rPr lang="en-US" dirty="0"/>
              <a:t>Ignore the inquiry and not take the investigation seriously.</a:t>
            </a:r>
          </a:p>
          <a:p>
            <a:r>
              <a:rPr lang="en-US" dirty="0"/>
              <a:t>Be cavalier with facts.</a:t>
            </a:r>
          </a:p>
          <a:p>
            <a:r>
              <a:rPr lang="en-US" dirty="0"/>
              <a:t>Ignore the rules of the relevant committee.</a:t>
            </a:r>
          </a:p>
          <a:p>
            <a:r>
              <a:rPr lang="en-US" dirty="0"/>
              <a:t>Not consider how the inquiry can devolve into something much bigger.</a:t>
            </a:r>
          </a:p>
          <a:p>
            <a:r>
              <a:rPr lang="en-US" dirty="0"/>
              <a:t>Develop a one-dimensional strategy.</a:t>
            </a:r>
          </a:p>
          <a:p>
            <a:endParaRPr lang="en-US" dirty="0"/>
          </a:p>
        </p:txBody>
      </p:sp>
      <p:sp>
        <p:nvSpPr>
          <p:cNvPr id="4" name="Slide Number Placeholder 3" descr="" title="">
            <a:extLst>
              <a:ext uri="{FF2B5EF4-FFF2-40B4-BE49-F238E27FC236}">
                <a16:creationId xmlns:a16="http://schemas.microsoft.com/office/drawing/2014/main" id="{5F42BF84-1209-4ED0-A398-93D940A1C029}"/>
              </a:ext>
            </a:extLst>
          </p:cNvPr>
          <p:cNvSpPr>
            <a:spLocks noGrp="1"/>
          </p:cNvSpPr>
          <p:nvPr>
            <p:ph type="sldNum" sz="quarter" idx="12"/>
          </p:nvPr>
        </p:nvSpPr>
        <p:spPr/>
        <p:txBody>
          <a:bodyPr/>
          <a:lstStyle/>
          <a:p>
            <a:fld id="{E055DEED-B5FD-4087-9730-ADDD291A0318}" type="slidenum">
              <a:rPr lang="en-US" smtClean="0"/>
              <a:pPr/>
              <a:t>31</a:t>
            </a:fld>
            <a:endParaRPr lang="en-US" dirty="0"/>
          </a:p>
        </p:txBody>
      </p:sp>
    </p:spTree>
    <p:extLst>
      <p:ext uri="{BB962C8B-B14F-4D97-AF65-F5344CB8AC3E}">
        <p14:creationId xmlns:p14="http://schemas.microsoft.com/office/powerpoint/2010/main" val="270677460"/>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13C7CE7B-A93B-477D-ABE5-A4D323761D76}"/>
              </a:ext>
            </a:extLst>
          </p:cNvPr>
          <p:cNvSpPr>
            <a:spLocks noGrp="1"/>
          </p:cNvSpPr>
          <p:nvPr>
            <p:ph type="title"/>
          </p:nvPr>
        </p:nvSpPr>
        <p:spPr/>
        <p:txBody>
          <a:bodyPr>
            <a:normAutofit fontScale="90000"/>
          </a:bodyPr>
          <a:lstStyle/>
          <a:p>
            <a:br>
              <a:rPr lang="en-US" dirty="0"/>
            </a:br>
            <a:r>
              <a:rPr lang="en-US" dirty="0"/>
              <a:t>What you should do</a:t>
            </a:r>
          </a:p>
        </p:txBody>
      </p:sp>
      <p:sp>
        <p:nvSpPr>
          <p:cNvPr id="3" name="Content Placeholder 2" descr="" title="">
            <a:extLst>
              <a:ext uri="{FF2B5EF4-FFF2-40B4-BE49-F238E27FC236}">
                <a16:creationId xmlns:a16="http://schemas.microsoft.com/office/drawing/2014/main" id="{96DB0BE8-E1A9-4D59-A7A7-AF5C6B2FFCE7}"/>
              </a:ext>
            </a:extLst>
          </p:cNvPr>
          <p:cNvSpPr>
            <a:spLocks noGrp="1"/>
          </p:cNvSpPr>
          <p:nvPr>
            <p:ph idx="1"/>
          </p:nvPr>
        </p:nvSpPr>
        <p:spPr/>
        <p:txBody>
          <a:bodyPr>
            <a:normAutofit fontScale="62500" lnSpcReduction="20000"/>
          </a:bodyPr>
          <a:lstStyle/>
          <a:p>
            <a:r>
              <a:rPr lang="en-US" dirty="0"/>
              <a:t>Retain outside counsel.</a:t>
            </a:r>
          </a:p>
          <a:p>
            <a:r>
              <a:rPr lang="en-US" dirty="0"/>
              <a:t>Prepare teams now with communication lines and role clarity.</a:t>
            </a:r>
          </a:p>
          <a:p>
            <a:r>
              <a:rPr lang="en-US" dirty="0"/>
              <a:t>Understand the genesis of the inquiry coming from Congress.</a:t>
            </a:r>
          </a:p>
          <a:p>
            <a:r>
              <a:rPr lang="en-US" dirty="0"/>
              <a:t>Identify all relevant stakeholders;</a:t>
            </a:r>
          </a:p>
          <a:p>
            <a:pPr lvl="1"/>
            <a:r>
              <a:rPr lang="en-US" dirty="0"/>
              <a:t>Within your organization (C-Suite; Board; Employees; Relevant Teams)</a:t>
            </a:r>
          </a:p>
          <a:p>
            <a:pPr lvl="1"/>
            <a:r>
              <a:rPr lang="en-US" dirty="0"/>
              <a:t>In Congress</a:t>
            </a:r>
          </a:p>
          <a:p>
            <a:pPr lvl="1"/>
            <a:r>
              <a:rPr lang="en-US" dirty="0"/>
              <a:t>Outside of Congress</a:t>
            </a:r>
          </a:p>
          <a:p>
            <a:r>
              <a:rPr lang="en-US" dirty="0"/>
              <a:t>Prepare your communications team to understand the public perception of what is going on; educate employees; understand the non-legal (e.g., political) dynamics at play.</a:t>
            </a:r>
          </a:p>
          <a:p>
            <a:r>
              <a:rPr lang="en-US" dirty="0"/>
              <a:t>Get familiar with Congress, because negotiating with your counterparty will be critical.</a:t>
            </a:r>
          </a:p>
          <a:p>
            <a:endParaRPr lang="en-US" dirty="0"/>
          </a:p>
          <a:p>
            <a:endParaRPr lang="en-US" dirty="0"/>
          </a:p>
          <a:p>
            <a:endParaRPr lang="en-US" dirty="0"/>
          </a:p>
        </p:txBody>
      </p:sp>
      <p:sp>
        <p:nvSpPr>
          <p:cNvPr id="4" name="Slide Number Placeholder 3" descr="" title="">
            <a:extLst>
              <a:ext uri="{FF2B5EF4-FFF2-40B4-BE49-F238E27FC236}">
                <a16:creationId xmlns:a16="http://schemas.microsoft.com/office/drawing/2014/main" id="{C9FB8BF9-F6B8-4048-A0D7-5E4A5F7F6CAD}"/>
              </a:ext>
            </a:extLst>
          </p:cNvPr>
          <p:cNvSpPr>
            <a:spLocks noGrp="1"/>
          </p:cNvSpPr>
          <p:nvPr>
            <p:ph type="sldNum" sz="quarter" idx="12"/>
          </p:nvPr>
        </p:nvSpPr>
        <p:spPr/>
        <p:txBody>
          <a:bodyPr/>
          <a:lstStyle/>
          <a:p>
            <a:fld id="{E055DEED-B5FD-4087-9730-ADDD291A0318}" type="slidenum">
              <a:rPr lang="en-US" smtClean="0"/>
              <a:pPr/>
              <a:t>32</a:t>
            </a:fld>
            <a:endParaRPr lang="en-US" dirty="0"/>
          </a:p>
        </p:txBody>
      </p:sp>
    </p:spTree>
    <p:extLst>
      <p:ext uri="{BB962C8B-B14F-4D97-AF65-F5344CB8AC3E}">
        <p14:creationId xmlns:p14="http://schemas.microsoft.com/office/powerpoint/2010/main" val="4127192510"/>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D20A7D9D-3786-48C4-B8B8-F6D556AFB640}"/>
              </a:ext>
            </a:extLst>
          </p:cNvPr>
          <p:cNvSpPr>
            <a:spLocks noGrp="1"/>
          </p:cNvSpPr>
          <p:nvPr>
            <p:ph type="title"/>
          </p:nvPr>
        </p:nvSpPr>
        <p:spPr/>
        <p:txBody>
          <a:bodyPr>
            <a:normAutofit fontScale="90000"/>
          </a:bodyPr>
          <a:lstStyle/>
          <a:p>
            <a:br>
              <a:rPr lang="en-US" dirty="0"/>
            </a:br>
            <a:r>
              <a:rPr lang="en-US" dirty="0"/>
              <a:t>Negotiating Inquiries and Working with Staff</a:t>
            </a:r>
          </a:p>
        </p:txBody>
      </p:sp>
      <p:sp>
        <p:nvSpPr>
          <p:cNvPr id="3" name="Content Placeholder 2" descr="" title="">
            <a:extLst>
              <a:ext uri="{FF2B5EF4-FFF2-40B4-BE49-F238E27FC236}">
                <a16:creationId xmlns:a16="http://schemas.microsoft.com/office/drawing/2014/main" id="{5A0FDF4B-97E9-477A-9D43-51E7E915BEE7}"/>
              </a:ext>
            </a:extLst>
          </p:cNvPr>
          <p:cNvSpPr>
            <a:spLocks noGrp="1"/>
          </p:cNvSpPr>
          <p:nvPr>
            <p:ph idx="1"/>
          </p:nvPr>
        </p:nvSpPr>
        <p:spPr/>
        <p:txBody>
          <a:bodyPr>
            <a:normAutofit fontScale="62500" lnSpcReduction="20000"/>
          </a:bodyPr>
          <a:lstStyle/>
          <a:p>
            <a:r>
              <a:rPr lang="en-US" dirty="0"/>
              <a:t>Following any letter or subpoena, companies can contact the staff of the Members or Senators involved to negotiate the scope of the request.</a:t>
            </a:r>
          </a:p>
          <a:p>
            <a:pPr lvl="1"/>
            <a:r>
              <a:rPr lang="en-US" dirty="0"/>
              <a:t>Initial requests can be quite broad and impose unreasonable time frames.</a:t>
            </a:r>
          </a:p>
          <a:p>
            <a:pPr lvl="1"/>
            <a:r>
              <a:rPr lang="en-US" dirty="0"/>
              <a:t>Negotiation with the requesting party is generally the role of outside counsel.</a:t>
            </a:r>
          </a:p>
          <a:p>
            <a:pPr lvl="1"/>
            <a:r>
              <a:rPr lang="en-US" dirty="0"/>
              <a:t>Openness to negotiation can vary.</a:t>
            </a:r>
          </a:p>
          <a:p>
            <a:r>
              <a:rPr lang="en-US" dirty="0"/>
              <a:t>After the committee has received the requested documents and conducted interviews, it may issue follow-up requests or subpoenas requiring additional negotiation.</a:t>
            </a:r>
          </a:p>
          <a:p>
            <a:r>
              <a:rPr lang="en-US" dirty="0"/>
              <a:t>Congressional staff will be the primary fact-finders and review the material provided to a committee.</a:t>
            </a:r>
          </a:p>
          <a:p>
            <a:pPr lvl="1"/>
            <a:r>
              <a:rPr lang="en-US" dirty="0"/>
              <a:t>Depending on the committee, there may be few staff members working on a matter.</a:t>
            </a:r>
          </a:p>
          <a:p>
            <a:pPr lvl="1"/>
            <a:r>
              <a:rPr lang="en-US" dirty="0"/>
              <a:t>It is important to retain credibility and good relationships with staff.</a:t>
            </a:r>
          </a:p>
          <a:p>
            <a:endParaRPr lang="en-US" dirty="0"/>
          </a:p>
          <a:p>
            <a:endParaRPr lang="en-US" dirty="0"/>
          </a:p>
        </p:txBody>
      </p:sp>
      <p:sp>
        <p:nvSpPr>
          <p:cNvPr id="4" name="Slide Number Placeholder 3" descr="" title="">
            <a:extLst>
              <a:ext uri="{FF2B5EF4-FFF2-40B4-BE49-F238E27FC236}">
                <a16:creationId xmlns:a16="http://schemas.microsoft.com/office/drawing/2014/main" id="{46C320E3-BF46-4178-997F-F8E8F3E6FEDF}"/>
              </a:ext>
            </a:extLst>
          </p:cNvPr>
          <p:cNvSpPr>
            <a:spLocks noGrp="1"/>
          </p:cNvSpPr>
          <p:nvPr>
            <p:ph type="sldNum" sz="quarter" idx="12"/>
          </p:nvPr>
        </p:nvSpPr>
        <p:spPr/>
        <p:txBody>
          <a:bodyPr/>
          <a:lstStyle/>
          <a:p>
            <a:fld id="{E055DEED-B5FD-4087-9730-ADDD291A0318}" type="slidenum">
              <a:rPr lang="en-US" smtClean="0"/>
              <a:pPr/>
              <a:t>33</a:t>
            </a:fld>
            <a:endParaRPr lang="en-US" dirty="0"/>
          </a:p>
        </p:txBody>
      </p:sp>
    </p:spTree>
    <p:extLst>
      <p:ext uri="{BB962C8B-B14F-4D97-AF65-F5344CB8AC3E}">
        <p14:creationId xmlns:p14="http://schemas.microsoft.com/office/powerpoint/2010/main" val="4273185419"/>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640E31A4-7A6F-4CBE-87D4-56159E02FAA5}"/>
              </a:ext>
            </a:extLst>
          </p:cNvPr>
          <p:cNvSpPr>
            <a:spLocks noGrp="1"/>
          </p:cNvSpPr>
          <p:nvPr>
            <p:ph type="title"/>
          </p:nvPr>
        </p:nvSpPr>
        <p:spPr/>
        <p:txBody>
          <a:bodyPr>
            <a:normAutofit fontScale="90000"/>
          </a:bodyPr>
          <a:lstStyle/>
          <a:p>
            <a:br>
              <a:rPr lang="en-US" dirty="0"/>
            </a:br>
            <a:r>
              <a:rPr lang="en-US" dirty="0"/>
              <a:t>Conclusion</a:t>
            </a:r>
          </a:p>
        </p:txBody>
      </p:sp>
      <p:sp>
        <p:nvSpPr>
          <p:cNvPr id="3" name="Content Placeholder 2" descr="" title="">
            <a:extLst>
              <a:ext uri="{FF2B5EF4-FFF2-40B4-BE49-F238E27FC236}">
                <a16:creationId xmlns:a16="http://schemas.microsoft.com/office/drawing/2014/main" id="{67346523-D15C-42EB-A3D2-A756873F4925}"/>
              </a:ext>
            </a:extLst>
          </p:cNvPr>
          <p:cNvSpPr>
            <a:spLocks noGrp="1"/>
          </p:cNvSpPr>
          <p:nvPr>
            <p:ph idx="1"/>
          </p:nvPr>
        </p:nvSpPr>
        <p:spPr/>
        <p:txBody>
          <a:bodyPr>
            <a:normAutofit fontScale="62500" lnSpcReduction="20000"/>
          </a:bodyPr>
          <a:lstStyle/>
          <a:p>
            <a:r>
              <a:rPr lang="en-US" dirty="0"/>
              <a:t>No industry is immune from inquiries.</a:t>
            </a:r>
          </a:p>
          <a:p>
            <a:r>
              <a:rPr lang="en-US" dirty="0"/>
              <a:t>Congressional oversight presents opportunities and challenges.</a:t>
            </a:r>
          </a:p>
          <a:p>
            <a:r>
              <a:rPr lang="en-US" dirty="0"/>
              <a:t>Congressional oversight can help draw attention to agency activity, or shape overall policy to a company or industry’s advantage.</a:t>
            </a:r>
          </a:p>
          <a:p>
            <a:pPr lvl="1"/>
            <a:r>
              <a:rPr lang="en-US" dirty="0"/>
              <a:t>Private entities should consider how to use congressional oversight, advocacy and communications strategy to advance their policy goals.</a:t>
            </a:r>
          </a:p>
          <a:p>
            <a:r>
              <a:rPr lang="en-US" dirty="0"/>
              <a:t>Congressional investigations pose unique risks for the organizations and individuals involved.</a:t>
            </a:r>
          </a:p>
          <a:p>
            <a:pPr lvl="1"/>
            <a:r>
              <a:rPr lang="en-US" dirty="0"/>
              <a:t>It is a process that can be managed even though control is impossible.</a:t>
            </a:r>
          </a:p>
          <a:p>
            <a:r>
              <a:rPr lang="en-US" dirty="0"/>
              <a:t>Experienced counsel, alongside communications experts and political consultants, can help navigate oversight and investigatory activities, whether they are experienced offensively to shape policy, or defensively when companies are targets.</a:t>
            </a:r>
          </a:p>
          <a:p>
            <a:endParaRPr lang="en-US" dirty="0"/>
          </a:p>
        </p:txBody>
      </p:sp>
      <p:sp>
        <p:nvSpPr>
          <p:cNvPr id="4" name="Slide Number Placeholder 3" descr="" title="">
            <a:extLst>
              <a:ext uri="{FF2B5EF4-FFF2-40B4-BE49-F238E27FC236}">
                <a16:creationId xmlns:a16="http://schemas.microsoft.com/office/drawing/2014/main" id="{44B4E26D-B179-4B5A-91FF-5A249A279FAA}"/>
              </a:ext>
            </a:extLst>
          </p:cNvPr>
          <p:cNvSpPr>
            <a:spLocks noGrp="1"/>
          </p:cNvSpPr>
          <p:nvPr>
            <p:ph type="sldNum" sz="quarter" idx="12"/>
          </p:nvPr>
        </p:nvSpPr>
        <p:spPr/>
        <p:txBody>
          <a:bodyPr/>
          <a:lstStyle/>
          <a:p>
            <a:fld id="{E055DEED-B5FD-4087-9730-ADDD291A0318}" type="slidenum">
              <a:rPr lang="en-US" smtClean="0"/>
              <a:pPr/>
              <a:t>34</a:t>
            </a:fld>
            <a:endParaRPr lang="en-US" dirty="0"/>
          </a:p>
        </p:txBody>
      </p:sp>
    </p:spTree>
    <p:extLst>
      <p:ext uri="{BB962C8B-B14F-4D97-AF65-F5344CB8AC3E}">
        <p14:creationId xmlns:p14="http://schemas.microsoft.com/office/powerpoint/2010/main" val="2515038049"/>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AC1A5597-FB1A-4404-A25C-AC439904E292}"/>
              </a:ext>
            </a:extLst>
          </p:cNvPr>
          <p:cNvSpPr>
            <a:spLocks noGrp="1"/>
          </p:cNvSpPr>
          <p:nvPr>
            <p:ph type="title"/>
          </p:nvPr>
        </p:nvSpPr>
        <p:spPr/>
        <p:txBody>
          <a:bodyPr>
            <a:normAutofit fontScale="90000"/>
          </a:bodyPr>
          <a:lstStyle/>
          <a:p>
            <a:br>
              <a:rPr lang="en-US" dirty="0"/>
            </a:br>
            <a:r>
              <a:rPr lang="en-US" dirty="0"/>
              <a:t>Contact Information</a:t>
            </a:r>
          </a:p>
        </p:txBody>
      </p:sp>
      <p:pic>
        <p:nvPicPr>
          <p:cNvPr id="6" name="Content Placeholder 5" descr="" title="">
            <a:extLst>
              <a:ext uri="{FF2B5EF4-FFF2-40B4-BE49-F238E27FC236}">
                <a16:creationId xmlns:a16="http://schemas.microsoft.com/office/drawing/2014/main" id="{7985B2E6-6B42-44F5-A629-FFD5ED36F5C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52393" y="1392795"/>
            <a:ext cx="2239214" cy="2239214"/>
          </a:xfrm>
        </p:spPr>
      </p:pic>
      <p:sp>
        <p:nvSpPr>
          <p:cNvPr id="4" name="Slide Number Placeholder 3" descr="" title="">
            <a:extLst>
              <a:ext uri="{FF2B5EF4-FFF2-40B4-BE49-F238E27FC236}">
                <a16:creationId xmlns:a16="http://schemas.microsoft.com/office/drawing/2014/main" id="{10A2C449-52FF-49DD-B016-DF3D27C0C6EF}"/>
              </a:ext>
            </a:extLst>
          </p:cNvPr>
          <p:cNvSpPr>
            <a:spLocks noGrp="1"/>
          </p:cNvSpPr>
          <p:nvPr>
            <p:ph type="sldNum" sz="quarter" idx="12"/>
          </p:nvPr>
        </p:nvSpPr>
        <p:spPr/>
        <p:txBody>
          <a:bodyPr/>
          <a:lstStyle/>
          <a:p>
            <a:fld id="{E055DEED-B5FD-4087-9730-ADDD291A0318}" type="slidenum">
              <a:rPr lang="en-US" smtClean="0"/>
              <a:t>35</a:t>
            </a:fld>
            <a:endParaRPr lang="en-US" dirty="0"/>
          </a:p>
        </p:txBody>
      </p:sp>
      <p:sp>
        <p:nvSpPr>
          <p:cNvPr id="9" name="TextBox 8" descr="" title="">
            <a:extLst>
              <a:ext uri="{FF2B5EF4-FFF2-40B4-BE49-F238E27FC236}">
                <a16:creationId xmlns:a16="http://schemas.microsoft.com/office/drawing/2014/main" id="{117C958F-D6D9-464C-A831-DE675184A08A}"/>
              </a:ext>
            </a:extLst>
          </p:cNvPr>
          <p:cNvSpPr txBox="1"/>
          <p:nvPr/>
        </p:nvSpPr>
        <p:spPr>
          <a:xfrm>
            <a:off x="3183147" y="3642018"/>
            <a:ext cx="2777706" cy="923330"/>
          </a:xfrm>
          <a:prstGeom prst="rect">
            <a:avLst/>
          </a:prstGeom>
          <a:noFill/>
        </p:spPr>
        <p:txBody>
          <a:bodyPr wrap="square" rtlCol="0">
            <a:spAutoFit/>
          </a:bodyPr>
          <a:lstStyle/>
          <a:p>
            <a:pPr algn="ctr">
              <a:defRPr/>
            </a:pPr>
            <a:r>
              <a:rPr lang="en-US" dirty="0"/>
              <a:t>Peter S. Hyun</a:t>
            </a:r>
          </a:p>
          <a:p>
            <a:pPr algn="ctr">
              <a:defRPr/>
            </a:pPr>
            <a:r>
              <a:rPr lang="en-US" dirty="0">
                <a:hlinkClick r:id="rId4"/>
              </a:rPr>
              <a:t>phyun@wileyrein.com</a:t>
            </a:r>
            <a:endParaRPr lang="en-US" dirty="0"/>
          </a:p>
          <a:p>
            <a:pPr algn="ctr">
              <a:defRPr/>
            </a:pPr>
            <a:r>
              <a:rPr lang="en-US" dirty="0"/>
              <a:t>202.719.4499</a:t>
            </a:r>
          </a:p>
        </p:txBody>
      </p:sp>
    </p:spTree>
    <p:extLst>
      <p:ext uri="{BB962C8B-B14F-4D97-AF65-F5344CB8AC3E}">
        <p14:creationId xmlns:p14="http://schemas.microsoft.com/office/powerpoint/2010/main" val="194128578"/>
      </p:ext>
    </p:extLst>
  </p:cSld>
  <p:clrMapOvr>
    <a:masterClrMapping/>
  </p:clrMapOvr>
  <p:transition spd="slow">
    <p:strips dir="rd"/>
  </p:transition>
</p:sld>
</file>

<file path=ppt/slides/slide4.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8E35424A-CC28-4B5F-BA01-07147D9849C4}"/>
              </a:ext>
            </a:extLst>
          </p:cNvPr>
          <p:cNvSpPr>
            <a:spLocks noGrp="1"/>
          </p:cNvSpPr>
          <p:nvPr>
            <p:ph type="title"/>
          </p:nvPr>
        </p:nvSpPr>
        <p:spPr/>
        <p:txBody>
          <a:bodyPr>
            <a:normAutofit fontScale="90000"/>
          </a:bodyPr>
          <a:lstStyle/>
          <a:p>
            <a:br>
              <a:rPr lang="en-US" dirty="0"/>
            </a:br>
            <a:r>
              <a:rPr lang="en-US" dirty="0"/>
              <a:t>Spotlight: House Committee on Oversight and Reform</a:t>
            </a:r>
          </a:p>
        </p:txBody>
      </p:sp>
      <p:sp>
        <p:nvSpPr>
          <p:cNvPr id="3" name="Content Placeholder 2" descr="" title="">
            <a:extLst>
              <a:ext uri="{FF2B5EF4-FFF2-40B4-BE49-F238E27FC236}">
                <a16:creationId xmlns:a16="http://schemas.microsoft.com/office/drawing/2014/main" id="{3B0D99F3-2500-44D3-A60B-5400B366CB53}"/>
              </a:ext>
            </a:extLst>
          </p:cNvPr>
          <p:cNvSpPr>
            <a:spLocks noGrp="1"/>
          </p:cNvSpPr>
          <p:nvPr>
            <p:ph idx="1"/>
          </p:nvPr>
        </p:nvSpPr>
        <p:spPr/>
        <p:txBody>
          <a:bodyPr>
            <a:normAutofit fontScale="70000" lnSpcReduction="20000"/>
          </a:bodyPr>
          <a:lstStyle/>
          <a:p>
            <a:pPr lvl="0"/>
            <a:r>
              <a:rPr lang="en-US" dirty="0"/>
              <a:t>The Committee on Oversight and Reform has legislative jurisdiction over the District of Columbia, the government procurement process, federal personnel systems, and other matters, from national security to homeland security grants, federal workforce policies, regulatory reform and reorganization, IT procurements at agencies to government-wide data security standards.</a:t>
            </a:r>
          </a:p>
          <a:p>
            <a:pPr lvl="0"/>
            <a:r>
              <a:rPr lang="en-US" dirty="0"/>
              <a:t>It has 42 members and is led by Chairman Elijah Cummings (D-MD) and Ranking Member Jim Jordan (R-OH).</a:t>
            </a:r>
          </a:p>
          <a:p>
            <a:pPr lvl="0"/>
            <a:r>
              <a:rPr lang="en-US" dirty="0"/>
              <a:t>Recently, the Committee has been looking in to:</a:t>
            </a:r>
          </a:p>
          <a:p>
            <a:pPr lvl="1"/>
            <a:r>
              <a:rPr lang="en-US" dirty="0"/>
              <a:t>Voter suppression</a:t>
            </a:r>
          </a:p>
          <a:p>
            <a:pPr lvl="1"/>
            <a:r>
              <a:rPr lang="en-US" dirty="0"/>
              <a:t>Facial Recognition Technology </a:t>
            </a:r>
          </a:p>
          <a:p>
            <a:pPr lvl="1"/>
            <a:r>
              <a:rPr lang="en-US" dirty="0"/>
              <a:t>Drug pricing issues</a:t>
            </a:r>
          </a:p>
          <a:p>
            <a:endParaRPr lang="en-US" dirty="0"/>
          </a:p>
        </p:txBody>
      </p:sp>
      <p:sp>
        <p:nvSpPr>
          <p:cNvPr id="6" name="Slide Number Placeholder 5" descr="" title="">
            <a:extLst>
              <a:ext uri="{FF2B5EF4-FFF2-40B4-BE49-F238E27FC236}">
                <a16:creationId xmlns:a16="http://schemas.microsoft.com/office/drawing/2014/main" id="{0272B0CB-1717-4FEC-8E72-6FAA3726FA09}"/>
              </a:ext>
            </a:extLst>
          </p:cNvPr>
          <p:cNvSpPr>
            <a:spLocks noGrp="1"/>
          </p:cNvSpPr>
          <p:nvPr>
            <p:ph type="sldNum" sz="quarter" idx="12"/>
          </p:nvPr>
        </p:nvSpPr>
        <p:spPr/>
        <p:txBody>
          <a:bodyPr/>
          <a:lstStyle/>
          <a:p>
            <a:fld id="{E055DEED-B5FD-4087-9730-ADDD291A0318}" type="slidenum">
              <a:rPr lang="en-US" smtClean="0"/>
              <a:t>4</a:t>
            </a:fld>
            <a:endParaRPr lang="en-US" dirty="0"/>
          </a:p>
        </p:txBody>
      </p:sp>
    </p:spTree>
    <p:extLst>
      <p:ext uri="{BB962C8B-B14F-4D97-AF65-F5344CB8AC3E}">
        <p14:creationId xmlns:p14="http://schemas.microsoft.com/office/powerpoint/2010/main" val="3127130260"/>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472FC502-2B99-4E32-8C8C-930CB111B39F}"/>
              </a:ext>
            </a:extLst>
          </p:cNvPr>
          <p:cNvSpPr>
            <a:spLocks noGrp="1"/>
          </p:cNvSpPr>
          <p:nvPr>
            <p:ph type="title"/>
          </p:nvPr>
        </p:nvSpPr>
        <p:spPr/>
        <p:txBody>
          <a:bodyPr>
            <a:normAutofit fontScale="90000"/>
          </a:bodyPr>
          <a:lstStyle/>
          <a:p>
            <a:r>
              <a:rPr lang="en-US" dirty="0"/>
              <a:t>Spotlight: House Committee on the Judiciary</a:t>
            </a:r>
          </a:p>
        </p:txBody>
      </p:sp>
      <p:sp>
        <p:nvSpPr>
          <p:cNvPr id="3" name="Content Placeholder 2" descr="" title="">
            <a:extLst>
              <a:ext uri="{FF2B5EF4-FFF2-40B4-BE49-F238E27FC236}">
                <a16:creationId xmlns:a16="http://schemas.microsoft.com/office/drawing/2014/main" id="{C81929C7-F09F-4BFD-AC6D-3D981A3EC2B7}"/>
              </a:ext>
            </a:extLst>
          </p:cNvPr>
          <p:cNvSpPr>
            <a:spLocks noGrp="1"/>
          </p:cNvSpPr>
          <p:nvPr>
            <p:ph idx="1"/>
          </p:nvPr>
        </p:nvSpPr>
        <p:spPr/>
        <p:txBody>
          <a:bodyPr>
            <a:normAutofit fontScale="62500" lnSpcReduction="20000"/>
          </a:bodyPr>
          <a:lstStyle/>
          <a:p>
            <a:r>
              <a:rPr lang="en-US" dirty="0"/>
              <a:t>The House Committee on Judiciary is comprised of 41 members in the 116th Congress, and is led by Committee Chairman Jerry Nadler (D-NY) and Doug Collins (R-GA).      </a:t>
            </a:r>
          </a:p>
          <a:p>
            <a:r>
              <a:rPr lang="en-US" dirty="0"/>
              <a:t>The Committee is composed of five Subcommittees, and has broad jurisdiction ranging from oversight of DOJ, FBI, and legislative jurisdiction over IP laws, crime &amp; terrorism, immigration and border security, Antitrust law, and civil justice issues.  It is also responsible for impeachment proceedings for federal officials.</a:t>
            </a:r>
          </a:p>
          <a:p>
            <a:r>
              <a:rPr lang="en-US" dirty="0"/>
              <a:t>Recent areas of interest that the Committee has focused on include:</a:t>
            </a:r>
          </a:p>
          <a:p>
            <a:pPr lvl="1"/>
            <a:r>
              <a:rPr lang="en-US" dirty="0"/>
              <a:t>Improper interference with the FBI/DOJ by the White House</a:t>
            </a:r>
          </a:p>
          <a:p>
            <a:pPr lvl="2"/>
            <a:r>
              <a:rPr lang="en-US" dirty="0"/>
              <a:t>Protecting Mueller, Firing of former FBI Director Comey</a:t>
            </a:r>
          </a:p>
          <a:p>
            <a:pPr lvl="1"/>
            <a:r>
              <a:rPr lang="en-US" dirty="0"/>
              <a:t>Antitrust</a:t>
            </a:r>
          </a:p>
          <a:p>
            <a:pPr lvl="2"/>
            <a:r>
              <a:rPr lang="en-US" dirty="0"/>
              <a:t>Specifically an ongoing inquiry into the internet marketplace </a:t>
            </a:r>
          </a:p>
          <a:p>
            <a:pPr lvl="1"/>
            <a:r>
              <a:rPr lang="en-US" dirty="0"/>
              <a:t>Immigration reform</a:t>
            </a:r>
          </a:p>
          <a:p>
            <a:endParaRPr lang="en-US" dirty="0"/>
          </a:p>
        </p:txBody>
      </p:sp>
      <p:sp>
        <p:nvSpPr>
          <p:cNvPr id="6" name="Slide Number Placeholder 5" descr="" title="">
            <a:extLst>
              <a:ext uri="{FF2B5EF4-FFF2-40B4-BE49-F238E27FC236}">
                <a16:creationId xmlns:a16="http://schemas.microsoft.com/office/drawing/2014/main" id="{F34FEAEC-A151-413D-97EE-5457F055B271}"/>
              </a:ext>
            </a:extLst>
          </p:cNvPr>
          <p:cNvSpPr>
            <a:spLocks noGrp="1"/>
          </p:cNvSpPr>
          <p:nvPr>
            <p:ph type="sldNum" sz="quarter" idx="12"/>
          </p:nvPr>
        </p:nvSpPr>
        <p:spPr/>
        <p:txBody>
          <a:bodyPr/>
          <a:lstStyle/>
          <a:p>
            <a:fld id="{E055DEED-B5FD-4087-9730-ADDD291A0318}" type="slidenum">
              <a:rPr lang="en-US" smtClean="0"/>
              <a:t>5</a:t>
            </a:fld>
            <a:endParaRPr lang="en-US" dirty="0"/>
          </a:p>
        </p:txBody>
      </p:sp>
    </p:spTree>
    <p:extLst>
      <p:ext uri="{BB962C8B-B14F-4D97-AF65-F5344CB8AC3E}">
        <p14:creationId xmlns:p14="http://schemas.microsoft.com/office/powerpoint/2010/main" val="1369552488"/>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CC5B25BE-CC8F-4296-823F-3344194D1C0B}"/>
              </a:ext>
            </a:extLst>
          </p:cNvPr>
          <p:cNvSpPr>
            <a:spLocks noGrp="1"/>
          </p:cNvSpPr>
          <p:nvPr>
            <p:ph type="title"/>
          </p:nvPr>
        </p:nvSpPr>
        <p:spPr/>
        <p:txBody>
          <a:bodyPr>
            <a:normAutofit fontScale="90000"/>
          </a:bodyPr>
          <a:lstStyle/>
          <a:p>
            <a:br>
              <a:rPr lang="en-US" dirty="0"/>
            </a:br>
            <a:r>
              <a:rPr lang="en-US" dirty="0"/>
              <a:t>Spotlight: Senate Committee on the Judiciary</a:t>
            </a:r>
          </a:p>
        </p:txBody>
      </p:sp>
      <p:sp>
        <p:nvSpPr>
          <p:cNvPr id="3" name="Content Placeholder 2" descr="" title="">
            <a:extLst>
              <a:ext uri="{FF2B5EF4-FFF2-40B4-BE49-F238E27FC236}">
                <a16:creationId xmlns:a16="http://schemas.microsoft.com/office/drawing/2014/main" id="{3842E35A-9DF9-4A3A-9B60-9B5B2053431D}"/>
              </a:ext>
            </a:extLst>
          </p:cNvPr>
          <p:cNvSpPr>
            <a:spLocks noGrp="1"/>
          </p:cNvSpPr>
          <p:nvPr>
            <p:ph idx="1"/>
          </p:nvPr>
        </p:nvSpPr>
        <p:spPr/>
        <p:txBody>
          <a:bodyPr>
            <a:normAutofit fontScale="62500" lnSpcReduction="20000"/>
          </a:bodyPr>
          <a:lstStyle/>
          <a:p>
            <a:r>
              <a:rPr lang="en-US" dirty="0"/>
              <a:t>The Senate Committee the Judiciary is currently composed of 22 Senators. It is led by Committee Chairman Lindsey Graham (R-SC) and Ranking Member Dianne Feinstein (D-CA).          </a:t>
            </a:r>
          </a:p>
          <a:p>
            <a:r>
              <a:rPr lang="en-US" dirty="0"/>
              <a:t>The Committee is composed of six Subcommittees, and has broad jurisdiction on oversight of DOJ, FBI, and legislative jurisdiction over IP laws, crime &amp; terrorism, immigration and border security, Antitrust law, and civil justice issues.</a:t>
            </a:r>
          </a:p>
          <a:p>
            <a:r>
              <a:rPr lang="en-US" dirty="0"/>
              <a:t>It also processes all nominations of Article III federal judges and executive branch nominees within its jurisdiction (DOJ, FBI, DHS, USSS, etc.).</a:t>
            </a:r>
          </a:p>
          <a:p>
            <a:r>
              <a:rPr lang="en-US" dirty="0"/>
              <a:t>The Committee maintains oversight and investigations staff, although it is unclear how the new Chairman will split up the staff here. </a:t>
            </a:r>
          </a:p>
          <a:p>
            <a:r>
              <a:rPr lang="en-US" dirty="0"/>
              <a:t>Recent areas of interest have included:</a:t>
            </a:r>
          </a:p>
          <a:p>
            <a:pPr lvl="1"/>
            <a:r>
              <a:rPr lang="en-US" dirty="0"/>
              <a:t>Tech and election interference, cybersecurity, copyright disputes, and the reinforcement of the Freedom Act.</a:t>
            </a:r>
          </a:p>
          <a:p>
            <a:endParaRPr lang="en-US" dirty="0"/>
          </a:p>
        </p:txBody>
      </p:sp>
      <p:sp>
        <p:nvSpPr>
          <p:cNvPr id="4" name="Slide Number Placeholder 3" descr="" title="">
            <a:extLst>
              <a:ext uri="{FF2B5EF4-FFF2-40B4-BE49-F238E27FC236}">
                <a16:creationId xmlns:a16="http://schemas.microsoft.com/office/drawing/2014/main" id="{507A4971-83DD-45A9-8CAB-B685B1041B16}"/>
              </a:ext>
            </a:extLst>
          </p:cNvPr>
          <p:cNvSpPr>
            <a:spLocks noGrp="1"/>
          </p:cNvSpPr>
          <p:nvPr>
            <p:ph type="sldNum" sz="quarter" idx="12"/>
          </p:nvPr>
        </p:nvSpPr>
        <p:spPr/>
        <p:txBody>
          <a:bodyPr/>
          <a:lstStyle/>
          <a:p>
            <a:fld id="{E055DEED-B5FD-4087-9730-ADDD291A0318}" type="slidenum">
              <a:rPr lang="en-US" smtClean="0"/>
              <a:pPr/>
              <a:t>6</a:t>
            </a:fld>
            <a:endParaRPr lang="en-US" dirty="0"/>
          </a:p>
        </p:txBody>
      </p:sp>
    </p:spTree>
    <p:extLst>
      <p:ext uri="{BB962C8B-B14F-4D97-AF65-F5344CB8AC3E}">
        <p14:creationId xmlns:p14="http://schemas.microsoft.com/office/powerpoint/2010/main" val="1685593976"/>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25AA0B1D-E9B4-4A76-A1A4-EF94C6DFA8C2}"/>
              </a:ext>
            </a:extLst>
          </p:cNvPr>
          <p:cNvSpPr>
            <a:spLocks noGrp="1"/>
          </p:cNvSpPr>
          <p:nvPr>
            <p:ph type="title"/>
          </p:nvPr>
        </p:nvSpPr>
        <p:spPr/>
        <p:txBody>
          <a:bodyPr>
            <a:normAutofit fontScale="90000"/>
          </a:bodyPr>
          <a:lstStyle/>
          <a:p>
            <a:r>
              <a:rPr lang="en-US" dirty="0"/>
              <a:t>Spotlight: Senate Committee on Commerce, Science, and Transportation </a:t>
            </a:r>
          </a:p>
        </p:txBody>
      </p:sp>
      <p:sp>
        <p:nvSpPr>
          <p:cNvPr id="3" name="Content Placeholder 2" descr="" title="">
            <a:extLst>
              <a:ext uri="{FF2B5EF4-FFF2-40B4-BE49-F238E27FC236}">
                <a16:creationId xmlns:a16="http://schemas.microsoft.com/office/drawing/2014/main" id="{B7111D85-86CA-43B0-B84E-FADC4F1AF699}"/>
              </a:ext>
            </a:extLst>
          </p:cNvPr>
          <p:cNvSpPr>
            <a:spLocks noGrp="1"/>
          </p:cNvSpPr>
          <p:nvPr>
            <p:ph idx="1"/>
          </p:nvPr>
        </p:nvSpPr>
        <p:spPr/>
        <p:txBody>
          <a:bodyPr>
            <a:normAutofit lnSpcReduction="10000"/>
          </a:bodyPr>
          <a:lstStyle/>
          <a:p>
            <a:r>
              <a:rPr lang="en-US" sz="1600" dirty="0"/>
              <a:t>The Senate Committee on Commerce, Science, and Transportation is currently composed of 27 Senators and led by Committee Chairman Roger Wicker (R-MS) and Ranking Member Maria Cantwell (D-WA). </a:t>
            </a:r>
          </a:p>
          <a:p>
            <a:r>
              <a:rPr lang="en-US" sz="1600" dirty="0"/>
              <a:t>The Committee is composed of six Subcommittees, and has broad jurisdiction.</a:t>
            </a:r>
          </a:p>
          <a:p>
            <a:pPr lvl="1"/>
            <a:r>
              <a:rPr lang="en-US" sz="1400" dirty="0"/>
              <a:t>Issues range from communications, highways, aviation, rail, shipping, transportation security, merchant marine, the Coast Guard, oceans, fisheries, climate change, disasters, science, space, interstate commerce, tourism, consumer issues, economic development, technology, competitiveness, product safety, and insurance.</a:t>
            </a:r>
          </a:p>
          <a:p>
            <a:r>
              <a:rPr lang="en-US" sz="1600" dirty="0"/>
              <a:t>The Committee maintains an Office of Oversight and Investigations. </a:t>
            </a:r>
          </a:p>
          <a:p>
            <a:r>
              <a:rPr lang="en-US" sz="1600" dirty="0"/>
              <a:t>Recent areas of interest have included:</a:t>
            </a:r>
          </a:p>
          <a:p>
            <a:pPr lvl="1"/>
            <a:r>
              <a:rPr lang="en-US" sz="1400" dirty="0"/>
              <a:t>Data security and breaches, cyber, IT security</a:t>
            </a:r>
          </a:p>
          <a:p>
            <a:pPr lvl="1"/>
            <a:r>
              <a:rPr lang="en-US" sz="1400" dirty="0"/>
              <a:t>Federal communications policy</a:t>
            </a:r>
          </a:p>
          <a:p>
            <a:pPr lvl="1"/>
            <a:r>
              <a:rPr lang="en-US" sz="1400" dirty="0"/>
              <a:t>Automated vehicle regulation</a:t>
            </a:r>
          </a:p>
          <a:p>
            <a:endParaRPr lang="en-US" sz="1600" dirty="0"/>
          </a:p>
        </p:txBody>
      </p:sp>
      <p:sp>
        <p:nvSpPr>
          <p:cNvPr id="4" name="Slide Number Placeholder 3" descr="" title="">
            <a:extLst>
              <a:ext uri="{FF2B5EF4-FFF2-40B4-BE49-F238E27FC236}">
                <a16:creationId xmlns:a16="http://schemas.microsoft.com/office/drawing/2014/main" id="{12EA322C-113F-4EFB-B535-5E20D29E15E6}"/>
              </a:ext>
            </a:extLst>
          </p:cNvPr>
          <p:cNvSpPr>
            <a:spLocks noGrp="1"/>
          </p:cNvSpPr>
          <p:nvPr>
            <p:ph type="sldNum" sz="quarter" idx="12"/>
          </p:nvPr>
        </p:nvSpPr>
        <p:spPr/>
        <p:txBody>
          <a:bodyPr/>
          <a:lstStyle/>
          <a:p>
            <a:fld id="{E055DEED-B5FD-4087-9730-ADDD291A0318}" type="slidenum">
              <a:rPr lang="en-US" smtClean="0"/>
              <a:pPr/>
              <a:t>7</a:t>
            </a:fld>
            <a:endParaRPr lang="en-US" dirty="0"/>
          </a:p>
        </p:txBody>
      </p:sp>
    </p:spTree>
    <p:extLst>
      <p:ext uri="{BB962C8B-B14F-4D97-AF65-F5344CB8AC3E}">
        <p14:creationId xmlns:p14="http://schemas.microsoft.com/office/powerpoint/2010/main" val="4117817376"/>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8DD75B31-A1DF-409A-BCB6-A61C845EC0ED}"/>
              </a:ext>
            </a:extLst>
          </p:cNvPr>
          <p:cNvSpPr>
            <a:spLocks noGrp="1"/>
          </p:cNvSpPr>
          <p:nvPr>
            <p:ph type="title"/>
          </p:nvPr>
        </p:nvSpPr>
        <p:spPr/>
        <p:txBody>
          <a:bodyPr>
            <a:normAutofit fontScale="90000"/>
          </a:bodyPr>
          <a:lstStyle/>
          <a:p>
            <a:r>
              <a:rPr lang="en-US" dirty="0"/>
              <a:t>Spotlight: Senate Homeland Security and Government Affairs Committee</a:t>
            </a:r>
          </a:p>
        </p:txBody>
      </p:sp>
      <p:sp>
        <p:nvSpPr>
          <p:cNvPr id="3" name="Content Placeholder 2" descr="" title="">
            <a:extLst>
              <a:ext uri="{FF2B5EF4-FFF2-40B4-BE49-F238E27FC236}">
                <a16:creationId xmlns:a16="http://schemas.microsoft.com/office/drawing/2014/main" id="{966115DC-64D6-4847-A877-9ED91E21013C}"/>
              </a:ext>
            </a:extLst>
          </p:cNvPr>
          <p:cNvSpPr>
            <a:spLocks noGrp="1"/>
          </p:cNvSpPr>
          <p:nvPr>
            <p:ph idx="1"/>
          </p:nvPr>
        </p:nvSpPr>
        <p:spPr/>
        <p:txBody>
          <a:bodyPr>
            <a:normAutofit fontScale="77500" lnSpcReduction="20000"/>
          </a:bodyPr>
          <a:lstStyle/>
          <a:p>
            <a:r>
              <a:rPr lang="en-US" dirty="0"/>
              <a:t>The Senate Homeland Security and Government Affairs Committee is composed of 15 Members and next Congress is led by Committee Chairman Ron Johnson (R-WI) and Gary Peters (D-MI). </a:t>
            </a:r>
          </a:p>
          <a:p>
            <a:r>
              <a:rPr lang="en-US" dirty="0"/>
              <a:t>The Committee has four subcommittees, including the Permanent Subcommittee on Investigations (PSI), and is led by Senator Rob Portman (R-OH) and Senator Tom Carper (D-DE).</a:t>
            </a:r>
          </a:p>
          <a:p>
            <a:r>
              <a:rPr lang="en-US" dirty="0"/>
              <a:t>Recent activities have looked at:</a:t>
            </a:r>
          </a:p>
          <a:p>
            <a:pPr lvl="1"/>
            <a:r>
              <a:rPr lang="en-US" dirty="0"/>
              <a:t>“</a:t>
            </a:r>
            <a:r>
              <a:rPr lang="en-US" dirty="0" err="1"/>
              <a:t>Deepfakes</a:t>
            </a:r>
            <a:r>
              <a:rPr lang="en-US" dirty="0"/>
              <a:t>” and their impact;</a:t>
            </a:r>
          </a:p>
          <a:p>
            <a:pPr lvl="1"/>
            <a:r>
              <a:rPr lang="en-US" dirty="0"/>
              <a:t>Care of Unaccompanied Alien Children;</a:t>
            </a:r>
          </a:p>
          <a:p>
            <a:pPr lvl="1"/>
            <a:r>
              <a:rPr lang="en-US" dirty="0"/>
              <a:t>Domestic terrorism.</a:t>
            </a:r>
          </a:p>
          <a:p>
            <a:endParaRPr lang="en-US" dirty="0"/>
          </a:p>
        </p:txBody>
      </p:sp>
      <p:sp>
        <p:nvSpPr>
          <p:cNvPr id="4" name="Slide Number Placeholder 3" descr="" title="">
            <a:extLst>
              <a:ext uri="{FF2B5EF4-FFF2-40B4-BE49-F238E27FC236}">
                <a16:creationId xmlns:a16="http://schemas.microsoft.com/office/drawing/2014/main" id="{13B563AF-EDB0-4625-B195-609792B86337}"/>
              </a:ext>
            </a:extLst>
          </p:cNvPr>
          <p:cNvSpPr>
            <a:spLocks noGrp="1"/>
          </p:cNvSpPr>
          <p:nvPr>
            <p:ph type="sldNum" sz="quarter" idx="12"/>
          </p:nvPr>
        </p:nvSpPr>
        <p:spPr/>
        <p:txBody>
          <a:bodyPr/>
          <a:lstStyle/>
          <a:p>
            <a:fld id="{E055DEED-B5FD-4087-9730-ADDD291A0318}" type="slidenum">
              <a:rPr lang="en-US" smtClean="0"/>
              <a:pPr/>
              <a:t>8</a:t>
            </a:fld>
            <a:endParaRPr lang="en-US" dirty="0"/>
          </a:p>
        </p:txBody>
      </p:sp>
    </p:spTree>
    <p:extLst>
      <p:ext uri="{BB962C8B-B14F-4D97-AF65-F5344CB8AC3E}">
        <p14:creationId xmlns:p14="http://schemas.microsoft.com/office/powerpoint/2010/main" val="3294707211"/>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06A6A9CF-200F-4D07-8154-27997C8C8334}"/>
              </a:ext>
            </a:extLst>
          </p:cNvPr>
          <p:cNvSpPr>
            <a:spLocks noGrp="1"/>
          </p:cNvSpPr>
          <p:nvPr>
            <p:ph type="title"/>
          </p:nvPr>
        </p:nvSpPr>
        <p:spPr>
          <a:xfrm>
            <a:off x="722313" y="1786930"/>
            <a:ext cx="7772400" cy="1021556"/>
          </a:xfrm>
        </p:spPr>
        <p:txBody>
          <a:bodyPr>
            <a:normAutofit fontScale="90000"/>
          </a:bodyPr>
          <a:lstStyle/>
          <a:p>
            <a:r>
              <a:rPr lang="en-US" dirty="0">
                <a:latin typeface="Arial" panose="020B0604020202020204" pitchFamily="34" charset="0"/>
                <a:cs typeface="Arial" panose="020B0604020202020204" pitchFamily="34" charset="0"/>
              </a:rPr>
              <a:t>Congressional Investigations vs. Executive Branch Investigations</a:t>
            </a:r>
            <a:br>
              <a:rPr lang="en-US" dirty="0">
                <a:latin typeface="Arial" panose="020B0604020202020204" pitchFamily="34" charset="0"/>
                <a:cs typeface="Arial" panose="020B0604020202020204" pitchFamily="34" charset="0"/>
              </a:rPr>
            </a:br>
            <a:endParaRPr lang="en-US" dirty="0"/>
          </a:p>
        </p:txBody>
      </p:sp>
      <p:sp>
        <p:nvSpPr>
          <p:cNvPr id="4" name="Slide Number Placeholder 3" descr="" title="">
            <a:extLst>
              <a:ext uri="{FF2B5EF4-FFF2-40B4-BE49-F238E27FC236}">
                <a16:creationId xmlns:a16="http://schemas.microsoft.com/office/drawing/2014/main" id="{A8B579D4-376B-41F7-B387-9483431047C2}"/>
              </a:ext>
            </a:extLst>
          </p:cNvPr>
          <p:cNvSpPr>
            <a:spLocks noGrp="1"/>
          </p:cNvSpPr>
          <p:nvPr>
            <p:ph type="sldNum" sz="quarter" idx="12"/>
          </p:nvPr>
        </p:nvSpPr>
        <p:spPr/>
        <p:txBody>
          <a:bodyPr/>
          <a:lstStyle/>
          <a:p>
            <a:fld id="{E055DEED-B5FD-4087-9730-ADDD291A0318}" type="slidenum">
              <a:rPr lang="en-US" smtClean="0"/>
              <a:t>9</a:t>
            </a:fld>
            <a:endParaRPr lang="en-US" dirty="0"/>
          </a:p>
        </p:txBody>
      </p:sp>
    </p:spTree>
    <p:extLst>
      <p:ext uri="{BB962C8B-B14F-4D97-AF65-F5344CB8AC3E}">
        <p14:creationId xmlns:p14="http://schemas.microsoft.com/office/powerpoint/2010/main" val="739262277"/>
      </p:ext>
    </p:extLst>
  </p:cSld>
  <p:clrMapOvr>
    <a:masterClrMapping/>
  </p:clrMapOvr>
  <p:transition spd="slow">
    <p:strips dir="rd"/>
  </p:transition>
</p:sld>
</file>

<file path=ppt/theme/theme1.xml><?xml version="1.0" encoding="utf-8"?>
<a:theme xmlns:a="http://schemas.openxmlformats.org/drawingml/2006/main" name="Default">
  <a:themeElements>
    <a:clrScheme name="1004 WILEY REIN colors">
      <a:dk1>
        <a:srgbClr val="303030"/>
      </a:dk1>
      <a:lt1>
        <a:sysClr val="window" lastClr="FFFFFF"/>
      </a:lt1>
      <a:dk2>
        <a:srgbClr val="000000"/>
      </a:dk2>
      <a:lt2>
        <a:srgbClr val="DEDEE0"/>
      </a:lt2>
      <a:accent1>
        <a:srgbClr val="85B09A"/>
      </a:accent1>
      <a:accent2>
        <a:srgbClr val="002060"/>
      </a:accent2>
      <a:accent3>
        <a:srgbClr val="00664F"/>
      </a:accent3>
      <a:accent4>
        <a:srgbClr val="0070C0"/>
      </a:accent4>
      <a:accent5>
        <a:srgbClr val="424E5B"/>
      </a:accent5>
      <a:accent6>
        <a:srgbClr val="00664F"/>
      </a:accent6>
      <a:hlink>
        <a:srgbClr val="0070C0"/>
      </a:hlink>
      <a:folHlink>
        <a:srgbClr val="85B09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emplate>
  <TotalTime>0</TotalTime>
  <Words>3937</Words>
  <Paragraphs>442</Paragraphs>
  <Slides>35</Slides>
  <Notes>35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Times New Roman</vt:lpstr>
      <vt:lpstr>Wingdings</vt:lpstr>
      <vt:lpstr>Default</vt:lpstr>
      <vt:lpstr>Can They Do That?: Congressional Oversight &amp; Investigations </vt:lpstr>
      <vt:lpstr>Overview</vt:lpstr>
      <vt:lpstr>Congressional Committees</vt:lpstr>
      <vt:lpstr> Spotlight: House Committee on Oversight and Reform</vt:lpstr>
      <vt:lpstr>Spotlight: House Committee on the Judiciary</vt:lpstr>
      <vt:lpstr> Spotlight: Senate Committee on the Judiciary</vt:lpstr>
      <vt:lpstr>Spotlight: Senate Committee on Commerce, Science, and Transportation </vt:lpstr>
      <vt:lpstr>Spotlight: Senate Homeland Security and Government Affairs Committee</vt:lpstr>
      <vt:lpstr>Congressional Investigations vs. Executive Branch Investigations </vt:lpstr>
      <vt:lpstr>Congressional Investigations v. Executive Branch Investigations</vt:lpstr>
      <vt:lpstr>Congressional Investigations v. Executive Branch Investigations (cont’d)</vt:lpstr>
      <vt:lpstr>Powers and Limits of Congressional Investigations </vt:lpstr>
      <vt:lpstr>Powers and Limits of Congressional Investigations</vt:lpstr>
      <vt:lpstr>Powers and Limits of Congressional Investigations (cont’d)</vt:lpstr>
      <vt:lpstr> Oversight and Investigations Can Overlap with Other Proceedings</vt:lpstr>
      <vt:lpstr>Investigative Techniques in Congressional investigations </vt:lpstr>
      <vt:lpstr> How Congressional Oversight Begins – Investigative Techniques</vt:lpstr>
      <vt:lpstr>How Congressional Oversight Begins – Investigative Techniques</vt:lpstr>
      <vt:lpstr> Inquiries May Seek to Promote Legislation</vt:lpstr>
      <vt:lpstr> Inquiries Can Attempt to Advance an Agenda</vt:lpstr>
      <vt:lpstr> Congress Can Directly Engage Agencies</vt:lpstr>
      <vt:lpstr> Congress Can Directly Engage Agencies (cont’d)</vt:lpstr>
      <vt:lpstr> Congress Can Directly Engage Agencies (cont’d)</vt:lpstr>
      <vt:lpstr> Oversight and Investigations: Subpoenas and testimony</vt:lpstr>
      <vt:lpstr> Oversight and Investigations: Interviews and Briefings</vt:lpstr>
      <vt:lpstr> Oversight and Investigations: Hearings</vt:lpstr>
      <vt:lpstr> Congressional Inquiries Can Implicate Privileges</vt:lpstr>
      <vt:lpstr> Congressional Inquiries Can Implicate Privileges (cont’d)</vt:lpstr>
      <vt:lpstr> Oversight and Investigation: Possible Outcomes</vt:lpstr>
      <vt:lpstr>What you should do – and NOT do – when you are confronting a Congressional Investigation  </vt:lpstr>
      <vt:lpstr> What you should NOT do</vt:lpstr>
      <vt:lpstr> What you should do</vt:lpstr>
      <vt:lpstr> Negotiating Inquiries and Working with Staff</vt:lpstr>
      <vt:lpstr> Conclusion</vt:lpstr>
      <vt:lpstr> Contact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64</cp:revision>
  <cp:lastPrinted>1900-01-01T05:00:00Z</cp:lastPrinted>
  <dcterms:created xsi:type="dcterms:W3CDTF">1900-01-01T05:00:00Z</dcterms:created>
  <dcterms:modified xsi:type="dcterms:W3CDTF">1900-01-01T05:00:00Z</dcterms:modified>
</cp:coreProperties>
</file>