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23"/>
  </p:notesMasterIdLst>
  <p:handoutMasterIdLst>
    <p:handoutMasterId r:id="rId24"/>
  </p:handoutMasterIdLst>
  <p:sldIdLst>
    <p:sldId id="256" r:id="rId2"/>
    <p:sldId id="257" r:id="rId3"/>
    <p:sldId id="282" r:id="rId4"/>
    <p:sldId id="288" r:id="rId5"/>
    <p:sldId id="281" r:id="rId6"/>
    <p:sldId id="260" r:id="rId7"/>
    <p:sldId id="259" r:id="rId8"/>
    <p:sldId id="280" r:id="rId9"/>
    <p:sldId id="262" r:id="rId10"/>
    <p:sldId id="275" r:id="rId11"/>
    <p:sldId id="276" r:id="rId12"/>
    <p:sldId id="278" r:id="rId13"/>
    <p:sldId id="263" r:id="rId14"/>
    <p:sldId id="283" r:id="rId15"/>
    <p:sldId id="267" r:id="rId16"/>
    <p:sldId id="268" r:id="rId17"/>
    <p:sldId id="284" r:id="rId18"/>
    <p:sldId id="277" r:id="rId19"/>
    <p:sldId id="272" r:id="rId20"/>
    <p:sldId id="287" r:id="rId21"/>
    <p:sldId id="28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1840" autoAdjust="0"/>
  </p:normalViewPr>
  <p:slideViewPr>
    <p:cSldViewPr snapToGrid="0">
      <p:cViewPr varScale="1">
        <p:scale>
          <a:sx n="67" d="100"/>
          <a:sy n="67" d="100"/>
        </p:scale>
        <p:origin x="1219" y="5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200" d="100"/>
          <a:sy n="200" d="100"/>
        </p:scale>
        <p:origin x="1392" y="-12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9F1265-277B-4738-9F83-153C85F6B845}" type="doc">
      <dgm:prSet loTypeId="urn:microsoft.com/office/officeart/2009/3/layout/RandomtoResultProcess" loCatId="process" qsTypeId="urn:microsoft.com/office/officeart/2005/8/quickstyle/simple1" qsCatId="simple" csTypeId="urn:microsoft.com/office/officeart/2005/8/colors/accent3_4" csCatId="accent3" phldr="1"/>
      <dgm:spPr/>
      <dgm:t>
        <a:bodyPr/>
        <a:lstStyle/>
        <a:p>
          <a:endParaRPr lang="en-US"/>
        </a:p>
      </dgm:t>
    </dgm:pt>
    <dgm:pt modelId="{B884712A-90A6-44EE-9AA8-843421E76A7C}">
      <dgm:prSet phldrT="[Text]"/>
      <dgm:spPr/>
      <dgm:t>
        <a:bodyPr/>
        <a:lstStyle/>
        <a:p>
          <a:r>
            <a:rPr lang="en-US" dirty="0"/>
            <a:t>Data</a:t>
          </a:r>
        </a:p>
      </dgm:t>
    </dgm:pt>
    <dgm:pt modelId="{F3FD306A-2803-4CAA-A722-6BE3494A854B}" type="parTrans" cxnId="{A985730E-7E3C-4046-BAE6-0C3E50DAFEB2}">
      <dgm:prSet/>
      <dgm:spPr/>
      <dgm:t>
        <a:bodyPr/>
        <a:lstStyle/>
        <a:p>
          <a:endParaRPr lang="en-US"/>
        </a:p>
      </dgm:t>
    </dgm:pt>
    <dgm:pt modelId="{ADAE4295-A937-40C7-8036-F6588C03DC62}" type="sibTrans" cxnId="{A985730E-7E3C-4046-BAE6-0C3E50DAFEB2}">
      <dgm:prSet/>
      <dgm:spPr/>
      <dgm:t>
        <a:bodyPr/>
        <a:lstStyle/>
        <a:p>
          <a:endParaRPr lang="en-US"/>
        </a:p>
      </dgm:t>
    </dgm:pt>
    <dgm:pt modelId="{30935745-4502-41DE-9061-A9A2949F7CD0}">
      <dgm:prSet phldrT="[Text]"/>
      <dgm:spPr>
        <a:solidFill>
          <a:schemeClr val="accent3">
            <a:lumMod val="50000"/>
          </a:schemeClr>
        </a:solidFill>
      </dgm:spPr>
      <dgm:t>
        <a:bodyPr/>
        <a:lstStyle/>
        <a:p>
          <a:r>
            <a:rPr lang="en-US" dirty="0"/>
            <a:t>Results</a:t>
          </a:r>
        </a:p>
      </dgm:t>
    </dgm:pt>
    <dgm:pt modelId="{8B215BA4-EDFA-4FB7-A32F-0B4C62A27F79}" type="parTrans" cxnId="{C114E814-7606-4230-B2A9-F19E29D808EE}">
      <dgm:prSet/>
      <dgm:spPr/>
      <dgm:t>
        <a:bodyPr/>
        <a:lstStyle/>
        <a:p>
          <a:endParaRPr lang="en-US"/>
        </a:p>
      </dgm:t>
    </dgm:pt>
    <dgm:pt modelId="{7D0C238D-E542-4CBB-8583-203010B7BD08}" type="sibTrans" cxnId="{C114E814-7606-4230-B2A9-F19E29D808EE}">
      <dgm:prSet/>
      <dgm:spPr/>
      <dgm:t>
        <a:bodyPr/>
        <a:lstStyle/>
        <a:p>
          <a:endParaRPr lang="en-US"/>
        </a:p>
      </dgm:t>
    </dgm:pt>
    <dgm:pt modelId="{B88D51C3-5AFB-416B-A564-B2ED1120CA76}">
      <dgm:prSet phldrT="[Text]"/>
      <dgm:spPr/>
      <dgm:t>
        <a:bodyPr/>
        <a:lstStyle/>
        <a:p>
          <a:r>
            <a:rPr lang="en-US" dirty="0"/>
            <a:t>Algorithm</a:t>
          </a:r>
        </a:p>
      </dgm:t>
    </dgm:pt>
    <dgm:pt modelId="{26CFDBE8-53DF-438E-89AD-4B1A73B0EA5E}" type="parTrans" cxnId="{A4F70FD9-FD57-4184-BBFF-415A7A20A507}">
      <dgm:prSet/>
      <dgm:spPr/>
      <dgm:t>
        <a:bodyPr/>
        <a:lstStyle/>
        <a:p>
          <a:endParaRPr lang="en-US"/>
        </a:p>
      </dgm:t>
    </dgm:pt>
    <dgm:pt modelId="{44F69A3A-F784-4D81-B7E4-7F09E4AD47F7}" type="sibTrans" cxnId="{A4F70FD9-FD57-4184-BBFF-415A7A20A507}">
      <dgm:prSet/>
      <dgm:spPr/>
      <dgm:t>
        <a:bodyPr/>
        <a:lstStyle/>
        <a:p>
          <a:endParaRPr lang="en-US"/>
        </a:p>
      </dgm:t>
    </dgm:pt>
    <dgm:pt modelId="{E11D314B-A94E-4CBE-B36A-5665A0DB0E7F}" type="pres">
      <dgm:prSet presAssocID="{809F1265-277B-4738-9F83-153C85F6B845}" presName="Name0" presStyleCnt="0">
        <dgm:presLayoutVars>
          <dgm:dir/>
          <dgm:animOne val="branch"/>
          <dgm:animLvl val="lvl"/>
        </dgm:presLayoutVars>
      </dgm:prSet>
      <dgm:spPr/>
    </dgm:pt>
    <dgm:pt modelId="{48014D37-7028-4C31-B1BE-4552255B8E43}" type="pres">
      <dgm:prSet presAssocID="{B884712A-90A6-44EE-9AA8-843421E76A7C}" presName="chaos" presStyleCnt="0"/>
      <dgm:spPr/>
    </dgm:pt>
    <dgm:pt modelId="{5240C621-7E27-4026-9219-6ECD9E009474}" type="pres">
      <dgm:prSet presAssocID="{B884712A-90A6-44EE-9AA8-843421E76A7C}" presName="parTx1" presStyleLbl="revTx" presStyleIdx="0" presStyleCnt="2"/>
      <dgm:spPr/>
    </dgm:pt>
    <dgm:pt modelId="{FDB852B1-B000-486F-A2AB-5B1C940E1DC2}" type="pres">
      <dgm:prSet presAssocID="{B884712A-90A6-44EE-9AA8-843421E76A7C}" presName="c1" presStyleLbl="node1" presStyleIdx="0" presStyleCnt="19"/>
      <dgm:spPr>
        <a:solidFill>
          <a:schemeClr val="accent1">
            <a:lumMod val="60000"/>
            <a:lumOff val="40000"/>
          </a:schemeClr>
        </a:solidFill>
      </dgm:spPr>
    </dgm:pt>
    <dgm:pt modelId="{6D8B333C-2A5E-40DA-A67D-BFDE0F89072C}" type="pres">
      <dgm:prSet presAssocID="{B884712A-90A6-44EE-9AA8-843421E76A7C}" presName="c2" presStyleLbl="node1" presStyleIdx="1" presStyleCnt="19"/>
      <dgm:spPr>
        <a:solidFill>
          <a:schemeClr val="accent1">
            <a:lumMod val="40000"/>
            <a:lumOff val="60000"/>
          </a:schemeClr>
        </a:solidFill>
      </dgm:spPr>
    </dgm:pt>
    <dgm:pt modelId="{0C50822A-72AB-4ABD-848F-57D3C2FDA219}" type="pres">
      <dgm:prSet presAssocID="{B884712A-90A6-44EE-9AA8-843421E76A7C}" presName="c3" presStyleLbl="node1" presStyleIdx="2" presStyleCnt="19"/>
      <dgm:spPr>
        <a:solidFill>
          <a:srgbClr val="0070C0"/>
        </a:solidFill>
      </dgm:spPr>
    </dgm:pt>
    <dgm:pt modelId="{BC80E66F-10E5-4596-B6D5-98322F48AAF1}" type="pres">
      <dgm:prSet presAssocID="{B884712A-90A6-44EE-9AA8-843421E76A7C}" presName="c4" presStyleLbl="node1" presStyleIdx="3" presStyleCnt="19"/>
      <dgm:spPr>
        <a:solidFill>
          <a:schemeClr val="accent1">
            <a:lumMod val="40000"/>
            <a:lumOff val="60000"/>
          </a:schemeClr>
        </a:solidFill>
      </dgm:spPr>
    </dgm:pt>
    <dgm:pt modelId="{71127461-E077-4CF3-8428-2A3BB0506674}" type="pres">
      <dgm:prSet presAssocID="{B884712A-90A6-44EE-9AA8-843421E76A7C}" presName="c5" presStyleLbl="node1" presStyleIdx="4" presStyleCnt="19"/>
      <dgm:spPr>
        <a:solidFill>
          <a:schemeClr val="accent1">
            <a:lumMod val="60000"/>
            <a:lumOff val="40000"/>
          </a:schemeClr>
        </a:solidFill>
      </dgm:spPr>
    </dgm:pt>
    <dgm:pt modelId="{9E4419EB-6F7D-466B-9012-063E6E96ED68}" type="pres">
      <dgm:prSet presAssocID="{B884712A-90A6-44EE-9AA8-843421E76A7C}" presName="c6" presStyleLbl="node1" presStyleIdx="5" presStyleCnt="19"/>
      <dgm:spPr>
        <a:solidFill>
          <a:schemeClr val="accent1">
            <a:lumMod val="60000"/>
            <a:lumOff val="40000"/>
          </a:schemeClr>
        </a:solidFill>
      </dgm:spPr>
    </dgm:pt>
    <dgm:pt modelId="{A50B0AC7-C555-48F5-8B65-E3010FF69155}" type="pres">
      <dgm:prSet presAssocID="{B884712A-90A6-44EE-9AA8-843421E76A7C}" presName="c7" presStyleLbl="node1" presStyleIdx="6" presStyleCnt="19"/>
      <dgm:spPr>
        <a:solidFill>
          <a:srgbClr val="0070C0"/>
        </a:solidFill>
      </dgm:spPr>
    </dgm:pt>
    <dgm:pt modelId="{49015819-C1A9-4166-937C-CF240FB7336E}" type="pres">
      <dgm:prSet presAssocID="{B884712A-90A6-44EE-9AA8-843421E76A7C}" presName="c8" presStyleLbl="node1" presStyleIdx="7" presStyleCnt="19"/>
      <dgm:spPr>
        <a:solidFill>
          <a:srgbClr val="0070C0"/>
        </a:solidFill>
      </dgm:spPr>
    </dgm:pt>
    <dgm:pt modelId="{DF085752-1E01-44D7-B589-76D81EEF37B6}" type="pres">
      <dgm:prSet presAssocID="{B884712A-90A6-44EE-9AA8-843421E76A7C}" presName="c9" presStyleLbl="node1" presStyleIdx="8" presStyleCnt="19"/>
      <dgm:spPr>
        <a:solidFill>
          <a:srgbClr val="00B0F0"/>
        </a:solidFill>
      </dgm:spPr>
    </dgm:pt>
    <dgm:pt modelId="{F7195C3B-3297-4DD5-9BC0-193DC98F22CB}" type="pres">
      <dgm:prSet presAssocID="{B884712A-90A6-44EE-9AA8-843421E76A7C}" presName="c10" presStyleLbl="node1" presStyleIdx="9" presStyleCnt="19" custLinFactNeighborX="-10501"/>
      <dgm:spPr>
        <a:solidFill>
          <a:srgbClr val="002060"/>
        </a:solidFill>
      </dgm:spPr>
    </dgm:pt>
    <dgm:pt modelId="{5851DB7F-22E0-40C8-83E4-3AC1C9FFA686}" type="pres">
      <dgm:prSet presAssocID="{B884712A-90A6-44EE-9AA8-843421E76A7C}" presName="c11" presStyleLbl="node1" presStyleIdx="10" presStyleCnt="19" custLinFactNeighborX="-74916" custLinFactNeighborY="32403"/>
      <dgm:spPr>
        <a:solidFill>
          <a:schemeClr val="accent2">
            <a:lumMod val="40000"/>
            <a:lumOff val="60000"/>
          </a:schemeClr>
        </a:solidFill>
      </dgm:spPr>
    </dgm:pt>
    <dgm:pt modelId="{D4976EAA-5CBC-4B4C-A447-FCF2A94FFF26}" type="pres">
      <dgm:prSet presAssocID="{B884712A-90A6-44EE-9AA8-843421E76A7C}" presName="c12" presStyleLbl="node1" presStyleIdx="11" presStyleCnt="19"/>
      <dgm:spPr>
        <a:solidFill>
          <a:srgbClr val="FFC000"/>
        </a:solidFill>
      </dgm:spPr>
    </dgm:pt>
    <dgm:pt modelId="{F0BA40B8-E68B-4AA6-B5A1-D6B52CD78479}" type="pres">
      <dgm:prSet presAssocID="{B884712A-90A6-44EE-9AA8-843421E76A7C}" presName="c13" presStyleLbl="node1" presStyleIdx="12" presStyleCnt="19"/>
      <dgm:spPr>
        <a:solidFill>
          <a:srgbClr val="FFFF00"/>
        </a:solidFill>
      </dgm:spPr>
    </dgm:pt>
    <dgm:pt modelId="{92A39AC9-C06E-4B91-90C9-EE2D26938D1C}" type="pres">
      <dgm:prSet presAssocID="{B884712A-90A6-44EE-9AA8-843421E76A7C}" presName="c14" presStyleLbl="node1" presStyleIdx="13" presStyleCnt="19"/>
      <dgm:spPr>
        <a:solidFill>
          <a:srgbClr val="FFC000"/>
        </a:solidFill>
      </dgm:spPr>
    </dgm:pt>
    <dgm:pt modelId="{D1431622-ED96-4032-AE29-8ACD04AF6D11}" type="pres">
      <dgm:prSet presAssocID="{B884712A-90A6-44EE-9AA8-843421E76A7C}" presName="c15" presStyleLbl="node1" presStyleIdx="14" presStyleCnt="19"/>
      <dgm:spPr>
        <a:solidFill>
          <a:schemeClr val="accent2">
            <a:lumMod val="40000"/>
            <a:lumOff val="60000"/>
          </a:schemeClr>
        </a:solidFill>
      </dgm:spPr>
    </dgm:pt>
    <dgm:pt modelId="{47B2AAEE-231A-4544-980E-EDA80317E2A7}" type="pres">
      <dgm:prSet presAssocID="{B884712A-90A6-44EE-9AA8-843421E76A7C}" presName="c16" presStyleLbl="node1" presStyleIdx="15" presStyleCnt="19"/>
      <dgm:spPr>
        <a:solidFill>
          <a:srgbClr val="FFC000"/>
        </a:solidFill>
      </dgm:spPr>
    </dgm:pt>
    <dgm:pt modelId="{30E9A96B-2625-4816-84D7-70A24583E20B}" type="pres">
      <dgm:prSet presAssocID="{B884712A-90A6-44EE-9AA8-843421E76A7C}" presName="c17" presStyleLbl="node1" presStyleIdx="16" presStyleCnt="19"/>
      <dgm:spPr>
        <a:solidFill>
          <a:srgbClr val="FFFF00"/>
        </a:solidFill>
      </dgm:spPr>
    </dgm:pt>
    <dgm:pt modelId="{9207A5E4-43F5-4AEB-AF1C-3B5BB04FF894}" type="pres">
      <dgm:prSet presAssocID="{B884712A-90A6-44EE-9AA8-843421E76A7C}" presName="c18" presStyleLbl="node1" presStyleIdx="17" presStyleCnt="19"/>
      <dgm:spPr>
        <a:solidFill>
          <a:schemeClr val="accent2">
            <a:lumMod val="40000"/>
            <a:lumOff val="60000"/>
          </a:schemeClr>
        </a:solidFill>
      </dgm:spPr>
    </dgm:pt>
    <dgm:pt modelId="{236EC040-03FB-4A38-9770-ECC8EA553EEE}" type="pres">
      <dgm:prSet presAssocID="{ADAE4295-A937-40C7-8036-F6588C03DC62}" presName="chevronComposite1" presStyleCnt="0"/>
      <dgm:spPr/>
    </dgm:pt>
    <dgm:pt modelId="{6215BFFF-CE16-476C-B8CF-87F179E09359}" type="pres">
      <dgm:prSet presAssocID="{ADAE4295-A937-40C7-8036-F6588C03DC62}" presName="chevron1" presStyleLbl="sibTrans2D1" presStyleIdx="0" presStyleCnt="2"/>
      <dgm:spPr>
        <a:pattFill prst="sphere">
          <a:fgClr>
            <a:srgbClr val="92D050"/>
          </a:fgClr>
          <a:bgClr>
            <a:schemeClr val="bg1"/>
          </a:bgClr>
        </a:pattFill>
      </dgm:spPr>
    </dgm:pt>
    <dgm:pt modelId="{DA464EDE-B4BE-488F-A482-2B309F80C0F9}" type="pres">
      <dgm:prSet presAssocID="{ADAE4295-A937-40C7-8036-F6588C03DC62}" presName="spChevron1" presStyleCnt="0"/>
      <dgm:spPr/>
    </dgm:pt>
    <dgm:pt modelId="{948400FB-8C49-41DD-A944-72FA76AA958A}" type="pres">
      <dgm:prSet presAssocID="{B88D51C3-5AFB-416B-A564-B2ED1120CA76}" presName="middle" presStyleCnt="0"/>
      <dgm:spPr/>
    </dgm:pt>
    <dgm:pt modelId="{8437DE7A-BCE2-4DAA-8EF0-F5A33320FB36}" type="pres">
      <dgm:prSet presAssocID="{B88D51C3-5AFB-416B-A564-B2ED1120CA76}" presName="parTxMid" presStyleLbl="revTx" presStyleIdx="1" presStyleCnt="2"/>
      <dgm:spPr/>
    </dgm:pt>
    <dgm:pt modelId="{243DC183-3844-4D7D-B3BC-9F55A912C0BB}" type="pres">
      <dgm:prSet presAssocID="{B88D51C3-5AFB-416B-A564-B2ED1120CA76}" presName="spMid" presStyleCnt="0"/>
      <dgm:spPr/>
    </dgm:pt>
    <dgm:pt modelId="{8843CEF5-19E0-454B-AE6E-6EF5704C6FA9}" type="pres">
      <dgm:prSet presAssocID="{44F69A3A-F784-4D81-B7E4-7F09E4AD47F7}" presName="chevronComposite1" presStyleCnt="0"/>
      <dgm:spPr/>
    </dgm:pt>
    <dgm:pt modelId="{19F2FD61-CA20-473B-BC7D-51D57C8291FC}" type="pres">
      <dgm:prSet presAssocID="{44F69A3A-F784-4D81-B7E4-7F09E4AD47F7}" presName="chevron1" presStyleLbl="sibTrans2D1" presStyleIdx="1" presStyleCnt="2"/>
      <dgm:spPr>
        <a:solidFill>
          <a:schemeClr val="accent3">
            <a:lumMod val="75000"/>
          </a:schemeClr>
        </a:solidFill>
      </dgm:spPr>
    </dgm:pt>
    <dgm:pt modelId="{29454A25-29F6-4735-BC19-0E713466DDA3}" type="pres">
      <dgm:prSet presAssocID="{44F69A3A-F784-4D81-B7E4-7F09E4AD47F7}" presName="spChevron1" presStyleCnt="0"/>
      <dgm:spPr/>
    </dgm:pt>
    <dgm:pt modelId="{91B2C27C-5DDC-4528-8094-902BD937212D}" type="pres">
      <dgm:prSet presAssocID="{30935745-4502-41DE-9061-A9A2949F7CD0}" presName="last" presStyleCnt="0"/>
      <dgm:spPr/>
    </dgm:pt>
    <dgm:pt modelId="{7FEAADBA-BADF-4AA4-A8F2-8561FA5D154E}" type="pres">
      <dgm:prSet presAssocID="{30935745-4502-41DE-9061-A9A2949F7CD0}" presName="circleTx" presStyleLbl="node1" presStyleIdx="18" presStyleCnt="19"/>
      <dgm:spPr/>
    </dgm:pt>
    <dgm:pt modelId="{464A9B6B-F363-4A0A-BDC1-677261F29545}" type="pres">
      <dgm:prSet presAssocID="{30935745-4502-41DE-9061-A9A2949F7CD0}" presName="spN" presStyleCnt="0"/>
      <dgm:spPr/>
    </dgm:pt>
  </dgm:ptLst>
  <dgm:cxnLst>
    <dgm:cxn modelId="{DD041404-91D7-444A-AA8F-1A958B0C04DE}" type="presOf" srcId="{809F1265-277B-4738-9F83-153C85F6B845}" destId="{E11D314B-A94E-4CBE-B36A-5665A0DB0E7F}" srcOrd="0" destOrd="0" presId="urn:microsoft.com/office/officeart/2009/3/layout/RandomtoResultProcess"/>
    <dgm:cxn modelId="{A985730E-7E3C-4046-BAE6-0C3E50DAFEB2}" srcId="{809F1265-277B-4738-9F83-153C85F6B845}" destId="{B884712A-90A6-44EE-9AA8-843421E76A7C}" srcOrd="0" destOrd="0" parTransId="{F3FD306A-2803-4CAA-A722-6BE3494A854B}" sibTransId="{ADAE4295-A937-40C7-8036-F6588C03DC62}"/>
    <dgm:cxn modelId="{C114E814-7606-4230-B2A9-F19E29D808EE}" srcId="{809F1265-277B-4738-9F83-153C85F6B845}" destId="{30935745-4502-41DE-9061-A9A2949F7CD0}" srcOrd="2" destOrd="0" parTransId="{8B215BA4-EDFA-4FB7-A32F-0B4C62A27F79}" sibTransId="{7D0C238D-E542-4CBB-8583-203010B7BD08}"/>
    <dgm:cxn modelId="{CFB5248E-5429-41C4-B7DF-A3C8B8312682}" type="presOf" srcId="{B884712A-90A6-44EE-9AA8-843421E76A7C}" destId="{5240C621-7E27-4026-9219-6ECD9E009474}" srcOrd="0" destOrd="0" presId="urn:microsoft.com/office/officeart/2009/3/layout/RandomtoResultProcess"/>
    <dgm:cxn modelId="{A4F70FD9-FD57-4184-BBFF-415A7A20A507}" srcId="{809F1265-277B-4738-9F83-153C85F6B845}" destId="{B88D51C3-5AFB-416B-A564-B2ED1120CA76}" srcOrd="1" destOrd="0" parTransId="{26CFDBE8-53DF-438E-89AD-4B1A73B0EA5E}" sibTransId="{44F69A3A-F784-4D81-B7E4-7F09E4AD47F7}"/>
    <dgm:cxn modelId="{85A93CDC-B0B5-4F10-A212-D8BBD51B13DC}" type="presOf" srcId="{B88D51C3-5AFB-416B-A564-B2ED1120CA76}" destId="{8437DE7A-BCE2-4DAA-8EF0-F5A33320FB36}" srcOrd="0" destOrd="0" presId="urn:microsoft.com/office/officeart/2009/3/layout/RandomtoResultProcess"/>
    <dgm:cxn modelId="{EB991ADF-EF2F-4A5A-ADF1-426D750AAB2D}" type="presOf" srcId="{30935745-4502-41DE-9061-A9A2949F7CD0}" destId="{7FEAADBA-BADF-4AA4-A8F2-8561FA5D154E}" srcOrd="0" destOrd="0" presId="urn:microsoft.com/office/officeart/2009/3/layout/RandomtoResultProcess"/>
    <dgm:cxn modelId="{4F6EEC00-716F-458F-AEE9-C7E50CB5CD14}" type="presParOf" srcId="{E11D314B-A94E-4CBE-B36A-5665A0DB0E7F}" destId="{48014D37-7028-4C31-B1BE-4552255B8E43}" srcOrd="0" destOrd="0" presId="urn:microsoft.com/office/officeart/2009/3/layout/RandomtoResultProcess"/>
    <dgm:cxn modelId="{E6105795-E49A-4037-8696-E3DC7EDB10FC}" type="presParOf" srcId="{48014D37-7028-4C31-B1BE-4552255B8E43}" destId="{5240C621-7E27-4026-9219-6ECD9E009474}" srcOrd="0" destOrd="0" presId="urn:microsoft.com/office/officeart/2009/3/layout/RandomtoResultProcess"/>
    <dgm:cxn modelId="{6924E624-4389-40EE-AD53-AFFBE2AE8DF7}" type="presParOf" srcId="{48014D37-7028-4C31-B1BE-4552255B8E43}" destId="{FDB852B1-B000-486F-A2AB-5B1C940E1DC2}" srcOrd="1" destOrd="0" presId="urn:microsoft.com/office/officeart/2009/3/layout/RandomtoResultProcess"/>
    <dgm:cxn modelId="{B4D54385-D5F4-411F-A81E-F5780DBCE0C5}" type="presParOf" srcId="{48014D37-7028-4C31-B1BE-4552255B8E43}" destId="{6D8B333C-2A5E-40DA-A67D-BFDE0F89072C}" srcOrd="2" destOrd="0" presId="urn:microsoft.com/office/officeart/2009/3/layout/RandomtoResultProcess"/>
    <dgm:cxn modelId="{4AC6B968-D1C6-4CBD-BB02-3A8EDEFF1EBC}" type="presParOf" srcId="{48014D37-7028-4C31-B1BE-4552255B8E43}" destId="{0C50822A-72AB-4ABD-848F-57D3C2FDA219}" srcOrd="3" destOrd="0" presId="urn:microsoft.com/office/officeart/2009/3/layout/RandomtoResultProcess"/>
    <dgm:cxn modelId="{47A89389-DCA1-482A-8359-B21D541650FC}" type="presParOf" srcId="{48014D37-7028-4C31-B1BE-4552255B8E43}" destId="{BC80E66F-10E5-4596-B6D5-98322F48AAF1}" srcOrd="4" destOrd="0" presId="urn:microsoft.com/office/officeart/2009/3/layout/RandomtoResultProcess"/>
    <dgm:cxn modelId="{C109901A-7D48-48A6-BE84-B0D55B7BF7BB}" type="presParOf" srcId="{48014D37-7028-4C31-B1BE-4552255B8E43}" destId="{71127461-E077-4CF3-8428-2A3BB0506674}" srcOrd="5" destOrd="0" presId="urn:microsoft.com/office/officeart/2009/3/layout/RandomtoResultProcess"/>
    <dgm:cxn modelId="{07D5C039-BF30-4F15-A6AA-8A99002402B9}" type="presParOf" srcId="{48014D37-7028-4C31-B1BE-4552255B8E43}" destId="{9E4419EB-6F7D-466B-9012-063E6E96ED68}" srcOrd="6" destOrd="0" presId="urn:microsoft.com/office/officeart/2009/3/layout/RandomtoResultProcess"/>
    <dgm:cxn modelId="{1829B39E-8BEF-4BF7-A1E3-67C26614E554}" type="presParOf" srcId="{48014D37-7028-4C31-B1BE-4552255B8E43}" destId="{A50B0AC7-C555-48F5-8B65-E3010FF69155}" srcOrd="7" destOrd="0" presId="urn:microsoft.com/office/officeart/2009/3/layout/RandomtoResultProcess"/>
    <dgm:cxn modelId="{7E0E2A0D-09AE-4281-B1A5-D1F67ADE5946}" type="presParOf" srcId="{48014D37-7028-4C31-B1BE-4552255B8E43}" destId="{49015819-C1A9-4166-937C-CF240FB7336E}" srcOrd="8" destOrd="0" presId="urn:microsoft.com/office/officeart/2009/3/layout/RandomtoResultProcess"/>
    <dgm:cxn modelId="{8E9793F4-9C01-45B7-ACC8-C6A2620F5C6F}" type="presParOf" srcId="{48014D37-7028-4C31-B1BE-4552255B8E43}" destId="{DF085752-1E01-44D7-B589-76D81EEF37B6}" srcOrd="9" destOrd="0" presId="urn:microsoft.com/office/officeart/2009/3/layout/RandomtoResultProcess"/>
    <dgm:cxn modelId="{5D691033-3B99-4114-A7DD-2E0BC6A176AA}" type="presParOf" srcId="{48014D37-7028-4C31-B1BE-4552255B8E43}" destId="{F7195C3B-3297-4DD5-9BC0-193DC98F22CB}" srcOrd="10" destOrd="0" presId="urn:microsoft.com/office/officeart/2009/3/layout/RandomtoResultProcess"/>
    <dgm:cxn modelId="{0F326B16-FD38-4B98-8731-EC551E3D50A2}" type="presParOf" srcId="{48014D37-7028-4C31-B1BE-4552255B8E43}" destId="{5851DB7F-22E0-40C8-83E4-3AC1C9FFA686}" srcOrd="11" destOrd="0" presId="urn:microsoft.com/office/officeart/2009/3/layout/RandomtoResultProcess"/>
    <dgm:cxn modelId="{E0C4CF4C-E2CA-4DB0-85A6-4A2DAD1C975D}" type="presParOf" srcId="{48014D37-7028-4C31-B1BE-4552255B8E43}" destId="{D4976EAA-5CBC-4B4C-A447-FCF2A94FFF26}" srcOrd="12" destOrd="0" presId="urn:microsoft.com/office/officeart/2009/3/layout/RandomtoResultProcess"/>
    <dgm:cxn modelId="{FCBC69C5-D496-4C92-9C13-93D699FBDDDA}" type="presParOf" srcId="{48014D37-7028-4C31-B1BE-4552255B8E43}" destId="{F0BA40B8-E68B-4AA6-B5A1-D6B52CD78479}" srcOrd="13" destOrd="0" presId="urn:microsoft.com/office/officeart/2009/3/layout/RandomtoResultProcess"/>
    <dgm:cxn modelId="{61409BA6-978F-4471-9895-039508F1F5A6}" type="presParOf" srcId="{48014D37-7028-4C31-B1BE-4552255B8E43}" destId="{92A39AC9-C06E-4B91-90C9-EE2D26938D1C}" srcOrd="14" destOrd="0" presId="urn:microsoft.com/office/officeart/2009/3/layout/RandomtoResultProcess"/>
    <dgm:cxn modelId="{42D71C62-5C76-4866-BB3A-A74A82F06AA4}" type="presParOf" srcId="{48014D37-7028-4C31-B1BE-4552255B8E43}" destId="{D1431622-ED96-4032-AE29-8ACD04AF6D11}" srcOrd="15" destOrd="0" presId="urn:microsoft.com/office/officeart/2009/3/layout/RandomtoResultProcess"/>
    <dgm:cxn modelId="{D30100E2-134C-4979-AC6C-991A703C11D2}" type="presParOf" srcId="{48014D37-7028-4C31-B1BE-4552255B8E43}" destId="{47B2AAEE-231A-4544-980E-EDA80317E2A7}" srcOrd="16" destOrd="0" presId="urn:microsoft.com/office/officeart/2009/3/layout/RandomtoResultProcess"/>
    <dgm:cxn modelId="{3DCCC638-253B-4383-BBB7-DA63DFF5B935}" type="presParOf" srcId="{48014D37-7028-4C31-B1BE-4552255B8E43}" destId="{30E9A96B-2625-4816-84D7-70A24583E20B}" srcOrd="17" destOrd="0" presId="urn:microsoft.com/office/officeart/2009/3/layout/RandomtoResultProcess"/>
    <dgm:cxn modelId="{9FE8FB11-F1D2-4DBF-AE50-3BBD79187534}" type="presParOf" srcId="{48014D37-7028-4C31-B1BE-4552255B8E43}" destId="{9207A5E4-43F5-4AEB-AF1C-3B5BB04FF894}" srcOrd="18" destOrd="0" presId="urn:microsoft.com/office/officeart/2009/3/layout/RandomtoResultProcess"/>
    <dgm:cxn modelId="{348E672C-CDC7-4E5E-9603-11970B31F26C}" type="presParOf" srcId="{E11D314B-A94E-4CBE-B36A-5665A0DB0E7F}" destId="{236EC040-03FB-4A38-9770-ECC8EA553EEE}" srcOrd="1" destOrd="0" presId="urn:microsoft.com/office/officeart/2009/3/layout/RandomtoResultProcess"/>
    <dgm:cxn modelId="{6D1E3397-7BCB-4AFC-B620-1894AB4C0FDE}" type="presParOf" srcId="{236EC040-03FB-4A38-9770-ECC8EA553EEE}" destId="{6215BFFF-CE16-476C-B8CF-87F179E09359}" srcOrd="0" destOrd="0" presId="urn:microsoft.com/office/officeart/2009/3/layout/RandomtoResultProcess"/>
    <dgm:cxn modelId="{531FE309-4D15-495D-9160-A0E94185175B}" type="presParOf" srcId="{236EC040-03FB-4A38-9770-ECC8EA553EEE}" destId="{DA464EDE-B4BE-488F-A482-2B309F80C0F9}" srcOrd="1" destOrd="0" presId="urn:microsoft.com/office/officeart/2009/3/layout/RandomtoResultProcess"/>
    <dgm:cxn modelId="{6B091D03-5953-43A9-B0E6-38F9676A6131}" type="presParOf" srcId="{E11D314B-A94E-4CBE-B36A-5665A0DB0E7F}" destId="{948400FB-8C49-41DD-A944-72FA76AA958A}" srcOrd="2" destOrd="0" presId="urn:microsoft.com/office/officeart/2009/3/layout/RandomtoResultProcess"/>
    <dgm:cxn modelId="{00C3E9AC-A2F1-400A-AA89-8A9997A318AF}" type="presParOf" srcId="{948400FB-8C49-41DD-A944-72FA76AA958A}" destId="{8437DE7A-BCE2-4DAA-8EF0-F5A33320FB36}" srcOrd="0" destOrd="0" presId="urn:microsoft.com/office/officeart/2009/3/layout/RandomtoResultProcess"/>
    <dgm:cxn modelId="{276C20FE-F413-40F5-B577-B9A3C8833A27}" type="presParOf" srcId="{948400FB-8C49-41DD-A944-72FA76AA958A}" destId="{243DC183-3844-4D7D-B3BC-9F55A912C0BB}" srcOrd="1" destOrd="0" presId="urn:microsoft.com/office/officeart/2009/3/layout/RandomtoResultProcess"/>
    <dgm:cxn modelId="{72C65681-4F28-4A70-9535-BFE08309426E}" type="presParOf" srcId="{E11D314B-A94E-4CBE-B36A-5665A0DB0E7F}" destId="{8843CEF5-19E0-454B-AE6E-6EF5704C6FA9}" srcOrd="3" destOrd="0" presId="urn:microsoft.com/office/officeart/2009/3/layout/RandomtoResultProcess"/>
    <dgm:cxn modelId="{340D17C8-499D-4F26-A932-69F8C5195FC3}" type="presParOf" srcId="{8843CEF5-19E0-454B-AE6E-6EF5704C6FA9}" destId="{19F2FD61-CA20-473B-BC7D-51D57C8291FC}" srcOrd="0" destOrd="0" presId="urn:microsoft.com/office/officeart/2009/3/layout/RandomtoResultProcess"/>
    <dgm:cxn modelId="{1AD221EB-4B9C-4BCA-9DD8-29A92D0B5D18}" type="presParOf" srcId="{8843CEF5-19E0-454B-AE6E-6EF5704C6FA9}" destId="{29454A25-29F6-4735-BC19-0E713466DDA3}" srcOrd="1" destOrd="0" presId="urn:microsoft.com/office/officeart/2009/3/layout/RandomtoResultProcess"/>
    <dgm:cxn modelId="{1F7D111C-7EF4-42FB-B704-C89D7BB26AAB}" type="presParOf" srcId="{E11D314B-A94E-4CBE-B36A-5665A0DB0E7F}" destId="{91B2C27C-5DDC-4528-8094-902BD937212D}" srcOrd="4" destOrd="0" presId="urn:microsoft.com/office/officeart/2009/3/layout/RandomtoResultProcess"/>
    <dgm:cxn modelId="{8D8F5F84-3E18-4B16-943A-1912215CEDA3}" type="presParOf" srcId="{91B2C27C-5DDC-4528-8094-902BD937212D}" destId="{7FEAADBA-BADF-4AA4-A8F2-8561FA5D154E}" srcOrd="0" destOrd="0" presId="urn:microsoft.com/office/officeart/2009/3/layout/RandomtoResultProcess"/>
    <dgm:cxn modelId="{909EA971-EC4C-45A1-B5B1-B0A31F1812F1}" type="presParOf" srcId="{91B2C27C-5DDC-4528-8094-902BD937212D}" destId="{464A9B6B-F363-4A0A-BDC1-677261F29545}"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1363A2C-FC81-4C30-981E-34E9384B994D}" type="doc">
      <dgm:prSet loTypeId="urn:microsoft.com/office/officeart/2005/8/layout/rings+Icon" loCatId="relationship" qsTypeId="urn:microsoft.com/office/officeart/2005/8/quickstyle/3d4" qsCatId="3D" csTypeId="urn:microsoft.com/office/officeart/2005/8/colors/colorful5" csCatId="colorful" phldr="1"/>
      <dgm:spPr/>
    </dgm:pt>
    <dgm:pt modelId="{5BC753E7-FC54-4781-B5D6-6108B08F0EC0}">
      <dgm:prSet phldrT="[Text]" custT="1"/>
      <dgm:spPr/>
      <dgm:t>
        <a:bodyPr/>
        <a:lstStyle/>
        <a:p>
          <a:r>
            <a:rPr lang="en-US" sz="1600" dirty="0"/>
            <a:t>Act</a:t>
          </a:r>
        </a:p>
      </dgm:t>
    </dgm:pt>
    <dgm:pt modelId="{D14C5F72-E1C0-468F-9BD3-45CF81895224}" type="parTrans" cxnId="{7D12217B-49E8-4494-ABC7-D4B8FF6C585F}">
      <dgm:prSet/>
      <dgm:spPr/>
      <dgm:t>
        <a:bodyPr/>
        <a:lstStyle/>
        <a:p>
          <a:endParaRPr lang="en-US"/>
        </a:p>
      </dgm:t>
    </dgm:pt>
    <dgm:pt modelId="{59B0BE30-D3D3-4332-80CA-F497982C9B84}" type="sibTrans" cxnId="{7D12217B-49E8-4494-ABC7-D4B8FF6C585F}">
      <dgm:prSet/>
      <dgm:spPr/>
      <dgm:t>
        <a:bodyPr/>
        <a:lstStyle/>
        <a:p>
          <a:endParaRPr lang="en-US"/>
        </a:p>
      </dgm:t>
    </dgm:pt>
    <dgm:pt modelId="{7DA38278-A321-4C12-94AF-19436FC2EF1B}">
      <dgm:prSet phldrT="[Text]" custT="1"/>
      <dgm:spPr/>
      <dgm:t>
        <a:bodyPr/>
        <a:lstStyle/>
        <a:p>
          <a:r>
            <a:rPr lang="en-US" sz="1600" dirty="0"/>
            <a:t>Predict</a:t>
          </a:r>
        </a:p>
      </dgm:t>
    </dgm:pt>
    <dgm:pt modelId="{C54CBB25-142C-4A8C-9631-1AADDAAE8F55}" type="parTrans" cxnId="{CC026C76-0E18-4766-91C5-C7026595FF52}">
      <dgm:prSet/>
      <dgm:spPr/>
      <dgm:t>
        <a:bodyPr/>
        <a:lstStyle/>
        <a:p>
          <a:endParaRPr lang="en-US"/>
        </a:p>
      </dgm:t>
    </dgm:pt>
    <dgm:pt modelId="{AF343C12-6F22-4AC4-85F7-C8742643A8D7}" type="sibTrans" cxnId="{CC026C76-0E18-4766-91C5-C7026595FF52}">
      <dgm:prSet/>
      <dgm:spPr/>
      <dgm:t>
        <a:bodyPr/>
        <a:lstStyle/>
        <a:p>
          <a:endParaRPr lang="en-US"/>
        </a:p>
      </dgm:t>
    </dgm:pt>
    <dgm:pt modelId="{4F81641E-09FD-4A54-9EBF-931D49093B02}">
      <dgm:prSet phldrT="[Text]" custT="1"/>
      <dgm:spPr/>
      <dgm:t>
        <a:bodyPr/>
        <a:lstStyle/>
        <a:p>
          <a:r>
            <a:rPr lang="en-US" sz="2400" dirty="0"/>
            <a:t>Learn</a:t>
          </a:r>
        </a:p>
      </dgm:t>
    </dgm:pt>
    <dgm:pt modelId="{0952A99D-93F7-4EAA-AAFE-BC871CFD39D2}" type="parTrans" cxnId="{43A26CBF-7B4F-41EA-A66A-AFA5BB14FF7D}">
      <dgm:prSet/>
      <dgm:spPr/>
      <dgm:t>
        <a:bodyPr/>
        <a:lstStyle/>
        <a:p>
          <a:endParaRPr lang="en-US"/>
        </a:p>
      </dgm:t>
    </dgm:pt>
    <dgm:pt modelId="{76204239-F1BD-4DC5-97A7-14D9E72C108A}" type="sibTrans" cxnId="{43A26CBF-7B4F-41EA-A66A-AFA5BB14FF7D}">
      <dgm:prSet/>
      <dgm:spPr/>
      <dgm:t>
        <a:bodyPr/>
        <a:lstStyle/>
        <a:p>
          <a:endParaRPr lang="en-US"/>
        </a:p>
      </dgm:t>
    </dgm:pt>
    <dgm:pt modelId="{97AE052F-416C-40F6-8659-5AA4284039BB}">
      <dgm:prSet phldrT="[Text]" custT="1"/>
      <dgm:spPr/>
      <dgm:t>
        <a:bodyPr/>
        <a:lstStyle/>
        <a:p>
          <a:r>
            <a:rPr lang="en-US" sz="1600" dirty="0"/>
            <a:t>Create</a:t>
          </a:r>
        </a:p>
      </dgm:t>
    </dgm:pt>
    <dgm:pt modelId="{CA646E0A-E44C-42CB-985B-132190FFE523}" type="parTrans" cxnId="{03238C29-8840-472F-B5CE-6DBC4A09C556}">
      <dgm:prSet/>
      <dgm:spPr/>
      <dgm:t>
        <a:bodyPr/>
        <a:lstStyle/>
        <a:p>
          <a:endParaRPr lang="en-US"/>
        </a:p>
      </dgm:t>
    </dgm:pt>
    <dgm:pt modelId="{F0B0EB57-58ED-470F-B59C-5DC75CB60172}" type="sibTrans" cxnId="{03238C29-8840-472F-B5CE-6DBC4A09C556}">
      <dgm:prSet/>
      <dgm:spPr/>
      <dgm:t>
        <a:bodyPr/>
        <a:lstStyle/>
        <a:p>
          <a:endParaRPr lang="en-US"/>
        </a:p>
      </dgm:t>
    </dgm:pt>
    <dgm:pt modelId="{B806E8C7-24D5-4622-8A30-0AAF13A5062C}">
      <dgm:prSet phldrT="[Text]" custT="1"/>
      <dgm:spPr/>
      <dgm:t>
        <a:bodyPr/>
        <a:lstStyle/>
        <a:p>
          <a:r>
            <a:rPr lang="en-US" sz="1600" dirty="0"/>
            <a:t>Relate</a:t>
          </a:r>
        </a:p>
      </dgm:t>
    </dgm:pt>
    <dgm:pt modelId="{5A2227D0-6CC5-408C-A392-CB7F701BE7A3}" type="parTrans" cxnId="{BFE84F34-303C-4B5D-A9DF-6B1FF23CBD56}">
      <dgm:prSet/>
      <dgm:spPr/>
      <dgm:t>
        <a:bodyPr/>
        <a:lstStyle/>
        <a:p>
          <a:endParaRPr lang="en-US"/>
        </a:p>
      </dgm:t>
    </dgm:pt>
    <dgm:pt modelId="{234142A7-7107-4B1A-89E1-870FA8CB38B3}" type="sibTrans" cxnId="{BFE84F34-303C-4B5D-A9DF-6B1FF23CBD56}">
      <dgm:prSet/>
      <dgm:spPr/>
      <dgm:t>
        <a:bodyPr/>
        <a:lstStyle/>
        <a:p>
          <a:endParaRPr lang="en-US"/>
        </a:p>
      </dgm:t>
    </dgm:pt>
    <dgm:pt modelId="{3BF46A87-57C9-497E-9D37-048EFCAAC6C1}">
      <dgm:prSet phldrT="[Text]" custT="1"/>
      <dgm:spPr/>
      <dgm:t>
        <a:bodyPr/>
        <a:lstStyle/>
        <a:p>
          <a:r>
            <a:rPr lang="en-US" sz="1600" dirty="0"/>
            <a:t>Master</a:t>
          </a:r>
        </a:p>
      </dgm:t>
    </dgm:pt>
    <dgm:pt modelId="{F727EE04-507D-4680-B909-490A05CBC861}" type="parTrans" cxnId="{F63A04C9-EAA8-4456-B6A8-25EE5F2C3379}">
      <dgm:prSet/>
      <dgm:spPr/>
      <dgm:t>
        <a:bodyPr/>
        <a:lstStyle/>
        <a:p>
          <a:endParaRPr lang="en-US"/>
        </a:p>
      </dgm:t>
    </dgm:pt>
    <dgm:pt modelId="{6D815E4E-0E91-4364-A232-1DCF6C5C855F}" type="sibTrans" cxnId="{F63A04C9-EAA8-4456-B6A8-25EE5F2C3379}">
      <dgm:prSet/>
      <dgm:spPr/>
      <dgm:t>
        <a:bodyPr/>
        <a:lstStyle/>
        <a:p>
          <a:endParaRPr lang="en-US"/>
        </a:p>
      </dgm:t>
    </dgm:pt>
    <dgm:pt modelId="{D532D815-AEF0-48D9-8294-E57C8CDFE442}">
      <dgm:prSet phldrT="[Text]"/>
      <dgm:spPr/>
      <dgm:t>
        <a:bodyPr/>
        <a:lstStyle/>
        <a:p>
          <a:r>
            <a:rPr lang="en-US" dirty="0"/>
            <a:t>Evolve</a:t>
          </a:r>
        </a:p>
      </dgm:t>
    </dgm:pt>
    <dgm:pt modelId="{2338EBAC-2416-43B4-AFEF-E0708039E5E8}" type="parTrans" cxnId="{12B0AE7E-1F89-498C-A5D0-2D662A336D7B}">
      <dgm:prSet/>
      <dgm:spPr/>
      <dgm:t>
        <a:bodyPr/>
        <a:lstStyle/>
        <a:p>
          <a:endParaRPr lang="en-US"/>
        </a:p>
      </dgm:t>
    </dgm:pt>
    <dgm:pt modelId="{32F6113F-8F44-46D8-9B72-3B1A8F3275CF}" type="sibTrans" cxnId="{12B0AE7E-1F89-498C-A5D0-2D662A336D7B}">
      <dgm:prSet/>
      <dgm:spPr/>
      <dgm:t>
        <a:bodyPr/>
        <a:lstStyle/>
        <a:p>
          <a:endParaRPr lang="en-US"/>
        </a:p>
      </dgm:t>
    </dgm:pt>
    <dgm:pt modelId="{372B1315-0F37-4D23-BE6A-9FF8C33535C9}">
      <dgm:prSet phldrT="[Text]" custT="1"/>
      <dgm:spPr/>
      <dgm:t>
        <a:bodyPr/>
        <a:lstStyle/>
        <a:p>
          <a:r>
            <a:rPr lang="en-US" sz="1200" dirty="0"/>
            <a:t>Mapping known info to unknown info.</a:t>
          </a:r>
        </a:p>
      </dgm:t>
    </dgm:pt>
    <dgm:pt modelId="{DCFC512B-52A4-4F08-BA9F-BC58FDF2B7BD}" type="parTrans" cxnId="{86CED9E4-2C5E-4C03-9187-108887DAC174}">
      <dgm:prSet/>
      <dgm:spPr/>
      <dgm:t>
        <a:bodyPr/>
        <a:lstStyle/>
        <a:p>
          <a:endParaRPr lang="en-US"/>
        </a:p>
      </dgm:t>
    </dgm:pt>
    <dgm:pt modelId="{10CDDEB3-9AE2-4B78-9C86-8ED03D556EA4}" type="sibTrans" cxnId="{86CED9E4-2C5E-4C03-9187-108887DAC174}">
      <dgm:prSet/>
      <dgm:spPr/>
      <dgm:t>
        <a:bodyPr/>
        <a:lstStyle/>
        <a:p>
          <a:endParaRPr lang="en-US"/>
        </a:p>
      </dgm:t>
    </dgm:pt>
    <dgm:pt modelId="{D2DFC473-9223-4F4A-A794-BD426792EBB1}">
      <dgm:prSet phldrT="[Text]" custT="1"/>
      <dgm:spPr/>
      <dgm:t>
        <a:bodyPr/>
        <a:lstStyle/>
        <a:p>
          <a:r>
            <a:rPr lang="en-US" sz="1600" dirty="0"/>
            <a:t>If-Then programming</a:t>
          </a:r>
        </a:p>
      </dgm:t>
    </dgm:pt>
    <dgm:pt modelId="{95E82B77-1F11-41C1-9BCD-DF840E005317}" type="parTrans" cxnId="{77FBF252-6DA5-484B-A20A-50C1E486F47C}">
      <dgm:prSet/>
      <dgm:spPr/>
      <dgm:t>
        <a:bodyPr/>
        <a:lstStyle/>
        <a:p>
          <a:endParaRPr lang="en-US"/>
        </a:p>
      </dgm:t>
    </dgm:pt>
    <dgm:pt modelId="{728AD147-E50A-4683-9DFB-C4049AEE26FA}" type="sibTrans" cxnId="{77FBF252-6DA5-484B-A20A-50C1E486F47C}">
      <dgm:prSet/>
      <dgm:spPr/>
      <dgm:t>
        <a:bodyPr/>
        <a:lstStyle/>
        <a:p>
          <a:endParaRPr lang="en-US"/>
        </a:p>
      </dgm:t>
    </dgm:pt>
    <dgm:pt modelId="{3E665675-0B3F-4EEA-B813-881E7E767F17}">
      <dgm:prSet phldrT="[Text]" custT="1"/>
      <dgm:spPr/>
      <dgm:t>
        <a:bodyPr/>
        <a:lstStyle/>
        <a:p>
          <a:r>
            <a:rPr lang="en-US" sz="1200" dirty="0"/>
            <a:t>Requires explicit  programming to make statistical predictions</a:t>
          </a:r>
        </a:p>
      </dgm:t>
    </dgm:pt>
    <dgm:pt modelId="{8F27A2FA-8CE4-4636-B4AF-2320553F94C8}" type="parTrans" cxnId="{7264B086-BAA7-4E94-BBA7-77B2C8C493B0}">
      <dgm:prSet/>
      <dgm:spPr/>
      <dgm:t>
        <a:bodyPr/>
        <a:lstStyle/>
        <a:p>
          <a:endParaRPr lang="en-US"/>
        </a:p>
      </dgm:t>
    </dgm:pt>
    <dgm:pt modelId="{8F3171F3-EAC8-4DF9-9B09-23FD56B67230}" type="sibTrans" cxnId="{7264B086-BAA7-4E94-BBA7-77B2C8C493B0}">
      <dgm:prSet/>
      <dgm:spPr/>
      <dgm:t>
        <a:bodyPr/>
        <a:lstStyle/>
        <a:p>
          <a:endParaRPr lang="en-US"/>
        </a:p>
      </dgm:t>
    </dgm:pt>
    <dgm:pt modelId="{8EF67387-68E4-4B73-BC3F-6333E0F8B51A}">
      <dgm:prSet phldrT="[Text]" custT="1"/>
      <dgm:spPr/>
      <dgm:t>
        <a:bodyPr/>
        <a:lstStyle/>
        <a:p>
          <a:r>
            <a:rPr lang="en-US" sz="1200" dirty="0"/>
            <a:t>Does not require explicit hand-programming to make predictions</a:t>
          </a:r>
        </a:p>
      </dgm:t>
    </dgm:pt>
    <dgm:pt modelId="{8F7A159F-D175-433C-866E-F748A2433F1B}" type="parTrans" cxnId="{C4E95F35-9EF6-4A7D-B5D7-52C87B9F3716}">
      <dgm:prSet/>
      <dgm:spPr/>
      <dgm:t>
        <a:bodyPr/>
        <a:lstStyle/>
        <a:p>
          <a:endParaRPr lang="en-US"/>
        </a:p>
      </dgm:t>
    </dgm:pt>
    <dgm:pt modelId="{3E6608CF-F453-414B-9E7B-CBC4EF345DA1}" type="sibTrans" cxnId="{C4E95F35-9EF6-4A7D-B5D7-52C87B9F3716}">
      <dgm:prSet/>
      <dgm:spPr/>
      <dgm:t>
        <a:bodyPr/>
        <a:lstStyle/>
        <a:p>
          <a:endParaRPr lang="en-US"/>
        </a:p>
      </dgm:t>
    </dgm:pt>
    <dgm:pt modelId="{54C4B290-86D7-4F10-BF98-92E8F4F89B7F}">
      <dgm:prSet phldrT="[Text]" custT="1"/>
      <dgm:spPr/>
      <dgm:t>
        <a:bodyPr/>
        <a:lstStyle/>
        <a:p>
          <a:r>
            <a:rPr lang="en-US" sz="1600" dirty="0"/>
            <a:t>Takes data to create something new</a:t>
          </a:r>
        </a:p>
      </dgm:t>
    </dgm:pt>
    <dgm:pt modelId="{3B1A6433-603D-4BD2-BE6E-65F028D84535}" type="parTrans" cxnId="{66DA09E9-4FB2-47DA-8D0C-E5D4892DAA7D}">
      <dgm:prSet/>
      <dgm:spPr/>
      <dgm:t>
        <a:bodyPr/>
        <a:lstStyle/>
        <a:p>
          <a:endParaRPr lang="en-US"/>
        </a:p>
      </dgm:t>
    </dgm:pt>
    <dgm:pt modelId="{398F3831-C5FF-4348-89C5-17CE5A6553D7}" type="sibTrans" cxnId="{66DA09E9-4FB2-47DA-8D0C-E5D4892DAA7D}">
      <dgm:prSet/>
      <dgm:spPr/>
      <dgm:t>
        <a:bodyPr/>
        <a:lstStyle/>
        <a:p>
          <a:endParaRPr lang="en-US"/>
        </a:p>
      </dgm:t>
    </dgm:pt>
    <dgm:pt modelId="{4F686443-CEA7-41DA-BAD1-780E185D66BA}">
      <dgm:prSet phldrT="[Text]" custT="1"/>
      <dgm:spPr/>
      <dgm:t>
        <a:bodyPr/>
        <a:lstStyle/>
        <a:p>
          <a:r>
            <a:rPr lang="en-US" sz="1400" dirty="0"/>
            <a:t>Programmed to read human emotional response to respond accordingly</a:t>
          </a:r>
        </a:p>
      </dgm:t>
    </dgm:pt>
    <dgm:pt modelId="{801DD383-0137-424B-924E-D93338836B50}" type="parTrans" cxnId="{1836C2E3-B86D-4525-968D-5555D42A8F9B}">
      <dgm:prSet/>
      <dgm:spPr/>
      <dgm:t>
        <a:bodyPr/>
        <a:lstStyle/>
        <a:p>
          <a:endParaRPr lang="en-US"/>
        </a:p>
      </dgm:t>
    </dgm:pt>
    <dgm:pt modelId="{9754DB45-BBF2-455C-BB26-1AB63A3AA7D2}" type="sibTrans" cxnId="{1836C2E3-B86D-4525-968D-5555D42A8F9B}">
      <dgm:prSet/>
      <dgm:spPr/>
      <dgm:t>
        <a:bodyPr/>
        <a:lstStyle/>
        <a:p>
          <a:endParaRPr lang="en-US"/>
        </a:p>
      </dgm:t>
    </dgm:pt>
    <dgm:pt modelId="{AFBBE04B-03AA-42B3-8C51-2E8410E9F973}">
      <dgm:prSet phldrT="[Text]" custT="1"/>
      <dgm:spPr/>
      <dgm:t>
        <a:bodyPr/>
        <a:lstStyle/>
        <a:p>
          <a:r>
            <a:rPr lang="en-US" sz="1600" dirty="0"/>
            <a:t>Humans</a:t>
          </a:r>
        </a:p>
      </dgm:t>
    </dgm:pt>
    <dgm:pt modelId="{6F516B6A-664E-40F0-B063-CF1C05BF7C69}" type="parTrans" cxnId="{92AA15E5-A529-4991-A033-E2E8A349FF4D}">
      <dgm:prSet/>
      <dgm:spPr/>
      <dgm:t>
        <a:bodyPr/>
        <a:lstStyle/>
        <a:p>
          <a:endParaRPr lang="en-US"/>
        </a:p>
      </dgm:t>
    </dgm:pt>
    <dgm:pt modelId="{A57ABD9E-0091-40CC-B3FE-F8689ACD4AEF}" type="sibTrans" cxnId="{92AA15E5-A529-4991-A033-E2E8A349FF4D}">
      <dgm:prSet/>
      <dgm:spPr/>
      <dgm:t>
        <a:bodyPr/>
        <a:lstStyle/>
        <a:p>
          <a:endParaRPr lang="en-US"/>
        </a:p>
      </dgm:t>
    </dgm:pt>
    <dgm:pt modelId="{B94E4BAB-B3C5-45E6-AE41-D135D1593E15}">
      <dgm:prSet phldrT="[Text]" custT="1"/>
      <dgm:spPr/>
      <dgm:t>
        <a:bodyPr/>
        <a:lstStyle/>
        <a:p>
          <a:r>
            <a:rPr lang="en-US" sz="1600" dirty="0"/>
            <a:t>Artificial General Intelligence (theoretical)</a:t>
          </a:r>
        </a:p>
      </dgm:t>
    </dgm:pt>
    <dgm:pt modelId="{76318BD9-8081-4DA0-B008-18E278E65875}" type="parTrans" cxnId="{E88E6EAD-AC1F-44F7-A02A-276567AD7B91}">
      <dgm:prSet/>
      <dgm:spPr/>
      <dgm:t>
        <a:bodyPr/>
        <a:lstStyle/>
        <a:p>
          <a:endParaRPr lang="en-US"/>
        </a:p>
      </dgm:t>
    </dgm:pt>
    <dgm:pt modelId="{806F289C-E1E9-4C51-90FE-D29BB06C7DE5}" type="sibTrans" cxnId="{E88E6EAD-AC1F-44F7-A02A-276567AD7B91}">
      <dgm:prSet/>
      <dgm:spPr/>
      <dgm:t>
        <a:bodyPr/>
        <a:lstStyle/>
        <a:p>
          <a:endParaRPr lang="en-US"/>
        </a:p>
      </dgm:t>
    </dgm:pt>
    <dgm:pt modelId="{4DF01C79-6B56-4276-9CE7-F085BA348396}">
      <dgm:prSet phldrT="[Text]"/>
      <dgm:spPr/>
      <dgm:t>
        <a:bodyPr/>
        <a:lstStyle/>
        <a:p>
          <a:r>
            <a:rPr lang="en-US" dirty="0"/>
            <a:t>Superhuman intelligence to adapt design to adapt to change (theoretical) </a:t>
          </a:r>
        </a:p>
      </dgm:t>
    </dgm:pt>
    <dgm:pt modelId="{2B89D1C0-F8CB-4B1E-8B63-E3F6FF969B0B}" type="parTrans" cxnId="{AC5B2D20-941C-4C5E-983C-A8855E392645}">
      <dgm:prSet/>
      <dgm:spPr/>
      <dgm:t>
        <a:bodyPr/>
        <a:lstStyle/>
        <a:p>
          <a:endParaRPr lang="en-US"/>
        </a:p>
      </dgm:t>
    </dgm:pt>
    <dgm:pt modelId="{75865702-BF78-439F-8FAB-9044F27E6933}" type="sibTrans" cxnId="{AC5B2D20-941C-4C5E-983C-A8855E392645}">
      <dgm:prSet/>
      <dgm:spPr/>
      <dgm:t>
        <a:bodyPr/>
        <a:lstStyle/>
        <a:p>
          <a:endParaRPr lang="en-US"/>
        </a:p>
      </dgm:t>
    </dgm:pt>
    <dgm:pt modelId="{41A5B016-AC22-40F0-8D37-F596FFB4B736}">
      <dgm:prSet phldrT="[Text]" custT="1"/>
      <dgm:spPr/>
      <dgm:t>
        <a:bodyPr/>
        <a:lstStyle/>
        <a:p>
          <a:r>
            <a:rPr lang="en-US" sz="1600" dirty="0"/>
            <a:t>Fire alarm or cruise control</a:t>
          </a:r>
        </a:p>
      </dgm:t>
    </dgm:pt>
    <dgm:pt modelId="{2CCE8ECB-9A86-46F4-89A8-77D9FF9DDEF6}" type="parTrans" cxnId="{468DFEB3-5BD4-4E1A-AAE8-0BAECAF6C478}">
      <dgm:prSet/>
      <dgm:spPr/>
      <dgm:t>
        <a:bodyPr/>
        <a:lstStyle/>
        <a:p>
          <a:endParaRPr lang="en-US"/>
        </a:p>
      </dgm:t>
    </dgm:pt>
    <dgm:pt modelId="{FA4C9C76-E072-49A6-8183-B59A78587051}" type="sibTrans" cxnId="{468DFEB3-5BD4-4E1A-AAE8-0BAECAF6C478}">
      <dgm:prSet/>
      <dgm:spPr/>
      <dgm:t>
        <a:bodyPr/>
        <a:lstStyle/>
        <a:p>
          <a:endParaRPr lang="en-US"/>
        </a:p>
      </dgm:t>
    </dgm:pt>
    <dgm:pt modelId="{E3D9EA5C-5CA1-4505-AD4F-F04EE8B803E8}" type="pres">
      <dgm:prSet presAssocID="{F1363A2C-FC81-4C30-981E-34E9384B994D}" presName="Name0" presStyleCnt="0">
        <dgm:presLayoutVars>
          <dgm:chMax val="7"/>
          <dgm:dir/>
          <dgm:resizeHandles val="exact"/>
        </dgm:presLayoutVars>
      </dgm:prSet>
      <dgm:spPr/>
    </dgm:pt>
    <dgm:pt modelId="{1DC56D33-9E7D-4266-8943-E89CFF305F91}" type="pres">
      <dgm:prSet presAssocID="{F1363A2C-FC81-4C30-981E-34E9384B994D}" presName="ellipse1" presStyleLbl="vennNode1" presStyleIdx="0" presStyleCnt="7">
        <dgm:presLayoutVars>
          <dgm:bulletEnabled val="1"/>
        </dgm:presLayoutVars>
      </dgm:prSet>
      <dgm:spPr/>
    </dgm:pt>
    <dgm:pt modelId="{953EFDAB-7347-4CA3-B9F7-09401FE51F5F}" type="pres">
      <dgm:prSet presAssocID="{F1363A2C-FC81-4C30-981E-34E9384B994D}" presName="ellipse2" presStyleLbl="vennNode1" presStyleIdx="1" presStyleCnt="7">
        <dgm:presLayoutVars>
          <dgm:bulletEnabled val="1"/>
        </dgm:presLayoutVars>
      </dgm:prSet>
      <dgm:spPr/>
    </dgm:pt>
    <dgm:pt modelId="{3FDF82B6-0846-4754-B02A-AAD7FA2E6E44}" type="pres">
      <dgm:prSet presAssocID="{F1363A2C-FC81-4C30-981E-34E9384B994D}" presName="ellipse3" presStyleLbl="vennNode1" presStyleIdx="2" presStyleCnt="7">
        <dgm:presLayoutVars>
          <dgm:bulletEnabled val="1"/>
        </dgm:presLayoutVars>
      </dgm:prSet>
      <dgm:spPr/>
    </dgm:pt>
    <dgm:pt modelId="{3627CC0E-4AE1-4DB0-B87F-39BA4EDD841F}" type="pres">
      <dgm:prSet presAssocID="{F1363A2C-FC81-4C30-981E-34E9384B994D}" presName="ellipse4" presStyleLbl="vennNode1" presStyleIdx="3" presStyleCnt="7">
        <dgm:presLayoutVars>
          <dgm:bulletEnabled val="1"/>
        </dgm:presLayoutVars>
      </dgm:prSet>
      <dgm:spPr/>
    </dgm:pt>
    <dgm:pt modelId="{B51FD7CC-B34B-4A11-A3A6-18D4E4126E75}" type="pres">
      <dgm:prSet presAssocID="{F1363A2C-FC81-4C30-981E-34E9384B994D}" presName="ellipse5" presStyleLbl="vennNode1" presStyleIdx="4" presStyleCnt="7">
        <dgm:presLayoutVars>
          <dgm:bulletEnabled val="1"/>
        </dgm:presLayoutVars>
      </dgm:prSet>
      <dgm:spPr/>
    </dgm:pt>
    <dgm:pt modelId="{0A5322AC-4875-45AF-8841-1635CAD8A7D7}" type="pres">
      <dgm:prSet presAssocID="{F1363A2C-FC81-4C30-981E-34E9384B994D}" presName="ellipse6" presStyleLbl="vennNode1" presStyleIdx="5" presStyleCnt="7">
        <dgm:presLayoutVars>
          <dgm:bulletEnabled val="1"/>
        </dgm:presLayoutVars>
      </dgm:prSet>
      <dgm:spPr/>
    </dgm:pt>
    <dgm:pt modelId="{24212FB7-57E8-4351-91D2-383D4F9373AE}" type="pres">
      <dgm:prSet presAssocID="{F1363A2C-FC81-4C30-981E-34E9384B994D}" presName="ellipse7" presStyleLbl="vennNode1" presStyleIdx="6" presStyleCnt="7">
        <dgm:presLayoutVars>
          <dgm:bulletEnabled val="1"/>
        </dgm:presLayoutVars>
      </dgm:prSet>
      <dgm:spPr/>
    </dgm:pt>
  </dgm:ptLst>
  <dgm:cxnLst>
    <dgm:cxn modelId="{1B59F00B-5D29-4D28-A25B-B792FBDBFC79}" type="presOf" srcId="{8EF67387-68E4-4B73-BC3F-6333E0F8B51A}" destId="{3FDF82B6-0846-4754-B02A-AAD7FA2E6E44}" srcOrd="0" destOrd="1" presId="urn:microsoft.com/office/officeart/2005/8/layout/rings+Icon"/>
    <dgm:cxn modelId="{167A671B-EDE5-48FF-8409-3E9F2D81550E}" type="presOf" srcId="{372B1315-0F37-4D23-BE6A-9FF8C33535C9}" destId="{953EFDAB-7347-4CA3-B9F7-09401FE51F5F}" srcOrd="0" destOrd="1" presId="urn:microsoft.com/office/officeart/2005/8/layout/rings+Icon"/>
    <dgm:cxn modelId="{AC5B2D20-941C-4C5E-983C-A8855E392645}" srcId="{D532D815-AEF0-48D9-8294-E57C8CDFE442}" destId="{4DF01C79-6B56-4276-9CE7-F085BA348396}" srcOrd="0" destOrd="0" parTransId="{2B89D1C0-F8CB-4B1E-8B63-E3F6FF969B0B}" sibTransId="{75865702-BF78-439F-8FAB-9044F27E6933}"/>
    <dgm:cxn modelId="{03238C29-8840-472F-B5CE-6DBC4A09C556}" srcId="{F1363A2C-FC81-4C30-981E-34E9384B994D}" destId="{97AE052F-416C-40F6-8659-5AA4284039BB}" srcOrd="3" destOrd="0" parTransId="{CA646E0A-E44C-42CB-985B-132190FFE523}" sibTransId="{F0B0EB57-58ED-470F-B59C-5DC75CB60172}"/>
    <dgm:cxn modelId="{BFE84F34-303C-4B5D-A9DF-6B1FF23CBD56}" srcId="{F1363A2C-FC81-4C30-981E-34E9384B994D}" destId="{B806E8C7-24D5-4622-8A30-0AAF13A5062C}" srcOrd="4" destOrd="0" parTransId="{5A2227D0-6CC5-408C-A392-CB7F701BE7A3}" sibTransId="{234142A7-7107-4B1A-89E1-870FA8CB38B3}"/>
    <dgm:cxn modelId="{CE448734-6156-466E-9A38-48FC89A9D5EF}" type="presOf" srcId="{54C4B290-86D7-4F10-BF98-92E8F4F89B7F}" destId="{3627CC0E-4AE1-4DB0-B87F-39BA4EDD841F}" srcOrd="0" destOrd="1" presId="urn:microsoft.com/office/officeart/2005/8/layout/rings+Icon"/>
    <dgm:cxn modelId="{C4E95F35-9EF6-4A7D-B5D7-52C87B9F3716}" srcId="{4F81641E-09FD-4A54-9EBF-931D49093B02}" destId="{8EF67387-68E4-4B73-BC3F-6333E0F8B51A}" srcOrd="0" destOrd="0" parTransId="{8F7A159F-D175-433C-866E-F748A2433F1B}" sibTransId="{3E6608CF-F453-414B-9E7B-CBC4EF345DA1}"/>
    <dgm:cxn modelId="{A48A4A5C-5B8D-4B3E-908D-9A17092530BC}" type="presOf" srcId="{41A5B016-AC22-40F0-8D37-F596FFB4B736}" destId="{1DC56D33-9E7D-4266-8943-E89CFF305F91}" srcOrd="0" destOrd="2" presId="urn:microsoft.com/office/officeart/2005/8/layout/rings+Icon"/>
    <dgm:cxn modelId="{988F5163-576F-4DF7-8F90-5AE74DEDAC16}" type="presOf" srcId="{AFBBE04B-03AA-42B3-8C51-2E8410E9F973}" destId="{0A5322AC-4875-45AF-8841-1635CAD8A7D7}" srcOrd="0" destOrd="1" presId="urn:microsoft.com/office/officeart/2005/8/layout/rings+Icon"/>
    <dgm:cxn modelId="{BA27BF45-E919-495C-9891-7EEF0E80F0C5}" type="presOf" srcId="{3BF46A87-57C9-497E-9D37-048EFCAAC6C1}" destId="{0A5322AC-4875-45AF-8841-1635CAD8A7D7}" srcOrd="0" destOrd="0" presId="urn:microsoft.com/office/officeart/2005/8/layout/rings+Icon"/>
    <dgm:cxn modelId="{3707774A-6B24-4C50-81E6-4423D13DAB2C}" type="presOf" srcId="{D532D815-AEF0-48D9-8294-E57C8CDFE442}" destId="{24212FB7-57E8-4351-91D2-383D4F9373AE}" srcOrd="0" destOrd="0" presId="urn:microsoft.com/office/officeart/2005/8/layout/rings+Icon"/>
    <dgm:cxn modelId="{55B9C74E-EB4E-4CC6-83DC-1CB686FA2C51}" type="presOf" srcId="{4F686443-CEA7-41DA-BAD1-780E185D66BA}" destId="{B51FD7CC-B34B-4A11-A3A6-18D4E4126E75}" srcOrd="0" destOrd="1" presId="urn:microsoft.com/office/officeart/2005/8/layout/rings+Icon"/>
    <dgm:cxn modelId="{77FBF252-6DA5-484B-A20A-50C1E486F47C}" srcId="{5BC753E7-FC54-4781-B5D6-6108B08F0EC0}" destId="{D2DFC473-9223-4F4A-A794-BD426792EBB1}" srcOrd="0" destOrd="0" parTransId="{95E82B77-1F11-41C1-9BCD-DF840E005317}" sibTransId="{728AD147-E50A-4683-9DFB-C4049AEE26FA}"/>
    <dgm:cxn modelId="{CC026C76-0E18-4766-91C5-C7026595FF52}" srcId="{F1363A2C-FC81-4C30-981E-34E9384B994D}" destId="{7DA38278-A321-4C12-94AF-19436FC2EF1B}" srcOrd="1" destOrd="0" parTransId="{C54CBB25-142C-4A8C-9631-1AADDAAE8F55}" sibTransId="{AF343C12-6F22-4AC4-85F7-C8742643A8D7}"/>
    <dgm:cxn modelId="{4B305A57-48D8-44AB-8CC0-CC75C3CFF111}" type="presOf" srcId="{B94E4BAB-B3C5-45E6-AE41-D135D1593E15}" destId="{0A5322AC-4875-45AF-8841-1635CAD8A7D7}" srcOrd="0" destOrd="2" presId="urn:microsoft.com/office/officeart/2005/8/layout/rings+Icon"/>
    <dgm:cxn modelId="{7D12217B-49E8-4494-ABC7-D4B8FF6C585F}" srcId="{F1363A2C-FC81-4C30-981E-34E9384B994D}" destId="{5BC753E7-FC54-4781-B5D6-6108B08F0EC0}" srcOrd="0" destOrd="0" parTransId="{D14C5F72-E1C0-468F-9BD3-45CF81895224}" sibTransId="{59B0BE30-D3D3-4332-80CA-F497982C9B84}"/>
    <dgm:cxn modelId="{12B0AE7E-1F89-498C-A5D0-2D662A336D7B}" srcId="{F1363A2C-FC81-4C30-981E-34E9384B994D}" destId="{D532D815-AEF0-48D9-8294-E57C8CDFE442}" srcOrd="6" destOrd="0" parTransId="{2338EBAC-2416-43B4-AFEF-E0708039E5E8}" sibTransId="{32F6113F-8F44-46D8-9B72-3B1A8F3275CF}"/>
    <dgm:cxn modelId="{CF42BF84-5CE0-4E68-80B6-4FED8227920A}" type="presOf" srcId="{4DF01C79-6B56-4276-9CE7-F085BA348396}" destId="{24212FB7-57E8-4351-91D2-383D4F9373AE}" srcOrd="0" destOrd="1" presId="urn:microsoft.com/office/officeart/2005/8/layout/rings+Icon"/>
    <dgm:cxn modelId="{7264B086-BAA7-4E94-BBA7-77B2C8C493B0}" srcId="{7DA38278-A321-4C12-94AF-19436FC2EF1B}" destId="{3E665675-0B3F-4EEA-B813-881E7E767F17}" srcOrd="1" destOrd="0" parTransId="{8F27A2FA-8CE4-4636-B4AF-2320553F94C8}" sibTransId="{8F3171F3-EAC8-4DF9-9B09-23FD56B67230}"/>
    <dgm:cxn modelId="{E88E6EAD-AC1F-44F7-A02A-276567AD7B91}" srcId="{3BF46A87-57C9-497E-9D37-048EFCAAC6C1}" destId="{B94E4BAB-B3C5-45E6-AE41-D135D1593E15}" srcOrd="1" destOrd="0" parTransId="{76318BD9-8081-4DA0-B008-18E278E65875}" sibTransId="{806F289C-E1E9-4C51-90FE-D29BB06C7DE5}"/>
    <dgm:cxn modelId="{DEFD64AF-34AD-48D4-B187-E98C9925B941}" type="presOf" srcId="{F1363A2C-FC81-4C30-981E-34E9384B994D}" destId="{E3D9EA5C-5CA1-4505-AD4F-F04EE8B803E8}" srcOrd="0" destOrd="0" presId="urn:microsoft.com/office/officeart/2005/8/layout/rings+Icon"/>
    <dgm:cxn modelId="{468DFEB3-5BD4-4E1A-AAE8-0BAECAF6C478}" srcId="{5BC753E7-FC54-4781-B5D6-6108B08F0EC0}" destId="{41A5B016-AC22-40F0-8D37-F596FFB4B736}" srcOrd="1" destOrd="0" parTransId="{2CCE8ECB-9A86-46F4-89A8-77D9FF9DDEF6}" sibTransId="{FA4C9C76-E072-49A6-8183-B59A78587051}"/>
    <dgm:cxn modelId="{EBA0B3B6-F1C5-488B-8191-6647D4C0C37C}" type="presOf" srcId="{4F81641E-09FD-4A54-9EBF-931D49093B02}" destId="{3FDF82B6-0846-4754-B02A-AAD7FA2E6E44}" srcOrd="0" destOrd="0" presId="urn:microsoft.com/office/officeart/2005/8/layout/rings+Icon"/>
    <dgm:cxn modelId="{43A26CBF-7B4F-41EA-A66A-AFA5BB14FF7D}" srcId="{F1363A2C-FC81-4C30-981E-34E9384B994D}" destId="{4F81641E-09FD-4A54-9EBF-931D49093B02}" srcOrd="2" destOrd="0" parTransId="{0952A99D-93F7-4EAA-AAFE-BC871CFD39D2}" sibTransId="{76204239-F1BD-4DC5-97A7-14D9E72C108A}"/>
    <dgm:cxn modelId="{1EEBBEC0-328E-406B-9B19-9B80C5D22805}" type="presOf" srcId="{97AE052F-416C-40F6-8659-5AA4284039BB}" destId="{3627CC0E-4AE1-4DB0-B87F-39BA4EDD841F}" srcOrd="0" destOrd="0" presId="urn:microsoft.com/office/officeart/2005/8/layout/rings+Icon"/>
    <dgm:cxn modelId="{7E1707C3-6B3D-4378-B317-D948DBF407AE}" type="presOf" srcId="{7DA38278-A321-4C12-94AF-19436FC2EF1B}" destId="{953EFDAB-7347-4CA3-B9F7-09401FE51F5F}" srcOrd="0" destOrd="0" presId="urn:microsoft.com/office/officeart/2005/8/layout/rings+Icon"/>
    <dgm:cxn modelId="{F63A04C9-EAA8-4456-B6A8-25EE5F2C3379}" srcId="{F1363A2C-FC81-4C30-981E-34E9384B994D}" destId="{3BF46A87-57C9-497E-9D37-048EFCAAC6C1}" srcOrd="5" destOrd="0" parTransId="{F727EE04-507D-4680-B909-490A05CBC861}" sibTransId="{6D815E4E-0E91-4364-A232-1DCF6C5C855F}"/>
    <dgm:cxn modelId="{1F00B4CD-FADA-4B94-9027-4D90FF6BE42F}" type="presOf" srcId="{5BC753E7-FC54-4781-B5D6-6108B08F0EC0}" destId="{1DC56D33-9E7D-4266-8943-E89CFF305F91}" srcOrd="0" destOrd="0" presId="urn:microsoft.com/office/officeart/2005/8/layout/rings+Icon"/>
    <dgm:cxn modelId="{AEB26ECE-32FC-4909-A5A4-686F58B434E9}" type="presOf" srcId="{3E665675-0B3F-4EEA-B813-881E7E767F17}" destId="{953EFDAB-7347-4CA3-B9F7-09401FE51F5F}" srcOrd="0" destOrd="2" presId="urn:microsoft.com/office/officeart/2005/8/layout/rings+Icon"/>
    <dgm:cxn modelId="{7F7268E0-EE0C-46EE-9C0B-9F5E47AE860E}" type="presOf" srcId="{B806E8C7-24D5-4622-8A30-0AAF13A5062C}" destId="{B51FD7CC-B34B-4A11-A3A6-18D4E4126E75}" srcOrd="0" destOrd="0" presId="urn:microsoft.com/office/officeart/2005/8/layout/rings+Icon"/>
    <dgm:cxn modelId="{1836C2E3-B86D-4525-968D-5555D42A8F9B}" srcId="{B806E8C7-24D5-4622-8A30-0AAF13A5062C}" destId="{4F686443-CEA7-41DA-BAD1-780E185D66BA}" srcOrd="0" destOrd="0" parTransId="{801DD383-0137-424B-924E-D93338836B50}" sibTransId="{9754DB45-BBF2-455C-BB26-1AB63A3AA7D2}"/>
    <dgm:cxn modelId="{86CED9E4-2C5E-4C03-9187-108887DAC174}" srcId="{7DA38278-A321-4C12-94AF-19436FC2EF1B}" destId="{372B1315-0F37-4D23-BE6A-9FF8C33535C9}" srcOrd="0" destOrd="0" parTransId="{DCFC512B-52A4-4F08-BA9F-BC58FDF2B7BD}" sibTransId="{10CDDEB3-9AE2-4B78-9C86-8ED03D556EA4}"/>
    <dgm:cxn modelId="{92AA15E5-A529-4991-A033-E2E8A349FF4D}" srcId="{3BF46A87-57C9-497E-9D37-048EFCAAC6C1}" destId="{AFBBE04B-03AA-42B3-8C51-2E8410E9F973}" srcOrd="0" destOrd="0" parTransId="{6F516B6A-664E-40F0-B063-CF1C05BF7C69}" sibTransId="{A57ABD9E-0091-40CC-B3FE-F8689ACD4AEF}"/>
    <dgm:cxn modelId="{66DA09E9-4FB2-47DA-8D0C-E5D4892DAA7D}" srcId="{97AE052F-416C-40F6-8659-5AA4284039BB}" destId="{54C4B290-86D7-4F10-BF98-92E8F4F89B7F}" srcOrd="0" destOrd="0" parTransId="{3B1A6433-603D-4BD2-BE6E-65F028D84535}" sibTransId="{398F3831-C5FF-4348-89C5-17CE5A6553D7}"/>
    <dgm:cxn modelId="{F076DFEB-09C1-4F23-8702-9F3F07A3BAB3}" type="presOf" srcId="{D2DFC473-9223-4F4A-A794-BD426792EBB1}" destId="{1DC56D33-9E7D-4266-8943-E89CFF305F91}" srcOrd="0" destOrd="1" presId="urn:microsoft.com/office/officeart/2005/8/layout/rings+Icon"/>
    <dgm:cxn modelId="{C3A17661-A05E-495C-B913-738BA7955F02}" type="presParOf" srcId="{E3D9EA5C-5CA1-4505-AD4F-F04EE8B803E8}" destId="{1DC56D33-9E7D-4266-8943-E89CFF305F91}" srcOrd="0" destOrd="0" presId="urn:microsoft.com/office/officeart/2005/8/layout/rings+Icon"/>
    <dgm:cxn modelId="{A2F45138-012D-48E2-B580-A12F8F23061B}" type="presParOf" srcId="{E3D9EA5C-5CA1-4505-AD4F-F04EE8B803E8}" destId="{953EFDAB-7347-4CA3-B9F7-09401FE51F5F}" srcOrd="1" destOrd="0" presId="urn:microsoft.com/office/officeart/2005/8/layout/rings+Icon"/>
    <dgm:cxn modelId="{27055C9A-A84B-4D55-8638-EC81490F8A96}" type="presParOf" srcId="{E3D9EA5C-5CA1-4505-AD4F-F04EE8B803E8}" destId="{3FDF82B6-0846-4754-B02A-AAD7FA2E6E44}" srcOrd="2" destOrd="0" presId="urn:microsoft.com/office/officeart/2005/8/layout/rings+Icon"/>
    <dgm:cxn modelId="{D69129CD-6D88-4526-9637-D2671055D084}" type="presParOf" srcId="{E3D9EA5C-5CA1-4505-AD4F-F04EE8B803E8}" destId="{3627CC0E-4AE1-4DB0-B87F-39BA4EDD841F}" srcOrd="3" destOrd="0" presId="urn:microsoft.com/office/officeart/2005/8/layout/rings+Icon"/>
    <dgm:cxn modelId="{84A9F603-77DF-48EE-8A12-6DDF745839A3}" type="presParOf" srcId="{E3D9EA5C-5CA1-4505-AD4F-F04EE8B803E8}" destId="{B51FD7CC-B34B-4A11-A3A6-18D4E4126E75}" srcOrd="4" destOrd="0" presId="urn:microsoft.com/office/officeart/2005/8/layout/rings+Icon"/>
    <dgm:cxn modelId="{43A8ED3B-15BA-47FB-9D86-5A06AB9AD2E1}" type="presParOf" srcId="{E3D9EA5C-5CA1-4505-AD4F-F04EE8B803E8}" destId="{0A5322AC-4875-45AF-8841-1635CAD8A7D7}" srcOrd="5" destOrd="0" presId="urn:microsoft.com/office/officeart/2005/8/layout/rings+Icon"/>
    <dgm:cxn modelId="{C6275BEF-0897-41CC-A0E5-A2B2ED35265C}" type="presParOf" srcId="{E3D9EA5C-5CA1-4505-AD4F-F04EE8B803E8}" destId="{24212FB7-57E8-4351-91D2-383D4F9373AE}" srcOrd="6"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40C621-7E27-4026-9219-6ECD9E009474}">
      <dsp:nvSpPr>
        <dsp:cNvPr id="0" name=""/>
        <dsp:cNvSpPr/>
      </dsp:nvSpPr>
      <dsp:spPr>
        <a:xfrm>
          <a:off x="143610" y="2408324"/>
          <a:ext cx="2150066" cy="708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Data</a:t>
          </a:r>
        </a:p>
      </dsp:txBody>
      <dsp:txXfrm>
        <a:off x="143610" y="2408324"/>
        <a:ext cx="2150066" cy="708544"/>
      </dsp:txXfrm>
    </dsp:sp>
    <dsp:sp modelId="{FDB852B1-B000-486F-A2AB-5B1C940E1DC2}">
      <dsp:nvSpPr>
        <dsp:cNvPr id="0" name=""/>
        <dsp:cNvSpPr/>
      </dsp:nvSpPr>
      <dsp:spPr>
        <a:xfrm>
          <a:off x="141167" y="2192828"/>
          <a:ext cx="171028" cy="171028"/>
        </a:xfrm>
        <a:prstGeom prst="ellipse">
          <a:avLst/>
        </a:prstGeom>
        <a:solidFill>
          <a:schemeClr val="accent1">
            <a:lumMod val="60000"/>
            <a:lumOff val="4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8B333C-2A5E-40DA-A67D-BFDE0F89072C}">
      <dsp:nvSpPr>
        <dsp:cNvPr id="0" name=""/>
        <dsp:cNvSpPr/>
      </dsp:nvSpPr>
      <dsp:spPr>
        <a:xfrm>
          <a:off x="260886" y="1953389"/>
          <a:ext cx="171028" cy="171028"/>
        </a:xfrm>
        <a:prstGeom prst="ellipse">
          <a:avLst/>
        </a:prstGeom>
        <a:solidFill>
          <a:schemeClr val="accent1">
            <a:lumMod val="40000"/>
            <a:lumOff val="6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50822A-72AB-4ABD-848F-57D3C2FDA219}">
      <dsp:nvSpPr>
        <dsp:cNvPr id="0" name=""/>
        <dsp:cNvSpPr/>
      </dsp:nvSpPr>
      <dsp:spPr>
        <a:xfrm>
          <a:off x="548213" y="2001277"/>
          <a:ext cx="268758" cy="268758"/>
        </a:xfrm>
        <a:prstGeom prst="ellipse">
          <a:avLst/>
        </a:prstGeom>
        <a:solidFill>
          <a:srgbClr val="0070C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80E66F-10E5-4596-B6D5-98322F48AAF1}">
      <dsp:nvSpPr>
        <dsp:cNvPr id="0" name=""/>
        <dsp:cNvSpPr/>
      </dsp:nvSpPr>
      <dsp:spPr>
        <a:xfrm>
          <a:off x="787653" y="1737894"/>
          <a:ext cx="171028" cy="171028"/>
        </a:xfrm>
        <a:prstGeom prst="ellipse">
          <a:avLst/>
        </a:prstGeom>
        <a:solidFill>
          <a:schemeClr val="accent1">
            <a:lumMod val="40000"/>
            <a:lumOff val="6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127461-E077-4CF3-8428-2A3BB0506674}">
      <dsp:nvSpPr>
        <dsp:cNvPr id="0" name=""/>
        <dsp:cNvSpPr/>
      </dsp:nvSpPr>
      <dsp:spPr>
        <a:xfrm>
          <a:off x="1098924" y="1642118"/>
          <a:ext cx="171028" cy="171028"/>
        </a:xfrm>
        <a:prstGeom prst="ellipse">
          <a:avLst/>
        </a:prstGeom>
        <a:solidFill>
          <a:schemeClr val="accent1">
            <a:lumMod val="60000"/>
            <a:lumOff val="4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4419EB-6F7D-466B-9012-063E6E96ED68}">
      <dsp:nvSpPr>
        <dsp:cNvPr id="0" name=""/>
        <dsp:cNvSpPr/>
      </dsp:nvSpPr>
      <dsp:spPr>
        <a:xfrm>
          <a:off x="1482027" y="1809725"/>
          <a:ext cx="171028" cy="171028"/>
        </a:xfrm>
        <a:prstGeom prst="ellipse">
          <a:avLst/>
        </a:prstGeom>
        <a:solidFill>
          <a:schemeClr val="accent1">
            <a:lumMod val="60000"/>
            <a:lumOff val="4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0B0AC7-C555-48F5-8B65-E3010FF69155}">
      <dsp:nvSpPr>
        <dsp:cNvPr id="0" name=""/>
        <dsp:cNvSpPr/>
      </dsp:nvSpPr>
      <dsp:spPr>
        <a:xfrm>
          <a:off x="1721466" y="1929445"/>
          <a:ext cx="268758" cy="268758"/>
        </a:xfrm>
        <a:prstGeom prst="ellipse">
          <a:avLst/>
        </a:prstGeom>
        <a:solidFill>
          <a:srgbClr val="0070C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015819-C1A9-4166-937C-CF240FB7336E}">
      <dsp:nvSpPr>
        <dsp:cNvPr id="0" name=""/>
        <dsp:cNvSpPr/>
      </dsp:nvSpPr>
      <dsp:spPr>
        <a:xfrm>
          <a:off x="2056681" y="2192828"/>
          <a:ext cx="171028" cy="171028"/>
        </a:xfrm>
        <a:prstGeom prst="ellipse">
          <a:avLst/>
        </a:prstGeom>
        <a:solidFill>
          <a:srgbClr val="0070C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085752-1E01-44D7-B589-76D81EEF37B6}">
      <dsp:nvSpPr>
        <dsp:cNvPr id="0" name=""/>
        <dsp:cNvSpPr/>
      </dsp:nvSpPr>
      <dsp:spPr>
        <a:xfrm>
          <a:off x="2200344" y="2456211"/>
          <a:ext cx="171028" cy="171028"/>
        </a:xfrm>
        <a:prstGeom prst="ellipse">
          <a:avLst/>
        </a:prstGeom>
        <a:solidFill>
          <a:srgbClr val="00B0F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195C3B-3297-4DD5-9BC0-193DC98F22CB}">
      <dsp:nvSpPr>
        <dsp:cNvPr id="0" name=""/>
        <dsp:cNvSpPr/>
      </dsp:nvSpPr>
      <dsp:spPr>
        <a:xfrm>
          <a:off x="909078" y="1953389"/>
          <a:ext cx="439786" cy="439786"/>
        </a:xfrm>
        <a:prstGeom prst="ellipse">
          <a:avLst/>
        </a:prstGeom>
        <a:solidFill>
          <a:srgbClr val="00206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51DB7F-22E0-40C8-83E4-3AC1C9FFA686}">
      <dsp:nvSpPr>
        <dsp:cNvPr id="0" name=""/>
        <dsp:cNvSpPr/>
      </dsp:nvSpPr>
      <dsp:spPr>
        <a:xfrm>
          <a:off x="0" y="2918676"/>
          <a:ext cx="171028" cy="171028"/>
        </a:xfrm>
        <a:prstGeom prst="ellipse">
          <a:avLst/>
        </a:prstGeom>
        <a:solidFill>
          <a:schemeClr val="accent2">
            <a:lumMod val="40000"/>
            <a:lumOff val="6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976EAA-5CBC-4B4C-A447-FCF2A94FFF26}">
      <dsp:nvSpPr>
        <dsp:cNvPr id="0" name=""/>
        <dsp:cNvSpPr/>
      </dsp:nvSpPr>
      <dsp:spPr>
        <a:xfrm>
          <a:off x="165111" y="3078754"/>
          <a:ext cx="268758" cy="268758"/>
        </a:xfrm>
        <a:prstGeom prst="ellipse">
          <a:avLst/>
        </a:prstGeom>
        <a:solidFill>
          <a:srgbClr val="FFC00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BA40B8-E68B-4AA6-B5A1-D6B52CD78479}">
      <dsp:nvSpPr>
        <dsp:cNvPr id="0" name=""/>
        <dsp:cNvSpPr/>
      </dsp:nvSpPr>
      <dsp:spPr>
        <a:xfrm>
          <a:off x="524270" y="3270305"/>
          <a:ext cx="390921" cy="390921"/>
        </a:xfrm>
        <a:prstGeom prst="ellipse">
          <a:avLst/>
        </a:prstGeom>
        <a:solidFill>
          <a:srgbClr val="FFFF0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A39AC9-C06E-4B91-90C9-EE2D26938D1C}">
      <dsp:nvSpPr>
        <dsp:cNvPr id="0" name=""/>
        <dsp:cNvSpPr/>
      </dsp:nvSpPr>
      <dsp:spPr>
        <a:xfrm>
          <a:off x="1027092" y="3581576"/>
          <a:ext cx="171028" cy="171028"/>
        </a:xfrm>
        <a:prstGeom prst="ellipse">
          <a:avLst/>
        </a:prstGeom>
        <a:solidFill>
          <a:srgbClr val="FFC00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431622-ED96-4032-AE29-8ACD04AF6D11}">
      <dsp:nvSpPr>
        <dsp:cNvPr id="0" name=""/>
        <dsp:cNvSpPr/>
      </dsp:nvSpPr>
      <dsp:spPr>
        <a:xfrm>
          <a:off x="1122868" y="3270305"/>
          <a:ext cx="268758" cy="268758"/>
        </a:xfrm>
        <a:prstGeom prst="ellipse">
          <a:avLst/>
        </a:prstGeom>
        <a:solidFill>
          <a:schemeClr val="accent2">
            <a:lumMod val="40000"/>
            <a:lumOff val="6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B2AAEE-231A-4544-980E-EDA80317E2A7}">
      <dsp:nvSpPr>
        <dsp:cNvPr id="0" name=""/>
        <dsp:cNvSpPr/>
      </dsp:nvSpPr>
      <dsp:spPr>
        <a:xfrm>
          <a:off x="1362307" y="3605520"/>
          <a:ext cx="171028" cy="171028"/>
        </a:xfrm>
        <a:prstGeom prst="ellipse">
          <a:avLst/>
        </a:prstGeom>
        <a:solidFill>
          <a:srgbClr val="FFC00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E9A96B-2625-4816-84D7-70A24583E20B}">
      <dsp:nvSpPr>
        <dsp:cNvPr id="0" name=""/>
        <dsp:cNvSpPr/>
      </dsp:nvSpPr>
      <dsp:spPr>
        <a:xfrm>
          <a:off x="1577802" y="3222417"/>
          <a:ext cx="390921" cy="390921"/>
        </a:xfrm>
        <a:prstGeom prst="ellipse">
          <a:avLst/>
        </a:prstGeom>
        <a:solidFill>
          <a:srgbClr val="FFFF0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07A5E4-43F5-4AEB-AF1C-3B5BB04FF894}">
      <dsp:nvSpPr>
        <dsp:cNvPr id="0" name=""/>
        <dsp:cNvSpPr/>
      </dsp:nvSpPr>
      <dsp:spPr>
        <a:xfrm>
          <a:off x="2104569" y="3126641"/>
          <a:ext cx="268758" cy="268758"/>
        </a:xfrm>
        <a:prstGeom prst="ellipse">
          <a:avLst/>
        </a:prstGeom>
        <a:solidFill>
          <a:schemeClr val="accent2">
            <a:lumMod val="40000"/>
            <a:lumOff val="6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15BFFF-CE16-476C-B8CF-87F179E09359}">
      <dsp:nvSpPr>
        <dsp:cNvPr id="0" name=""/>
        <dsp:cNvSpPr/>
      </dsp:nvSpPr>
      <dsp:spPr>
        <a:xfrm>
          <a:off x="2373327" y="2000879"/>
          <a:ext cx="789305" cy="1506869"/>
        </a:xfrm>
        <a:prstGeom prst="chevron">
          <a:avLst>
            <a:gd name="adj" fmla="val 62310"/>
          </a:avLst>
        </a:prstGeom>
        <a:pattFill prst="sphere">
          <a:fgClr>
            <a:srgbClr val="92D050"/>
          </a:fgClr>
          <a:bgClr>
            <a:schemeClr val="bg1"/>
          </a:bgClr>
        </a:pattFill>
        <a:ln>
          <a:noFill/>
        </a:ln>
        <a:effectLst/>
      </dsp:spPr>
      <dsp:style>
        <a:lnRef idx="0">
          <a:scrgbClr r="0" g="0" b="0"/>
        </a:lnRef>
        <a:fillRef idx="1">
          <a:scrgbClr r="0" g="0" b="0"/>
        </a:fillRef>
        <a:effectRef idx="0">
          <a:scrgbClr r="0" g="0" b="0"/>
        </a:effectRef>
        <a:fontRef idx="minor">
          <a:schemeClr val="lt1"/>
        </a:fontRef>
      </dsp:style>
    </dsp:sp>
    <dsp:sp modelId="{8437DE7A-BCE2-4DAA-8EF0-F5A33320FB36}">
      <dsp:nvSpPr>
        <dsp:cNvPr id="0" name=""/>
        <dsp:cNvSpPr/>
      </dsp:nvSpPr>
      <dsp:spPr>
        <a:xfrm>
          <a:off x="3162632" y="2001611"/>
          <a:ext cx="2152650" cy="1506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Algorithm</a:t>
          </a:r>
        </a:p>
      </dsp:txBody>
      <dsp:txXfrm>
        <a:off x="3162632" y="2001611"/>
        <a:ext cx="2152650" cy="1506855"/>
      </dsp:txXfrm>
    </dsp:sp>
    <dsp:sp modelId="{19F2FD61-CA20-473B-BC7D-51D57C8291FC}">
      <dsp:nvSpPr>
        <dsp:cNvPr id="0" name=""/>
        <dsp:cNvSpPr/>
      </dsp:nvSpPr>
      <dsp:spPr>
        <a:xfrm>
          <a:off x="5315282" y="2000879"/>
          <a:ext cx="789305" cy="1506869"/>
        </a:xfrm>
        <a:prstGeom prst="chevron">
          <a:avLst>
            <a:gd name="adj" fmla="val 62310"/>
          </a:avLst>
        </a:prstGeom>
        <a:solidFill>
          <a:schemeClr val="accent3">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FEAADBA-BADF-4AA4-A8F2-8561FA5D154E}">
      <dsp:nvSpPr>
        <dsp:cNvPr id="0" name=""/>
        <dsp:cNvSpPr/>
      </dsp:nvSpPr>
      <dsp:spPr>
        <a:xfrm>
          <a:off x="6190693" y="1876348"/>
          <a:ext cx="1829752" cy="1829752"/>
        </a:xfrm>
        <a:prstGeom prst="ellipse">
          <a:avLst/>
        </a:prstGeom>
        <a:solidFill>
          <a:schemeClr val="accent3">
            <a:lumMod val="5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11300">
            <a:lnSpc>
              <a:spcPct val="90000"/>
            </a:lnSpc>
            <a:spcBef>
              <a:spcPct val="0"/>
            </a:spcBef>
            <a:spcAft>
              <a:spcPct val="35000"/>
            </a:spcAft>
            <a:buNone/>
          </a:pPr>
          <a:r>
            <a:rPr lang="en-US" sz="3400" kern="1200" dirty="0"/>
            <a:t>Results</a:t>
          </a:r>
        </a:p>
      </dsp:txBody>
      <dsp:txXfrm>
        <a:off x="6458654" y="2144309"/>
        <a:ext cx="1293830" cy="1293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C56D33-9E7D-4266-8943-E89CFF305F91}">
      <dsp:nvSpPr>
        <dsp:cNvPr id="0" name=""/>
        <dsp:cNvSpPr/>
      </dsp:nvSpPr>
      <dsp:spPr>
        <a:xfrm>
          <a:off x="0" y="808544"/>
          <a:ext cx="2058988" cy="2059022"/>
        </a:xfrm>
        <a:prstGeom prst="ellipse">
          <a:avLst/>
        </a:prstGeom>
        <a:solidFill>
          <a:schemeClr val="accent5">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Act</a:t>
          </a:r>
        </a:p>
        <a:p>
          <a:pPr marL="171450" lvl="1" indent="-171450" algn="l" defTabSz="711200">
            <a:lnSpc>
              <a:spcPct val="90000"/>
            </a:lnSpc>
            <a:spcBef>
              <a:spcPct val="0"/>
            </a:spcBef>
            <a:spcAft>
              <a:spcPct val="15000"/>
            </a:spcAft>
            <a:buChar char="•"/>
          </a:pPr>
          <a:r>
            <a:rPr lang="en-US" sz="1600" kern="1200" dirty="0"/>
            <a:t>If-Then programming</a:t>
          </a:r>
        </a:p>
        <a:p>
          <a:pPr marL="171450" lvl="1" indent="-171450" algn="l" defTabSz="711200">
            <a:lnSpc>
              <a:spcPct val="90000"/>
            </a:lnSpc>
            <a:spcBef>
              <a:spcPct val="0"/>
            </a:spcBef>
            <a:spcAft>
              <a:spcPct val="15000"/>
            </a:spcAft>
            <a:buChar char="•"/>
          </a:pPr>
          <a:r>
            <a:rPr lang="en-US" sz="1600" kern="1200" dirty="0"/>
            <a:t>Fire alarm or cruise control</a:t>
          </a:r>
        </a:p>
      </dsp:txBody>
      <dsp:txXfrm>
        <a:off x="301532" y="1110081"/>
        <a:ext cx="1455924" cy="1455948"/>
      </dsp:txXfrm>
    </dsp:sp>
    <dsp:sp modelId="{953EFDAB-7347-4CA3-B9F7-09401FE51F5F}">
      <dsp:nvSpPr>
        <dsp:cNvPr id="0" name=""/>
        <dsp:cNvSpPr/>
      </dsp:nvSpPr>
      <dsp:spPr>
        <a:xfrm>
          <a:off x="1054235" y="2323593"/>
          <a:ext cx="2058988" cy="2059022"/>
        </a:xfrm>
        <a:prstGeom prst="ellipse">
          <a:avLst/>
        </a:prstGeom>
        <a:solidFill>
          <a:schemeClr val="accent5">
            <a:alpha val="50000"/>
            <a:hueOff val="1863053"/>
            <a:satOff val="-1606"/>
            <a:lumOff val="212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Predict</a:t>
          </a:r>
        </a:p>
        <a:p>
          <a:pPr marL="114300" lvl="1" indent="-114300" algn="l" defTabSz="533400">
            <a:lnSpc>
              <a:spcPct val="90000"/>
            </a:lnSpc>
            <a:spcBef>
              <a:spcPct val="0"/>
            </a:spcBef>
            <a:spcAft>
              <a:spcPct val="15000"/>
            </a:spcAft>
            <a:buChar char="•"/>
          </a:pPr>
          <a:r>
            <a:rPr lang="en-US" sz="1200" kern="1200" dirty="0"/>
            <a:t>Mapping known info to unknown info.</a:t>
          </a:r>
        </a:p>
        <a:p>
          <a:pPr marL="114300" lvl="1" indent="-114300" algn="l" defTabSz="533400">
            <a:lnSpc>
              <a:spcPct val="90000"/>
            </a:lnSpc>
            <a:spcBef>
              <a:spcPct val="0"/>
            </a:spcBef>
            <a:spcAft>
              <a:spcPct val="15000"/>
            </a:spcAft>
            <a:buChar char="•"/>
          </a:pPr>
          <a:r>
            <a:rPr lang="en-US" sz="1200" kern="1200" dirty="0"/>
            <a:t>Requires explicit  programming to make statistical predictions</a:t>
          </a:r>
        </a:p>
      </dsp:txBody>
      <dsp:txXfrm>
        <a:off x="1355767" y="2625130"/>
        <a:ext cx="1455924" cy="1455948"/>
      </dsp:txXfrm>
    </dsp:sp>
    <dsp:sp modelId="{3FDF82B6-0846-4754-B02A-AAD7FA2E6E44}">
      <dsp:nvSpPr>
        <dsp:cNvPr id="0" name=""/>
        <dsp:cNvSpPr/>
      </dsp:nvSpPr>
      <dsp:spPr>
        <a:xfrm>
          <a:off x="2109309" y="808544"/>
          <a:ext cx="2058988" cy="2059022"/>
        </a:xfrm>
        <a:prstGeom prst="ellipse">
          <a:avLst/>
        </a:prstGeom>
        <a:solidFill>
          <a:schemeClr val="accent5">
            <a:alpha val="50000"/>
            <a:hueOff val="3726106"/>
            <a:satOff val="-3211"/>
            <a:lumOff val="424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Learn</a:t>
          </a:r>
        </a:p>
        <a:p>
          <a:pPr marL="114300" lvl="1" indent="-114300" algn="l" defTabSz="533400">
            <a:lnSpc>
              <a:spcPct val="90000"/>
            </a:lnSpc>
            <a:spcBef>
              <a:spcPct val="0"/>
            </a:spcBef>
            <a:spcAft>
              <a:spcPct val="15000"/>
            </a:spcAft>
            <a:buChar char="•"/>
          </a:pPr>
          <a:r>
            <a:rPr lang="en-US" sz="1200" kern="1200" dirty="0"/>
            <a:t>Does not require explicit hand-programming to make predictions</a:t>
          </a:r>
        </a:p>
      </dsp:txBody>
      <dsp:txXfrm>
        <a:off x="2410841" y="1110081"/>
        <a:ext cx="1455924" cy="1455948"/>
      </dsp:txXfrm>
    </dsp:sp>
    <dsp:sp modelId="{3627CC0E-4AE1-4DB0-B87F-39BA4EDD841F}">
      <dsp:nvSpPr>
        <dsp:cNvPr id="0" name=""/>
        <dsp:cNvSpPr/>
      </dsp:nvSpPr>
      <dsp:spPr>
        <a:xfrm>
          <a:off x="3163545" y="2323593"/>
          <a:ext cx="2058988" cy="2059022"/>
        </a:xfrm>
        <a:prstGeom prst="ellipse">
          <a:avLst/>
        </a:prstGeom>
        <a:solidFill>
          <a:schemeClr val="accent5">
            <a:alpha val="50000"/>
            <a:hueOff val="5589159"/>
            <a:satOff val="-4817"/>
            <a:lumOff val="637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Create</a:t>
          </a:r>
        </a:p>
        <a:p>
          <a:pPr marL="171450" lvl="1" indent="-171450" algn="l" defTabSz="711200">
            <a:lnSpc>
              <a:spcPct val="90000"/>
            </a:lnSpc>
            <a:spcBef>
              <a:spcPct val="0"/>
            </a:spcBef>
            <a:spcAft>
              <a:spcPct val="15000"/>
            </a:spcAft>
            <a:buChar char="•"/>
          </a:pPr>
          <a:r>
            <a:rPr lang="en-US" sz="1600" kern="1200" dirty="0"/>
            <a:t>Takes data to create something new</a:t>
          </a:r>
        </a:p>
      </dsp:txBody>
      <dsp:txXfrm>
        <a:off x="3465077" y="2625130"/>
        <a:ext cx="1455924" cy="1455948"/>
      </dsp:txXfrm>
    </dsp:sp>
    <dsp:sp modelId="{B51FD7CC-B34B-4A11-A3A6-18D4E4126E75}">
      <dsp:nvSpPr>
        <dsp:cNvPr id="0" name=""/>
        <dsp:cNvSpPr/>
      </dsp:nvSpPr>
      <dsp:spPr>
        <a:xfrm>
          <a:off x="4218619" y="808544"/>
          <a:ext cx="2058988" cy="2059022"/>
        </a:xfrm>
        <a:prstGeom prst="ellipse">
          <a:avLst/>
        </a:prstGeom>
        <a:solidFill>
          <a:schemeClr val="accent5">
            <a:alpha val="50000"/>
            <a:hueOff val="7452213"/>
            <a:satOff val="-6423"/>
            <a:lumOff val="849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Relate</a:t>
          </a:r>
        </a:p>
        <a:p>
          <a:pPr marL="114300" lvl="1" indent="-114300" algn="l" defTabSz="622300">
            <a:lnSpc>
              <a:spcPct val="90000"/>
            </a:lnSpc>
            <a:spcBef>
              <a:spcPct val="0"/>
            </a:spcBef>
            <a:spcAft>
              <a:spcPct val="15000"/>
            </a:spcAft>
            <a:buChar char="•"/>
          </a:pPr>
          <a:r>
            <a:rPr lang="en-US" sz="1400" kern="1200" dirty="0"/>
            <a:t>Programmed to read human emotional response to respond accordingly</a:t>
          </a:r>
        </a:p>
      </dsp:txBody>
      <dsp:txXfrm>
        <a:off x="4520151" y="1110081"/>
        <a:ext cx="1455924" cy="1455948"/>
      </dsp:txXfrm>
    </dsp:sp>
    <dsp:sp modelId="{0A5322AC-4875-45AF-8841-1635CAD8A7D7}">
      <dsp:nvSpPr>
        <dsp:cNvPr id="0" name=""/>
        <dsp:cNvSpPr/>
      </dsp:nvSpPr>
      <dsp:spPr>
        <a:xfrm>
          <a:off x="5272854" y="2323593"/>
          <a:ext cx="2058988" cy="2059022"/>
        </a:xfrm>
        <a:prstGeom prst="ellipse">
          <a:avLst/>
        </a:prstGeom>
        <a:solidFill>
          <a:schemeClr val="accent5">
            <a:alpha val="50000"/>
            <a:hueOff val="9315266"/>
            <a:satOff val="-8028"/>
            <a:lumOff val="1062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Master</a:t>
          </a:r>
        </a:p>
        <a:p>
          <a:pPr marL="171450" lvl="1" indent="-171450" algn="l" defTabSz="711200">
            <a:lnSpc>
              <a:spcPct val="90000"/>
            </a:lnSpc>
            <a:spcBef>
              <a:spcPct val="0"/>
            </a:spcBef>
            <a:spcAft>
              <a:spcPct val="15000"/>
            </a:spcAft>
            <a:buChar char="•"/>
          </a:pPr>
          <a:r>
            <a:rPr lang="en-US" sz="1600" kern="1200" dirty="0"/>
            <a:t>Humans</a:t>
          </a:r>
        </a:p>
        <a:p>
          <a:pPr marL="171450" lvl="1" indent="-171450" algn="l" defTabSz="711200">
            <a:lnSpc>
              <a:spcPct val="90000"/>
            </a:lnSpc>
            <a:spcBef>
              <a:spcPct val="0"/>
            </a:spcBef>
            <a:spcAft>
              <a:spcPct val="15000"/>
            </a:spcAft>
            <a:buChar char="•"/>
          </a:pPr>
          <a:r>
            <a:rPr lang="en-US" sz="1600" kern="1200" dirty="0"/>
            <a:t>Artificial General Intelligence (theoretical)</a:t>
          </a:r>
        </a:p>
      </dsp:txBody>
      <dsp:txXfrm>
        <a:off x="5574386" y="2625130"/>
        <a:ext cx="1455924" cy="1455948"/>
      </dsp:txXfrm>
    </dsp:sp>
    <dsp:sp modelId="{24212FB7-57E8-4351-91D2-383D4F9373AE}">
      <dsp:nvSpPr>
        <dsp:cNvPr id="0" name=""/>
        <dsp:cNvSpPr/>
      </dsp:nvSpPr>
      <dsp:spPr>
        <a:xfrm>
          <a:off x="6327928" y="808544"/>
          <a:ext cx="2058988" cy="2059022"/>
        </a:xfrm>
        <a:prstGeom prst="ellipse">
          <a:avLst/>
        </a:prstGeom>
        <a:solidFill>
          <a:schemeClr val="accent5">
            <a:alpha val="50000"/>
            <a:hueOff val="11178319"/>
            <a:satOff val="-9634"/>
            <a:lumOff val="1274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Evolve</a:t>
          </a:r>
        </a:p>
        <a:p>
          <a:pPr marL="114300" lvl="1" indent="-114300" algn="l" defTabSz="577850">
            <a:lnSpc>
              <a:spcPct val="90000"/>
            </a:lnSpc>
            <a:spcBef>
              <a:spcPct val="0"/>
            </a:spcBef>
            <a:spcAft>
              <a:spcPct val="15000"/>
            </a:spcAft>
            <a:buChar char="•"/>
          </a:pPr>
          <a:r>
            <a:rPr lang="en-US" sz="1300" kern="1200" dirty="0"/>
            <a:t>Superhuman intelligence to adapt design to adapt to change (theoretical) </a:t>
          </a:r>
        </a:p>
      </dsp:txBody>
      <dsp:txXfrm>
        <a:off x="6629460" y="1110081"/>
        <a:ext cx="1455924" cy="1455948"/>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6CEE934-4A57-4B05-8F7B-E1C8D3ACA3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E1A7D79-7522-4A55-8A7C-B2BB8AA95AD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Footer Placeholder 3">
            <a:extLst>
              <a:ext uri="{FF2B5EF4-FFF2-40B4-BE49-F238E27FC236}">
                <a16:creationId xmlns:a16="http://schemas.microsoft.com/office/drawing/2014/main" id="{70A4C50D-FE45-48EB-B284-FBE4D57133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FA9BA3B-6F53-49E4-9159-847FA4042A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6C3E2A-350E-4A6D-BF8E-2945BB3CB07B}" type="slidenum">
              <a:rPr lang="en-US" smtClean="0"/>
              <a:t>‹#›</a:t>
            </a:fld>
            <a:endParaRPr lang="en-US"/>
          </a:p>
        </p:txBody>
      </p:sp>
    </p:spTree>
    <p:extLst>
      <p:ext uri="{BB962C8B-B14F-4D97-AF65-F5344CB8AC3E}">
        <p14:creationId xmlns:p14="http://schemas.microsoft.com/office/powerpoint/2010/main" val="9770411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5463F5-68AA-47AD-A87F-AEE1C0953CEB}" type="slidenum">
              <a:rPr lang="en-US" smtClean="0"/>
              <a:t>‹#›</a:t>
            </a:fld>
            <a:endParaRPr lang="en-US"/>
          </a:p>
        </p:txBody>
      </p:sp>
    </p:spTree>
    <p:extLst>
      <p:ext uri="{BB962C8B-B14F-4D97-AF65-F5344CB8AC3E}">
        <p14:creationId xmlns:p14="http://schemas.microsoft.com/office/powerpoint/2010/main" val="190414839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81976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2898667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440900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551996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309522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377149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2233829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7664447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886437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921586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3025380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2931476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3035979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729285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437160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1349641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2796195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4246099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33661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endParaRPr lang="en-US"/>
          </a:p>
        </p:txBody>
      </p:sp>
    </p:spTree>
    <p:extLst>
      <p:ext uri="{BB962C8B-B14F-4D97-AF65-F5344CB8AC3E}">
        <p14:creationId xmlns:p14="http://schemas.microsoft.com/office/powerpoint/2010/main" val="3199223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e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76592-4F78-4A8B-BF60-89C3C03833DA}"/>
              </a:ext>
            </a:extLst>
          </p:cNvPr>
          <p:cNvSpPr>
            <a:spLocks noGrp="1"/>
          </p:cNvSpPr>
          <p:nvPr>
            <p:ph type="ctrTitle"/>
          </p:nvPr>
        </p:nvSpPr>
        <p:spPr/>
        <p:txBody>
          <a:bodyPr>
            <a:normAutofit fontScale="90000"/>
          </a:bodyPr>
          <a:lstStyle/>
          <a:p>
            <a:r>
              <a:rPr lang="en-US" dirty="0"/>
              <a:t>Emerging Tech 101: Adapting to this Brave New World</a:t>
            </a:r>
            <a:br>
              <a:rPr lang="en-US" dirty="0"/>
            </a:br>
            <a:br>
              <a:rPr lang="en-US" dirty="0"/>
            </a:br>
            <a:r>
              <a:rPr lang="en-US" sz="1800" dirty="0"/>
              <a:t>Sponsored by the AABANY In-House Counsel Committee</a:t>
            </a:r>
            <a:endParaRPr lang="en-US" sz="1600" dirty="0"/>
          </a:p>
        </p:txBody>
      </p:sp>
      <p:sp>
        <p:nvSpPr>
          <p:cNvPr id="3" name="Subtitle 2">
            <a:extLst>
              <a:ext uri="{FF2B5EF4-FFF2-40B4-BE49-F238E27FC236}">
                <a16:creationId xmlns:a16="http://schemas.microsoft.com/office/drawing/2014/main" id="{22EAA6BA-355F-40DB-87EB-6223C37F00E1}"/>
              </a:ext>
            </a:extLst>
          </p:cNvPr>
          <p:cNvSpPr>
            <a:spLocks noGrp="1"/>
          </p:cNvSpPr>
          <p:nvPr>
            <p:ph type="subTitle" idx="1"/>
          </p:nvPr>
        </p:nvSpPr>
        <p:spPr/>
        <p:txBody>
          <a:bodyPr/>
          <a:lstStyle/>
          <a:p>
            <a:r>
              <a:rPr lang="en-US" dirty="0"/>
              <a:t>NAPABA NE Regional/AABANY Fall Conference </a:t>
            </a:r>
          </a:p>
          <a:p>
            <a:r>
              <a:rPr lang="en-US" dirty="0"/>
              <a:t>September 21, 2019, Fordham Law School</a:t>
            </a:r>
          </a:p>
          <a:p>
            <a:endParaRPr lang="en-US" dirty="0"/>
          </a:p>
        </p:txBody>
      </p:sp>
    </p:spTree>
    <p:extLst>
      <p:ext uri="{BB962C8B-B14F-4D97-AF65-F5344CB8AC3E}">
        <p14:creationId xmlns:p14="http://schemas.microsoft.com/office/powerpoint/2010/main" val="2948713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C3836-B575-46F3-8DEC-6B63D8A53708}"/>
              </a:ext>
            </a:extLst>
          </p:cNvPr>
          <p:cNvSpPr>
            <a:spLocks noGrp="1"/>
          </p:cNvSpPr>
          <p:nvPr>
            <p:ph type="title"/>
          </p:nvPr>
        </p:nvSpPr>
        <p:spPr/>
        <p:txBody>
          <a:bodyPr/>
          <a:lstStyle/>
          <a:p>
            <a:pPr algn="ctr"/>
            <a:r>
              <a:rPr lang="en-US" dirty="0"/>
              <a:t>Emerging Tech 101: </a:t>
            </a:r>
            <a:br>
              <a:rPr lang="en-US" dirty="0"/>
            </a:br>
            <a:br>
              <a:rPr lang="en-US" dirty="0"/>
            </a:br>
            <a:r>
              <a:rPr lang="en-US" dirty="0"/>
              <a:t>Artificial Intelligence</a:t>
            </a:r>
            <a:br>
              <a:rPr lang="en-US" dirty="0"/>
            </a:br>
            <a:r>
              <a:rPr lang="en-US" dirty="0"/>
              <a:t>Basics</a:t>
            </a:r>
          </a:p>
        </p:txBody>
      </p:sp>
      <p:sp>
        <p:nvSpPr>
          <p:cNvPr id="3" name="Content Placeholder 2">
            <a:extLst>
              <a:ext uri="{FF2B5EF4-FFF2-40B4-BE49-F238E27FC236}">
                <a16:creationId xmlns:a16="http://schemas.microsoft.com/office/drawing/2014/main" id="{141495FD-607E-43FA-9F44-38B775671352}"/>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p:txBody>
      </p:sp>
      <p:graphicFrame>
        <p:nvGraphicFramePr>
          <p:cNvPr id="4" name="Diagram 3">
            <a:extLst>
              <a:ext uri="{FF2B5EF4-FFF2-40B4-BE49-F238E27FC236}">
                <a16:creationId xmlns:a16="http://schemas.microsoft.com/office/drawing/2014/main" id="{D4A8C8F1-606D-4168-A5DE-3170F43F9E85}"/>
              </a:ext>
            </a:extLst>
          </p:cNvPr>
          <p:cNvGraphicFramePr/>
          <p:nvPr>
            <p:extLst>
              <p:ext uri="{D42A27DB-BD31-4B8C-83A1-F6EECF244321}">
                <p14:modId xmlns:p14="http://schemas.microsoft.com/office/powerpoint/2010/main" val="4207924058"/>
              </p:ext>
            </p:extLst>
          </p:nvPr>
        </p:nvGraphicFramePr>
        <p:xfrm>
          <a:off x="3470787" y="899951"/>
          <a:ext cx="8386917" cy="51911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7D20BB80-866D-498A-B8A7-4DE30C2AC9EE}"/>
              </a:ext>
            </a:extLst>
          </p:cNvPr>
          <p:cNvSpPr txBox="1"/>
          <p:nvPr/>
        </p:nvSpPr>
        <p:spPr>
          <a:xfrm>
            <a:off x="4573495" y="660524"/>
            <a:ext cx="5906745" cy="1231106"/>
          </a:xfrm>
          <a:prstGeom prst="rect">
            <a:avLst/>
          </a:prstGeom>
          <a:noFill/>
        </p:spPr>
        <p:txBody>
          <a:bodyPr wrap="square" rtlCol="0">
            <a:spAutoFit/>
          </a:bodyPr>
          <a:lstStyle/>
          <a:p>
            <a:pPr algn="ctr"/>
            <a:r>
              <a:rPr lang="en-US" sz="2800" dirty="0">
                <a:solidFill>
                  <a:schemeClr val="accent1"/>
                </a:solidFill>
              </a:rPr>
              <a:t>The Machine Intelligence Continuum (MIC)*</a:t>
            </a:r>
          </a:p>
          <a:p>
            <a:endParaRPr lang="en-US" dirty="0"/>
          </a:p>
        </p:txBody>
      </p:sp>
      <p:sp>
        <p:nvSpPr>
          <p:cNvPr id="6" name="TextBox 5">
            <a:extLst>
              <a:ext uri="{FF2B5EF4-FFF2-40B4-BE49-F238E27FC236}">
                <a16:creationId xmlns:a16="http://schemas.microsoft.com/office/drawing/2014/main" id="{D30F9A6D-E0D6-42B1-90A0-62ECF382F662}"/>
              </a:ext>
            </a:extLst>
          </p:cNvPr>
          <p:cNvSpPr txBox="1"/>
          <p:nvPr/>
        </p:nvSpPr>
        <p:spPr>
          <a:xfrm>
            <a:off x="4432686" y="5828144"/>
            <a:ext cx="6318333" cy="369332"/>
          </a:xfrm>
          <a:prstGeom prst="rect">
            <a:avLst/>
          </a:prstGeom>
          <a:noFill/>
        </p:spPr>
        <p:txBody>
          <a:bodyPr wrap="square" rtlCol="0">
            <a:spAutoFit/>
          </a:bodyPr>
          <a:lstStyle/>
          <a:p>
            <a:r>
              <a:rPr lang="en-US" dirty="0"/>
              <a:t>*</a:t>
            </a:r>
            <a:r>
              <a:rPr lang="en-US" sz="1200" dirty="0"/>
              <a:t>Yao, J., Jia, M, Zhou, A., </a:t>
            </a:r>
            <a:r>
              <a:rPr lang="en-US" sz="1200" i="1" dirty="0"/>
              <a:t>Applied Artificial Intelligence: A Handbook for Business Leaders (2018)</a:t>
            </a:r>
            <a:endParaRPr lang="en-US" i="1" dirty="0"/>
          </a:p>
        </p:txBody>
      </p:sp>
    </p:spTree>
    <p:extLst>
      <p:ext uri="{BB962C8B-B14F-4D97-AF65-F5344CB8AC3E}">
        <p14:creationId xmlns:p14="http://schemas.microsoft.com/office/powerpoint/2010/main" val="586576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C54-F41D-49DD-A309-2615AF1E0DBB}"/>
              </a:ext>
            </a:extLst>
          </p:cNvPr>
          <p:cNvSpPr>
            <a:spLocks noGrp="1"/>
          </p:cNvSpPr>
          <p:nvPr>
            <p:ph type="title"/>
          </p:nvPr>
        </p:nvSpPr>
        <p:spPr/>
        <p:txBody>
          <a:bodyPr/>
          <a:lstStyle/>
          <a:p>
            <a:pPr algn="ctr"/>
            <a:r>
              <a:rPr lang="en-US" dirty="0"/>
              <a:t>Emerging Tech 101: </a:t>
            </a:r>
            <a:br>
              <a:rPr lang="en-US" dirty="0"/>
            </a:br>
            <a:br>
              <a:rPr lang="en-US" dirty="0"/>
            </a:br>
            <a:r>
              <a:rPr lang="en-US" dirty="0"/>
              <a:t>Issue Spotting Artificial Intelligence</a:t>
            </a:r>
          </a:p>
        </p:txBody>
      </p:sp>
      <p:sp>
        <p:nvSpPr>
          <p:cNvPr id="3" name="Content Placeholder 2">
            <a:extLst>
              <a:ext uri="{FF2B5EF4-FFF2-40B4-BE49-F238E27FC236}">
                <a16:creationId xmlns:a16="http://schemas.microsoft.com/office/drawing/2014/main" id="{53DFDBDB-37F6-4C81-B88E-4859D7F02A65}"/>
              </a:ext>
            </a:extLst>
          </p:cNvPr>
          <p:cNvSpPr>
            <a:spLocks noGrp="1"/>
          </p:cNvSpPr>
          <p:nvPr>
            <p:ph idx="1"/>
          </p:nvPr>
        </p:nvSpPr>
        <p:spPr/>
        <p:txBody>
          <a:bodyPr>
            <a:normAutofit/>
          </a:bodyPr>
          <a:lstStyle/>
          <a:p>
            <a:endParaRPr lang="en-US" b="1" dirty="0"/>
          </a:p>
          <a:p>
            <a:pPr marL="0" indent="0">
              <a:buNone/>
            </a:pPr>
            <a:r>
              <a:rPr lang="en-US" b="1" dirty="0"/>
              <a:t>Questions raised by AI’s need for large amounts of data, the “black box” of the algorithm and abdicated some or all human decision-making to AI:</a:t>
            </a:r>
          </a:p>
          <a:p>
            <a:pPr marL="0" indent="0">
              <a:buNone/>
            </a:pPr>
            <a:r>
              <a:rPr lang="en-US" b="1" dirty="0"/>
              <a:t>	</a:t>
            </a:r>
            <a:endParaRPr lang="en-US" dirty="0"/>
          </a:p>
          <a:p>
            <a:pPr lvl="1"/>
            <a:r>
              <a:rPr lang="en-US" dirty="0"/>
              <a:t>Does the underlying data have bias?</a:t>
            </a:r>
          </a:p>
          <a:p>
            <a:pPr lvl="2"/>
            <a:r>
              <a:rPr lang="en-US" dirty="0"/>
              <a:t>How do you mitigate bias?</a:t>
            </a:r>
          </a:p>
          <a:p>
            <a:pPr lvl="1"/>
            <a:r>
              <a:rPr lang="en-US" dirty="0"/>
              <a:t>Is the data structured or unstructured?</a:t>
            </a:r>
          </a:p>
          <a:p>
            <a:pPr lvl="1"/>
            <a:r>
              <a:rPr lang="en-US" dirty="0"/>
              <a:t>How did the algorithm arrive at the result?</a:t>
            </a:r>
          </a:p>
          <a:p>
            <a:pPr lvl="1"/>
            <a:r>
              <a:rPr lang="en-US" dirty="0"/>
              <a:t>How accurate is the AI solution? </a:t>
            </a:r>
          </a:p>
          <a:p>
            <a:pPr lvl="1"/>
            <a:r>
              <a:rPr lang="en-US" dirty="0"/>
              <a:t>Is there human review and validation of the AI result?</a:t>
            </a:r>
          </a:p>
          <a:p>
            <a:pPr lvl="1"/>
            <a:r>
              <a:rPr lang="en-US" dirty="0"/>
              <a:t>How much decision making can or should be abdicated to AI?</a:t>
            </a:r>
          </a:p>
          <a:p>
            <a:pPr marL="502920" lvl="1" indent="0">
              <a:buNone/>
            </a:pPr>
            <a:endParaRPr lang="en-US" dirty="0"/>
          </a:p>
          <a:p>
            <a:pPr marL="502920" lvl="1" indent="0">
              <a:buNone/>
            </a:pPr>
            <a:endParaRPr lang="en-US" b="1" dirty="0"/>
          </a:p>
        </p:txBody>
      </p:sp>
    </p:spTree>
    <p:extLst>
      <p:ext uri="{BB962C8B-B14F-4D97-AF65-F5344CB8AC3E}">
        <p14:creationId xmlns:p14="http://schemas.microsoft.com/office/powerpoint/2010/main" val="1929714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C54-F41D-49DD-A309-2615AF1E0DBB}"/>
              </a:ext>
            </a:extLst>
          </p:cNvPr>
          <p:cNvSpPr>
            <a:spLocks noGrp="1"/>
          </p:cNvSpPr>
          <p:nvPr>
            <p:ph type="title"/>
          </p:nvPr>
        </p:nvSpPr>
        <p:spPr/>
        <p:txBody>
          <a:bodyPr/>
          <a:lstStyle/>
          <a:p>
            <a:pPr algn="ctr"/>
            <a:r>
              <a:rPr lang="en-US" dirty="0"/>
              <a:t>Emerging Tech 101: </a:t>
            </a:r>
            <a:br>
              <a:rPr lang="en-US" dirty="0"/>
            </a:br>
            <a:br>
              <a:rPr lang="en-US" dirty="0"/>
            </a:br>
            <a:r>
              <a:rPr lang="en-US" dirty="0"/>
              <a:t>Issue Spotting Artificial Intelligence</a:t>
            </a:r>
          </a:p>
        </p:txBody>
      </p:sp>
      <p:sp>
        <p:nvSpPr>
          <p:cNvPr id="3" name="Content Placeholder 2">
            <a:extLst>
              <a:ext uri="{FF2B5EF4-FFF2-40B4-BE49-F238E27FC236}">
                <a16:creationId xmlns:a16="http://schemas.microsoft.com/office/drawing/2014/main" id="{53DFDBDB-37F6-4C81-B88E-4859D7F02A65}"/>
              </a:ext>
            </a:extLst>
          </p:cNvPr>
          <p:cNvSpPr>
            <a:spLocks noGrp="1"/>
          </p:cNvSpPr>
          <p:nvPr>
            <p:ph idx="1"/>
          </p:nvPr>
        </p:nvSpPr>
        <p:spPr>
          <a:xfrm>
            <a:off x="3856439" y="851280"/>
            <a:ext cx="7315200" cy="5120640"/>
          </a:xfrm>
        </p:spPr>
        <p:txBody>
          <a:bodyPr>
            <a:normAutofit/>
          </a:bodyPr>
          <a:lstStyle/>
          <a:p>
            <a:pPr marL="0" indent="0">
              <a:buNone/>
            </a:pPr>
            <a:r>
              <a:rPr lang="en-US" b="1" dirty="0"/>
              <a:t>Privacy (which will overlay almost every implementation of AI)</a:t>
            </a:r>
          </a:p>
          <a:p>
            <a:pPr marL="0" indent="0">
              <a:buNone/>
            </a:pPr>
            <a:r>
              <a:rPr lang="en-US" dirty="0"/>
              <a:t>GDPR</a:t>
            </a:r>
          </a:p>
          <a:p>
            <a:pPr lvl="1"/>
            <a:r>
              <a:rPr lang="en-US" dirty="0"/>
              <a:t>Article 5 requires that companies limit the amount of data they collect and only use it for its original intended purpose.</a:t>
            </a:r>
          </a:p>
          <a:p>
            <a:pPr lvl="1"/>
            <a:r>
              <a:rPr lang="en-US" dirty="0"/>
              <a:t>Article 22 does not permit decisions made solely upon automated decision making that will produce legal effect upon the person or affect the person significantly.  </a:t>
            </a:r>
          </a:p>
          <a:p>
            <a:pPr lvl="1"/>
            <a:r>
              <a:rPr lang="en-US" dirty="0"/>
              <a:t>Article 13 requires that in the case of automated decision-making, at the time the data is collected by a company, the company discloses “meaningful information of logic.”</a:t>
            </a:r>
          </a:p>
          <a:p>
            <a:r>
              <a:rPr lang="en-US" dirty="0"/>
              <a:t>CCPA</a:t>
            </a:r>
          </a:p>
          <a:p>
            <a:pPr lvl="1"/>
            <a:r>
              <a:rPr lang="en-US" dirty="0"/>
              <a:t>Right to know what categories of personal information have been collected and for what purpose and must be disclosed specifically to the customer on demand.</a:t>
            </a:r>
          </a:p>
          <a:p>
            <a:pPr lvl="3"/>
            <a:endParaRPr lang="en-US" dirty="0"/>
          </a:p>
          <a:p>
            <a:pPr lvl="1"/>
            <a:endParaRPr lang="en-US" dirty="0"/>
          </a:p>
          <a:p>
            <a:pPr lvl="1"/>
            <a:endParaRPr lang="en-US" dirty="0"/>
          </a:p>
        </p:txBody>
      </p:sp>
    </p:spTree>
    <p:extLst>
      <p:ext uri="{BB962C8B-B14F-4D97-AF65-F5344CB8AC3E}">
        <p14:creationId xmlns:p14="http://schemas.microsoft.com/office/powerpoint/2010/main" val="3428906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C54-F41D-49DD-A309-2615AF1E0DBB}"/>
              </a:ext>
            </a:extLst>
          </p:cNvPr>
          <p:cNvSpPr>
            <a:spLocks noGrp="1"/>
          </p:cNvSpPr>
          <p:nvPr>
            <p:ph type="title"/>
          </p:nvPr>
        </p:nvSpPr>
        <p:spPr/>
        <p:txBody>
          <a:bodyPr/>
          <a:lstStyle/>
          <a:p>
            <a:pPr algn="ctr"/>
            <a:r>
              <a:rPr lang="en-US" dirty="0"/>
              <a:t>Emerging Tech 101: </a:t>
            </a:r>
            <a:br>
              <a:rPr lang="en-US" dirty="0"/>
            </a:br>
            <a:br>
              <a:rPr lang="en-US" dirty="0"/>
            </a:br>
            <a:r>
              <a:rPr lang="en-US" dirty="0"/>
              <a:t>Issue Spotting Artificial Intelligence</a:t>
            </a:r>
          </a:p>
        </p:txBody>
      </p:sp>
      <p:sp>
        <p:nvSpPr>
          <p:cNvPr id="3" name="Content Placeholder 2">
            <a:extLst>
              <a:ext uri="{FF2B5EF4-FFF2-40B4-BE49-F238E27FC236}">
                <a16:creationId xmlns:a16="http://schemas.microsoft.com/office/drawing/2014/main" id="{53DFDBDB-37F6-4C81-B88E-4859D7F02A65}"/>
              </a:ext>
            </a:extLst>
          </p:cNvPr>
          <p:cNvSpPr>
            <a:spLocks noGrp="1"/>
          </p:cNvSpPr>
          <p:nvPr>
            <p:ph idx="1"/>
          </p:nvPr>
        </p:nvSpPr>
        <p:spPr/>
        <p:txBody>
          <a:bodyPr>
            <a:normAutofit/>
          </a:bodyPr>
          <a:lstStyle/>
          <a:p>
            <a:pPr marL="0" indent="0">
              <a:buNone/>
            </a:pPr>
            <a:endParaRPr lang="en-US" b="1" dirty="0"/>
          </a:p>
          <a:p>
            <a:pPr marL="0" indent="0">
              <a:buNone/>
            </a:pPr>
            <a:r>
              <a:rPr lang="en-US" b="1" dirty="0"/>
              <a:t>Human Resources</a:t>
            </a:r>
          </a:p>
          <a:p>
            <a:r>
              <a:rPr lang="en-US" dirty="0"/>
              <a:t>AI in the hiring process may lead to discrimination if  underlying data sets and algorithm reflects bias.   </a:t>
            </a:r>
          </a:p>
          <a:p>
            <a:r>
              <a:rPr lang="en-US" dirty="0"/>
              <a:t>Illinois Artificial Intelligence Video Interview Act (Act), signed on August 9, 2019 and effective January 1, 2020. </a:t>
            </a:r>
          </a:p>
          <a:p>
            <a:pPr lvl="2"/>
            <a:r>
              <a:rPr lang="en-US" dirty="0"/>
              <a:t>Employers may use AI to analyze video interviews only if: </a:t>
            </a:r>
          </a:p>
          <a:p>
            <a:pPr lvl="3"/>
            <a:r>
              <a:rPr lang="en-US" dirty="0"/>
              <a:t>1) the employer notifies the applicant that the videotaped interview may be analyzed using AI for purposes of evaluating the applicant's fitness for the position, </a:t>
            </a:r>
          </a:p>
          <a:p>
            <a:pPr lvl="3"/>
            <a:r>
              <a:rPr lang="en-US" dirty="0"/>
              <a:t>2) the employer provides the applicant with information about how the AI works and what characteristics it uses to evaluate applicants, and</a:t>
            </a:r>
          </a:p>
          <a:p>
            <a:pPr lvl="3"/>
            <a:r>
              <a:rPr lang="en-US" dirty="0"/>
              <a:t> 3) the employer obtains consent from the applicant to use AI for an analysis of the video interview. </a:t>
            </a:r>
          </a:p>
          <a:p>
            <a:pPr marL="502920" lvl="1" indent="0">
              <a:buNone/>
            </a:pPr>
            <a:endParaRPr lang="en-US" dirty="0"/>
          </a:p>
          <a:p>
            <a:pPr lvl="1"/>
            <a:endParaRPr lang="en-US" dirty="0"/>
          </a:p>
        </p:txBody>
      </p:sp>
    </p:spTree>
    <p:extLst>
      <p:ext uri="{BB962C8B-B14F-4D97-AF65-F5344CB8AC3E}">
        <p14:creationId xmlns:p14="http://schemas.microsoft.com/office/powerpoint/2010/main" val="2449354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Emerging Tech 101:</a:t>
            </a:r>
            <a:br>
              <a:rPr lang="en-US" dirty="0"/>
            </a:br>
            <a:br>
              <a:rPr lang="en-US" dirty="0"/>
            </a:br>
            <a:r>
              <a:rPr lang="en-US" dirty="0"/>
              <a:t>Artificial Intelligence</a:t>
            </a:r>
          </a:p>
        </p:txBody>
      </p:sp>
      <p:sp>
        <p:nvSpPr>
          <p:cNvPr id="3" name="Content Placeholder 2"/>
          <p:cNvSpPr>
            <a:spLocks noGrp="1"/>
          </p:cNvSpPr>
          <p:nvPr>
            <p:ph idx="1"/>
          </p:nvPr>
        </p:nvSpPr>
        <p:spPr/>
        <p:txBody>
          <a:bodyPr>
            <a:normAutofit/>
          </a:bodyPr>
          <a:lstStyle/>
          <a:p>
            <a:pPr marL="0" indent="0" algn="ctr">
              <a:buNone/>
            </a:pPr>
            <a:r>
              <a:rPr lang="en-US" sz="5400" dirty="0"/>
              <a:t>Questions? </a:t>
            </a:r>
          </a:p>
        </p:txBody>
      </p:sp>
    </p:spTree>
    <p:extLst>
      <p:ext uri="{BB962C8B-B14F-4D97-AF65-F5344CB8AC3E}">
        <p14:creationId xmlns:p14="http://schemas.microsoft.com/office/powerpoint/2010/main" val="475701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4954F-0180-49C5-9166-35C87C21EA85}"/>
              </a:ext>
            </a:extLst>
          </p:cNvPr>
          <p:cNvSpPr>
            <a:spLocks noGrp="1"/>
          </p:cNvSpPr>
          <p:nvPr>
            <p:ph type="title"/>
          </p:nvPr>
        </p:nvSpPr>
        <p:spPr>
          <a:xfrm>
            <a:off x="223422" y="3542572"/>
            <a:ext cx="2947482" cy="1283461"/>
          </a:xfrm>
        </p:spPr>
        <p:txBody>
          <a:bodyPr anchor="b">
            <a:noAutofit/>
          </a:bodyPr>
          <a:lstStyle/>
          <a:p>
            <a:pPr algn="ctr"/>
            <a:r>
              <a:rPr lang="en-US" sz="3200" dirty="0"/>
              <a:t>Emerging Tech 101: </a:t>
            </a:r>
            <a:br>
              <a:rPr lang="en-US" sz="3200" dirty="0"/>
            </a:br>
            <a:br>
              <a:rPr lang="en-US" sz="3200" dirty="0"/>
            </a:br>
            <a:r>
              <a:rPr lang="en-US" sz="3200" dirty="0"/>
              <a:t>The Internet of Things (IoT)</a:t>
            </a:r>
            <a:br>
              <a:rPr lang="en-US" sz="3200" dirty="0"/>
            </a:br>
            <a:r>
              <a:rPr lang="en-US" sz="3200" dirty="0"/>
              <a:t>Basics</a:t>
            </a:r>
          </a:p>
        </p:txBody>
      </p:sp>
      <p:sp>
        <p:nvSpPr>
          <p:cNvPr id="18" name="Content Placeholder 17">
            <a:extLst>
              <a:ext uri="{FF2B5EF4-FFF2-40B4-BE49-F238E27FC236}">
                <a16:creationId xmlns:a16="http://schemas.microsoft.com/office/drawing/2014/main" id="{3FEFEF93-8EEF-4485-949A-F476FCCB6E8E}"/>
              </a:ext>
            </a:extLst>
          </p:cNvPr>
          <p:cNvSpPr>
            <a:spLocks noGrp="1"/>
          </p:cNvSpPr>
          <p:nvPr>
            <p:ph idx="1"/>
          </p:nvPr>
        </p:nvSpPr>
        <p:spPr>
          <a:xfrm flipH="1">
            <a:off x="3170904" y="2074606"/>
            <a:ext cx="1086463" cy="3438382"/>
          </a:xfrm>
        </p:spPr>
        <p:txBody>
          <a:bodyPr anchor="t">
            <a:normAutofit/>
          </a:bodyPr>
          <a:lstStyle/>
          <a:p>
            <a:endParaRPr lang="en-US" dirty="0">
              <a:solidFill>
                <a:srgbClr val="FFFFFF"/>
              </a:solidFill>
            </a:endParaRPr>
          </a:p>
          <a:p>
            <a:endParaRPr lang="en-US" dirty="0">
              <a:solidFill>
                <a:srgbClr val="FFFFFF"/>
              </a:solidFill>
            </a:endParaRPr>
          </a:p>
        </p:txBody>
      </p:sp>
      <p:sp>
        <p:nvSpPr>
          <p:cNvPr id="26" name="Content Placeholder 2">
            <a:extLst>
              <a:ext uri="{FF2B5EF4-FFF2-40B4-BE49-F238E27FC236}">
                <a16:creationId xmlns:a16="http://schemas.microsoft.com/office/drawing/2014/main" id="{25FC6694-C3D7-45F2-B29D-3C889D8359E1}"/>
              </a:ext>
            </a:extLst>
          </p:cNvPr>
          <p:cNvSpPr txBox="1">
            <a:spLocks/>
          </p:cNvSpPr>
          <p:nvPr/>
        </p:nvSpPr>
        <p:spPr>
          <a:xfrm>
            <a:off x="3869268" y="864108"/>
            <a:ext cx="7315200" cy="5120640"/>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US" dirty="0"/>
              <a:t>Physical internet-connected devices that collect and share data independent of human intervention. Examples include:</a:t>
            </a:r>
          </a:p>
          <a:p>
            <a:pPr marL="0" indent="0">
              <a:buNone/>
            </a:pPr>
            <a:endParaRPr lang="en-US" dirty="0"/>
          </a:p>
          <a:p>
            <a:pPr lvl="1"/>
            <a:r>
              <a:rPr lang="en-US" dirty="0"/>
              <a:t>Consumer wearables like smart watches and fitness trackers</a:t>
            </a:r>
          </a:p>
          <a:p>
            <a:pPr lvl="1"/>
            <a:r>
              <a:rPr lang="en-US" dirty="0"/>
              <a:t>Commercial wearables like body cams and construction worker safety hats and vests.</a:t>
            </a:r>
          </a:p>
          <a:p>
            <a:pPr lvl="1"/>
            <a:r>
              <a:rPr lang="en-US" dirty="0"/>
              <a:t>Healthcare devices like pacemakers and blood glucose monitors</a:t>
            </a:r>
          </a:p>
          <a:p>
            <a:pPr lvl="1"/>
            <a:r>
              <a:rPr lang="en-US" dirty="0"/>
              <a:t>Internet connected cars and trucks</a:t>
            </a:r>
          </a:p>
          <a:p>
            <a:pPr lvl="1"/>
            <a:r>
              <a:rPr lang="en-US" dirty="0"/>
              <a:t>Industrial IoT like sensor-laden jet engines or warehouse robots</a:t>
            </a:r>
          </a:p>
          <a:p>
            <a:pPr lvl="1"/>
            <a:r>
              <a:rPr lang="en-US" dirty="0"/>
              <a:t>Smart cities that use sensors to adjust traffic patterns  to different times of day/circumstances.</a:t>
            </a:r>
          </a:p>
          <a:p>
            <a:pPr marL="0" indent="0">
              <a:buFont typeface="Wingdings 2" pitchFamily="18" charset="2"/>
              <a:buNone/>
            </a:pPr>
            <a:endParaRPr lang="en-US" dirty="0"/>
          </a:p>
          <a:p>
            <a:pPr marL="0" indent="0">
              <a:buFont typeface="Wingdings 2" pitchFamily="18" charset="2"/>
              <a:buNone/>
            </a:pPr>
            <a:r>
              <a:rPr lang="en-US" i="1" dirty="0"/>
              <a:t>Takeaway: Anything can become an IoT device with some imagination and a few (or a lot of) sensors.</a:t>
            </a:r>
          </a:p>
        </p:txBody>
      </p:sp>
    </p:spTree>
    <p:extLst>
      <p:ext uri="{BB962C8B-B14F-4D97-AF65-F5344CB8AC3E}">
        <p14:creationId xmlns:p14="http://schemas.microsoft.com/office/powerpoint/2010/main" val="1359904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C54-F41D-49DD-A309-2615AF1E0DBB}"/>
              </a:ext>
            </a:extLst>
          </p:cNvPr>
          <p:cNvSpPr>
            <a:spLocks noGrp="1"/>
          </p:cNvSpPr>
          <p:nvPr>
            <p:ph type="title"/>
          </p:nvPr>
        </p:nvSpPr>
        <p:spPr/>
        <p:txBody>
          <a:bodyPr/>
          <a:lstStyle/>
          <a:p>
            <a:pPr algn="ctr"/>
            <a:r>
              <a:rPr lang="en-US" dirty="0"/>
              <a:t>Emerging Tech 101: </a:t>
            </a:r>
            <a:br>
              <a:rPr lang="en-US" dirty="0"/>
            </a:br>
            <a:br>
              <a:rPr lang="en-US" dirty="0"/>
            </a:br>
            <a:r>
              <a:rPr lang="en-US" dirty="0"/>
              <a:t>Issue Spotting Internet of Things</a:t>
            </a:r>
          </a:p>
        </p:txBody>
      </p:sp>
      <p:sp>
        <p:nvSpPr>
          <p:cNvPr id="3" name="Content Placeholder 2">
            <a:extLst>
              <a:ext uri="{FF2B5EF4-FFF2-40B4-BE49-F238E27FC236}">
                <a16:creationId xmlns:a16="http://schemas.microsoft.com/office/drawing/2014/main" id="{53DFDBDB-37F6-4C81-B88E-4859D7F02A65}"/>
              </a:ext>
            </a:extLst>
          </p:cNvPr>
          <p:cNvSpPr>
            <a:spLocks noGrp="1"/>
          </p:cNvSpPr>
          <p:nvPr>
            <p:ph idx="1"/>
          </p:nvPr>
        </p:nvSpPr>
        <p:spPr/>
        <p:txBody>
          <a:bodyPr>
            <a:normAutofit fontScale="92500" lnSpcReduction="20000"/>
          </a:bodyPr>
          <a:lstStyle/>
          <a:p>
            <a:pPr marL="0" indent="0">
              <a:buNone/>
            </a:pPr>
            <a:endParaRPr lang="en-US" dirty="0"/>
          </a:p>
          <a:p>
            <a:pPr marL="0" indent="0">
              <a:buNone/>
            </a:pPr>
            <a:r>
              <a:rPr lang="en-US" b="1" dirty="0" err="1"/>
              <a:t>Cybersecurity</a:t>
            </a:r>
            <a:r>
              <a:rPr lang="en-US" b="1" dirty="0"/>
              <a:t> </a:t>
            </a:r>
            <a:endParaRPr lang="en-US" dirty="0"/>
          </a:p>
          <a:p>
            <a:r>
              <a:rPr lang="en-US" dirty="0" err="1"/>
              <a:t>IoT</a:t>
            </a:r>
            <a:r>
              <a:rPr lang="en-US" dirty="0"/>
              <a:t> devices are not typically manufactured with the same level of security as other types of hardware, like computers or servers.  Usually manufactured with default passwords or network authentication that are not configurable by the user. </a:t>
            </a:r>
          </a:p>
          <a:p>
            <a:r>
              <a:rPr lang="en-US" dirty="0"/>
              <a:t>As a result, cyber criminals can easily target default passwords or network settings to access at network.</a:t>
            </a:r>
          </a:p>
          <a:p>
            <a:r>
              <a:rPr lang="en-US" dirty="0"/>
              <a:t>As of January 1, 2020, California’s Security of Connected Devices goes into effect.  Requires manufacturers to provide “reasonable” security measures that are: </a:t>
            </a:r>
          </a:p>
          <a:p>
            <a:pPr lvl="1"/>
            <a:r>
              <a:rPr lang="en-US" dirty="0"/>
              <a:t>(</a:t>
            </a:r>
            <a:r>
              <a:rPr lang="en-US" dirty="0" err="1"/>
              <a:t>i</a:t>
            </a:r>
            <a:r>
              <a:rPr lang="en-US" dirty="0"/>
              <a:t>) appropriate to the nature of the device; (ii) appropriate to the information it may collect, contain, or transmit; and (iii) designed to protect the device and any information contained therein from unauthorized access, destruction, use, modification or disclosure. </a:t>
            </a:r>
          </a:p>
          <a:p>
            <a:pPr lvl="1"/>
            <a:r>
              <a:rPr lang="en-US" dirty="0"/>
              <a:t>If the connected device is equipped with a means for authentication outside of a local area network, either of the following requirements must be met before it shall be deemed to possess a “reasonable security feature”: (</a:t>
            </a:r>
            <a:r>
              <a:rPr lang="en-US" dirty="0" err="1"/>
              <a:t>i</a:t>
            </a:r>
            <a:r>
              <a:rPr lang="en-US" dirty="0"/>
              <a:t>) it must have a preprogrammed password unique to each device manufactured; or (ii) the device must contain a security feature that requires a user to generate a new means of authentication before access is granted for the first time.</a:t>
            </a:r>
          </a:p>
          <a:p>
            <a:endParaRPr lang="en-US" dirty="0"/>
          </a:p>
          <a:p>
            <a:pPr marL="0" indent="0">
              <a:buNone/>
            </a:pPr>
            <a:endParaRPr lang="en-US" dirty="0"/>
          </a:p>
        </p:txBody>
      </p:sp>
    </p:spTree>
    <p:extLst>
      <p:ext uri="{BB962C8B-B14F-4D97-AF65-F5344CB8AC3E}">
        <p14:creationId xmlns:p14="http://schemas.microsoft.com/office/powerpoint/2010/main" val="3225291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Emerging Tech 101:</a:t>
            </a:r>
            <a:br>
              <a:rPr lang="en-US" dirty="0"/>
            </a:br>
            <a:br>
              <a:rPr lang="en-US" dirty="0"/>
            </a:br>
            <a:r>
              <a:rPr lang="en-US" dirty="0"/>
              <a:t>Internet of Things</a:t>
            </a:r>
          </a:p>
        </p:txBody>
      </p:sp>
      <p:sp>
        <p:nvSpPr>
          <p:cNvPr id="3" name="Content Placeholder 2"/>
          <p:cNvSpPr>
            <a:spLocks noGrp="1"/>
          </p:cNvSpPr>
          <p:nvPr>
            <p:ph idx="1"/>
          </p:nvPr>
        </p:nvSpPr>
        <p:spPr/>
        <p:txBody>
          <a:bodyPr>
            <a:normAutofit/>
          </a:bodyPr>
          <a:lstStyle/>
          <a:p>
            <a:pPr marL="0" indent="0" algn="ctr">
              <a:buNone/>
            </a:pPr>
            <a:r>
              <a:rPr lang="en-US" sz="5400" dirty="0"/>
              <a:t>Questions? </a:t>
            </a:r>
          </a:p>
        </p:txBody>
      </p:sp>
    </p:spTree>
    <p:extLst>
      <p:ext uri="{BB962C8B-B14F-4D97-AF65-F5344CB8AC3E}">
        <p14:creationId xmlns:p14="http://schemas.microsoft.com/office/powerpoint/2010/main" val="3548556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C54-F41D-49DD-A309-2615AF1E0DBB}"/>
              </a:ext>
            </a:extLst>
          </p:cNvPr>
          <p:cNvSpPr>
            <a:spLocks noGrp="1"/>
          </p:cNvSpPr>
          <p:nvPr>
            <p:ph type="title"/>
          </p:nvPr>
        </p:nvSpPr>
        <p:spPr/>
        <p:txBody>
          <a:bodyPr/>
          <a:lstStyle/>
          <a:p>
            <a:pPr algn="ctr"/>
            <a:r>
              <a:rPr lang="en-US" dirty="0"/>
              <a:t>Emerging Tech 101: </a:t>
            </a:r>
            <a:br>
              <a:rPr lang="en-US" dirty="0"/>
            </a:br>
            <a:br>
              <a:rPr lang="en-US" dirty="0"/>
            </a:br>
            <a:r>
              <a:rPr lang="en-US" dirty="0"/>
              <a:t>Emerging Tech &amp; Intellectual Property Issues</a:t>
            </a:r>
          </a:p>
        </p:txBody>
      </p:sp>
      <p:sp>
        <p:nvSpPr>
          <p:cNvPr id="3" name="Content Placeholder 2">
            <a:extLst>
              <a:ext uri="{FF2B5EF4-FFF2-40B4-BE49-F238E27FC236}">
                <a16:creationId xmlns:a16="http://schemas.microsoft.com/office/drawing/2014/main" id="{53DFDBDB-37F6-4C81-B88E-4859D7F02A65}"/>
              </a:ext>
            </a:extLst>
          </p:cNvPr>
          <p:cNvSpPr>
            <a:spLocks noGrp="1"/>
          </p:cNvSpPr>
          <p:nvPr>
            <p:ph idx="1"/>
          </p:nvPr>
        </p:nvSpPr>
        <p:spPr/>
        <p:txBody>
          <a:bodyPr>
            <a:normAutofit fontScale="92500" lnSpcReduction="10000"/>
          </a:bodyPr>
          <a:lstStyle/>
          <a:p>
            <a:pPr marL="0" indent="0">
              <a:buNone/>
            </a:pPr>
            <a:endParaRPr lang="en-US" dirty="0"/>
          </a:p>
          <a:p>
            <a:pPr marL="0" indent="0">
              <a:buNone/>
            </a:pPr>
            <a:r>
              <a:rPr lang="en-US" dirty="0"/>
              <a:t>Intellectual Property </a:t>
            </a:r>
            <a:r>
              <a:rPr lang="mr-IN" dirty="0"/>
              <a:t>–</a:t>
            </a:r>
            <a:r>
              <a:rPr lang="en-US" dirty="0"/>
              <a:t> Data Ownership</a:t>
            </a:r>
          </a:p>
          <a:p>
            <a:r>
              <a:rPr lang="en-US" dirty="0"/>
              <a:t>Open Source</a:t>
            </a:r>
          </a:p>
          <a:p>
            <a:pPr lvl="1"/>
            <a:r>
              <a:rPr lang="en-US" dirty="0"/>
              <a:t>Different analysis than traditional, proprietary IP.</a:t>
            </a:r>
          </a:p>
          <a:p>
            <a:pPr lvl="1"/>
            <a:r>
              <a:rPr lang="en-US" dirty="0"/>
              <a:t>Use and contractual clauses cannot restrict use of open source</a:t>
            </a:r>
          </a:p>
          <a:p>
            <a:pPr lvl="1"/>
            <a:r>
              <a:rPr lang="en-US" dirty="0"/>
              <a:t>Open Source licenses can sometimes have wacky obligations:</a:t>
            </a:r>
          </a:p>
          <a:p>
            <a:pPr lvl="2"/>
            <a:r>
              <a:rPr lang="en-US" dirty="0" err="1"/>
              <a:t>Beerware</a:t>
            </a:r>
            <a:r>
              <a:rPr lang="en-US" dirty="0"/>
              <a:t> license requires that if you like the license, you buy the author a beer!</a:t>
            </a:r>
          </a:p>
          <a:p>
            <a:r>
              <a:rPr lang="en-US" dirty="0"/>
              <a:t>Accidental IP</a:t>
            </a:r>
          </a:p>
          <a:p>
            <a:pPr lvl="1"/>
            <a:r>
              <a:rPr lang="en-US" dirty="0"/>
              <a:t>Who owns the data generated by tech?  The user? The owner of Manufacturer? The company sponsoring a program? </a:t>
            </a:r>
          </a:p>
          <a:p>
            <a:pPr lvl="1"/>
            <a:r>
              <a:rPr lang="en-US" dirty="0"/>
              <a:t>Do data privacy laws impact the assessment of data ownership?</a:t>
            </a:r>
          </a:p>
          <a:p>
            <a:pPr lvl="1"/>
            <a:r>
              <a:rPr lang="en-US" dirty="0"/>
              <a:t>Who owns what comes out of the data analytics? The analytics platform? The licensee? The person/entity that the data originated from? </a:t>
            </a:r>
          </a:p>
          <a:p>
            <a:pPr lvl="1"/>
            <a:r>
              <a:rPr lang="en-US" dirty="0"/>
              <a:t>Important for lawyers to review data ownership and licensing provisions of a contract to ensure appropriate usage, licensing and ownership over the life of a project and beyond.</a:t>
            </a:r>
          </a:p>
          <a:p>
            <a:pPr marL="0" indent="0">
              <a:buNone/>
            </a:pPr>
            <a:endParaRPr lang="en-US" dirty="0"/>
          </a:p>
        </p:txBody>
      </p:sp>
    </p:spTree>
    <p:extLst>
      <p:ext uri="{BB962C8B-B14F-4D97-AF65-F5344CB8AC3E}">
        <p14:creationId xmlns:p14="http://schemas.microsoft.com/office/powerpoint/2010/main" val="263141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AB53B-F664-48B5-B1DF-674BABC0C847}"/>
              </a:ext>
            </a:extLst>
          </p:cNvPr>
          <p:cNvSpPr>
            <a:spLocks noGrp="1"/>
          </p:cNvSpPr>
          <p:nvPr>
            <p:ph type="title"/>
          </p:nvPr>
        </p:nvSpPr>
        <p:spPr/>
        <p:txBody>
          <a:bodyPr/>
          <a:lstStyle/>
          <a:p>
            <a:pPr algn="ctr"/>
            <a:r>
              <a:rPr lang="en-US" dirty="0"/>
              <a:t>Emerging Tech 101: </a:t>
            </a:r>
            <a:br>
              <a:rPr lang="en-US" dirty="0"/>
            </a:br>
            <a:br>
              <a:rPr lang="en-US" dirty="0"/>
            </a:br>
            <a:r>
              <a:rPr lang="en-US" dirty="0"/>
              <a:t>Predicting the Future and Other Interesting Tech Issues</a:t>
            </a:r>
          </a:p>
        </p:txBody>
      </p:sp>
      <p:sp>
        <p:nvSpPr>
          <p:cNvPr id="3" name="Content Placeholder 2">
            <a:extLst>
              <a:ext uri="{FF2B5EF4-FFF2-40B4-BE49-F238E27FC236}">
                <a16:creationId xmlns:a16="http://schemas.microsoft.com/office/drawing/2014/main" id="{5108F4EF-89FA-4A62-9F97-2D747085A7EF}"/>
              </a:ext>
            </a:extLst>
          </p:cNvPr>
          <p:cNvSpPr>
            <a:spLocks noGrp="1"/>
          </p:cNvSpPr>
          <p:nvPr>
            <p:ph idx="1"/>
          </p:nvPr>
        </p:nvSpPr>
        <p:spPr/>
        <p:txBody>
          <a:bodyPr/>
          <a:lstStyle/>
          <a:p>
            <a:r>
              <a:rPr lang="en-US" dirty="0"/>
              <a:t>Smart Contracts and Robots – Replacement for Lawyers?</a:t>
            </a:r>
          </a:p>
          <a:p>
            <a:r>
              <a:rPr lang="en-US" dirty="0"/>
              <a:t>Shadow IT</a:t>
            </a:r>
          </a:p>
          <a:p>
            <a:r>
              <a:rPr lang="en-US" dirty="0"/>
              <a:t>Biometrics </a:t>
            </a:r>
            <a:r>
              <a:rPr lang="mr-IN" dirty="0"/>
              <a:t>–</a:t>
            </a:r>
            <a:r>
              <a:rPr lang="en-US" dirty="0"/>
              <a:t> what happens when your fingers, eyes, and face are hacked?</a:t>
            </a:r>
          </a:p>
          <a:p>
            <a:r>
              <a:rPr lang="en-US" dirty="0"/>
              <a:t>Quantum Computing – Say goodbye everything we know about cybersecurity</a:t>
            </a:r>
          </a:p>
          <a:p>
            <a:endParaRPr lang="en-US" dirty="0"/>
          </a:p>
        </p:txBody>
      </p:sp>
    </p:spTree>
    <p:extLst>
      <p:ext uri="{BB962C8B-B14F-4D97-AF65-F5344CB8AC3E}">
        <p14:creationId xmlns:p14="http://schemas.microsoft.com/office/powerpoint/2010/main" val="2801042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C4435-922D-44D7-B34A-C0F50AC94543}"/>
              </a:ext>
            </a:extLst>
          </p:cNvPr>
          <p:cNvSpPr>
            <a:spLocks noGrp="1"/>
          </p:cNvSpPr>
          <p:nvPr>
            <p:ph type="title"/>
          </p:nvPr>
        </p:nvSpPr>
        <p:spPr/>
        <p:txBody>
          <a:bodyPr/>
          <a:lstStyle/>
          <a:p>
            <a:r>
              <a:rPr lang="en-US" dirty="0"/>
              <a:t>Speakers</a:t>
            </a:r>
          </a:p>
        </p:txBody>
      </p:sp>
      <p:pic>
        <p:nvPicPr>
          <p:cNvPr id="5" name="Picture 4">
            <a:extLst>
              <a:ext uri="{FF2B5EF4-FFF2-40B4-BE49-F238E27FC236}">
                <a16:creationId xmlns:a16="http://schemas.microsoft.com/office/drawing/2014/main" id="{AB5D93A7-9A93-4A06-B5A0-95404CEC8C7C}"/>
              </a:ext>
            </a:extLst>
          </p:cNvPr>
          <p:cNvPicPr>
            <a:picLocks noChangeAspect="1"/>
          </p:cNvPicPr>
          <p:nvPr/>
        </p:nvPicPr>
        <p:blipFill rotWithShape="1">
          <a:blip r:embed="rId3">
            <a:extLst>
              <a:ext uri="{28A0092B-C50C-407E-A947-70E740481C1C}">
                <a14:useLocalDpi xmlns:a14="http://schemas.microsoft.com/office/drawing/2010/main" val="0"/>
              </a:ext>
            </a:extLst>
          </a:blip>
          <a:srcRect l="-1175" r="1" b="22995"/>
          <a:stretch/>
        </p:blipFill>
        <p:spPr bwMode="auto">
          <a:xfrm>
            <a:off x="4624854" y="3518748"/>
            <a:ext cx="2032866" cy="2024733"/>
          </a:xfrm>
          <a:prstGeom prst="rect">
            <a:avLst/>
          </a:prstGeom>
          <a:noFill/>
          <a:ln>
            <a:noFill/>
          </a:ln>
        </p:spPr>
      </p:pic>
      <p:pic>
        <p:nvPicPr>
          <p:cNvPr id="6" name="Picture 5">
            <a:extLst>
              <a:ext uri="{FF2B5EF4-FFF2-40B4-BE49-F238E27FC236}">
                <a16:creationId xmlns:a16="http://schemas.microsoft.com/office/drawing/2014/main" id="{96FA6742-4F1E-4C1F-A33B-238A32BE1FA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54785" y="625610"/>
            <a:ext cx="2013163" cy="2024733"/>
          </a:xfrm>
          <a:prstGeom prst="rect">
            <a:avLst/>
          </a:prstGeom>
          <a:noFill/>
          <a:ln>
            <a:noFill/>
          </a:ln>
        </p:spPr>
      </p:pic>
      <p:pic>
        <p:nvPicPr>
          <p:cNvPr id="7" name="Picture 6">
            <a:extLst>
              <a:ext uri="{FF2B5EF4-FFF2-40B4-BE49-F238E27FC236}">
                <a16:creationId xmlns:a16="http://schemas.microsoft.com/office/drawing/2014/main" id="{4F187058-5897-4C8C-BE9A-B908291E1019}"/>
              </a:ext>
            </a:extLst>
          </p:cNvPr>
          <p:cNvPicPr>
            <a:picLocks noChangeAspect="1"/>
          </p:cNvPicPr>
          <p:nvPr/>
        </p:nvPicPr>
        <p:blipFill>
          <a:blip r:embed="rId5"/>
          <a:stretch>
            <a:fillRect/>
          </a:stretch>
        </p:blipFill>
        <p:spPr>
          <a:xfrm>
            <a:off x="8163500" y="3552068"/>
            <a:ext cx="2048874" cy="2048874"/>
          </a:xfrm>
          <a:prstGeom prst="rect">
            <a:avLst/>
          </a:prstGeom>
        </p:spPr>
      </p:pic>
      <p:pic>
        <p:nvPicPr>
          <p:cNvPr id="9" name="Picture 8">
            <a:extLst>
              <a:ext uri="{FF2B5EF4-FFF2-40B4-BE49-F238E27FC236}">
                <a16:creationId xmlns:a16="http://schemas.microsoft.com/office/drawing/2014/main" id="{CD0D128D-A474-4A06-8100-1109219C2D91}"/>
              </a:ext>
            </a:extLst>
          </p:cNvPr>
          <p:cNvPicPr>
            <a:picLocks noChangeAspect="1"/>
          </p:cNvPicPr>
          <p:nvPr/>
        </p:nvPicPr>
        <p:blipFill rotWithShape="1">
          <a:blip r:embed="rId6"/>
          <a:srcRect l="31770" r="15497" b="-1204"/>
          <a:stretch/>
        </p:blipFill>
        <p:spPr>
          <a:xfrm>
            <a:off x="8203773" y="683071"/>
            <a:ext cx="1968327" cy="2024733"/>
          </a:xfrm>
          <a:prstGeom prst="rect">
            <a:avLst/>
          </a:prstGeom>
        </p:spPr>
      </p:pic>
      <p:pic>
        <p:nvPicPr>
          <p:cNvPr id="25" name="Picture 24">
            <a:extLst>
              <a:ext uri="{FF2B5EF4-FFF2-40B4-BE49-F238E27FC236}">
                <a16:creationId xmlns:a16="http://schemas.microsoft.com/office/drawing/2014/main" id="{FD3D3262-E815-482D-B6DE-99CE22829890}"/>
              </a:ext>
            </a:extLst>
          </p:cNvPr>
          <p:cNvPicPr>
            <a:picLocks noChangeAspect="1"/>
          </p:cNvPicPr>
          <p:nvPr/>
        </p:nvPicPr>
        <p:blipFill>
          <a:blip r:embed="rId7"/>
          <a:stretch>
            <a:fillRect/>
          </a:stretch>
        </p:blipFill>
        <p:spPr>
          <a:xfrm>
            <a:off x="4596640" y="2707804"/>
            <a:ext cx="1775921" cy="810944"/>
          </a:xfrm>
          <a:prstGeom prst="rect">
            <a:avLst/>
          </a:prstGeom>
        </p:spPr>
      </p:pic>
      <p:pic>
        <p:nvPicPr>
          <p:cNvPr id="29" name="Picture 28">
            <a:extLst>
              <a:ext uri="{FF2B5EF4-FFF2-40B4-BE49-F238E27FC236}">
                <a16:creationId xmlns:a16="http://schemas.microsoft.com/office/drawing/2014/main" id="{5690643A-473D-468A-AA24-7834EA428144}"/>
              </a:ext>
            </a:extLst>
          </p:cNvPr>
          <p:cNvPicPr>
            <a:picLocks noChangeAspect="1"/>
          </p:cNvPicPr>
          <p:nvPr/>
        </p:nvPicPr>
        <p:blipFill>
          <a:blip r:embed="rId8"/>
          <a:stretch>
            <a:fillRect/>
          </a:stretch>
        </p:blipFill>
        <p:spPr>
          <a:xfrm>
            <a:off x="4983909" y="5663678"/>
            <a:ext cx="1354913" cy="813857"/>
          </a:xfrm>
          <a:prstGeom prst="rect">
            <a:avLst/>
          </a:prstGeom>
        </p:spPr>
      </p:pic>
      <p:pic>
        <p:nvPicPr>
          <p:cNvPr id="31" name="Picture 30">
            <a:extLst>
              <a:ext uri="{FF2B5EF4-FFF2-40B4-BE49-F238E27FC236}">
                <a16:creationId xmlns:a16="http://schemas.microsoft.com/office/drawing/2014/main" id="{FA548D52-BC44-42F7-9D6C-5D581E68F5F2}"/>
              </a:ext>
            </a:extLst>
          </p:cNvPr>
          <p:cNvPicPr>
            <a:picLocks noChangeAspect="1"/>
          </p:cNvPicPr>
          <p:nvPr/>
        </p:nvPicPr>
        <p:blipFill>
          <a:blip r:embed="rId9"/>
          <a:stretch>
            <a:fillRect/>
          </a:stretch>
        </p:blipFill>
        <p:spPr>
          <a:xfrm>
            <a:off x="7990619" y="5619368"/>
            <a:ext cx="2561769" cy="1146936"/>
          </a:xfrm>
          <a:prstGeom prst="rect">
            <a:avLst/>
          </a:prstGeom>
        </p:spPr>
      </p:pic>
      <p:sp>
        <p:nvSpPr>
          <p:cNvPr id="10" name="TextBox 9">
            <a:extLst>
              <a:ext uri="{FF2B5EF4-FFF2-40B4-BE49-F238E27FC236}">
                <a16:creationId xmlns:a16="http://schemas.microsoft.com/office/drawing/2014/main" id="{1CC4F20E-6010-403C-8F73-E414BC824E11}"/>
              </a:ext>
            </a:extLst>
          </p:cNvPr>
          <p:cNvSpPr txBox="1"/>
          <p:nvPr/>
        </p:nvSpPr>
        <p:spPr>
          <a:xfrm>
            <a:off x="8082059" y="2707804"/>
            <a:ext cx="2211757" cy="738664"/>
          </a:xfrm>
          <a:prstGeom prst="rect">
            <a:avLst/>
          </a:prstGeom>
          <a:noFill/>
        </p:spPr>
        <p:txBody>
          <a:bodyPr wrap="square" rtlCol="0">
            <a:spAutoFit/>
          </a:bodyPr>
          <a:lstStyle/>
          <a:p>
            <a:pPr algn="ctr"/>
            <a:r>
              <a:rPr lang="en-US" sz="1400" dirty="0">
                <a:solidFill>
                  <a:schemeClr val="tx2"/>
                </a:solidFill>
              </a:rPr>
              <a:t>Nichole Sterling</a:t>
            </a:r>
          </a:p>
          <a:p>
            <a:pPr algn="ctr"/>
            <a:r>
              <a:rPr lang="en-US" sz="1400" dirty="0" err="1">
                <a:solidFill>
                  <a:schemeClr val="tx2"/>
                </a:solidFill>
              </a:rPr>
              <a:t>BakerHostetler</a:t>
            </a:r>
            <a:endParaRPr lang="en-US" sz="1400" dirty="0">
              <a:solidFill>
                <a:schemeClr val="tx2"/>
              </a:solidFill>
            </a:endParaRPr>
          </a:p>
          <a:p>
            <a:pPr algn="ctr"/>
            <a:r>
              <a:rPr lang="en-US" sz="1400" dirty="0">
                <a:solidFill>
                  <a:schemeClr val="tx2"/>
                </a:solidFill>
              </a:rPr>
              <a:t>Associate</a:t>
            </a:r>
            <a:endParaRPr lang="en-US" dirty="0">
              <a:solidFill>
                <a:schemeClr val="tx2"/>
              </a:solidFill>
            </a:endParaRPr>
          </a:p>
        </p:txBody>
      </p:sp>
    </p:spTree>
    <p:extLst>
      <p:ext uri="{BB962C8B-B14F-4D97-AF65-F5344CB8AC3E}">
        <p14:creationId xmlns:p14="http://schemas.microsoft.com/office/powerpoint/2010/main" val="1404745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Emerging Tech 101: </a:t>
            </a:r>
            <a:br>
              <a:rPr lang="en-US" dirty="0"/>
            </a:br>
            <a:br>
              <a:rPr lang="en-US" dirty="0"/>
            </a:br>
            <a:r>
              <a:rPr lang="en-US" dirty="0"/>
              <a:t>Practice Tips </a:t>
            </a:r>
          </a:p>
        </p:txBody>
      </p:sp>
      <p:sp>
        <p:nvSpPr>
          <p:cNvPr id="3" name="Content Placeholder 2"/>
          <p:cNvSpPr>
            <a:spLocks noGrp="1"/>
          </p:cNvSpPr>
          <p:nvPr>
            <p:ph idx="1"/>
          </p:nvPr>
        </p:nvSpPr>
        <p:spPr/>
        <p:txBody>
          <a:bodyPr/>
          <a:lstStyle/>
          <a:p>
            <a:pPr marL="0" indent="0">
              <a:buNone/>
            </a:pPr>
            <a:endParaRPr lang="en-US" dirty="0"/>
          </a:p>
          <a:p>
            <a:endParaRPr lang="en-US" dirty="0"/>
          </a:p>
          <a:p>
            <a:r>
              <a:rPr lang="en-US" dirty="0"/>
              <a:t>Confidence is key when working with the business on tech initiatives, even if you aren’t (yet) confident.</a:t>
            </a:r>
          </a:p>
          <a:p>
            <a:r>
              <a:rPr lang="en-US" dirty="0"/>
              <a:t>Remember to review your risk mitigation/allocation provisions in your contracts to address the risks associated with technology and data.</a:t>
            </a:r>
          </a:p>
          <a:p>
            <a:r>
              <a:rPr lang="en-US" dirty="0"/>
              <a:t>Tech is a hot area, but not everyone really knows what they are doing. Know enough to know when someone is not as skilled or knowledgeable as they claim. </a:t>
            </a:r>
          </a:p>
          <a:p>
            <a:r>
              <a:rPr lang="en-US" dirty="0"/>
              <a:t>Read up. Google is your friend. Also, the Program Materials have a lot of great sources. </a:t>
            </a:r>
          </a:p>
          <a:p>
            <a:pPr marL="0" indent="0">
              <a:buNone/>
            </a:pPr>
            <a:endParaRPr lang="en-US" dirty="0"/>
          </a:p>
        </p:txBody>
      </p:sp>
    </p:spTree>
    <p:extLst>
      <p:ext uri="{BB962C8B-B14F-4D97-AF65-F5344CB8AC3E}">
        <p14:creationId xmlns:p14="http://schemas.microsoft.com/office/powerpoint/2010/main" val="7182658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Emerging Tech 101:</a:t>
            </a:r>
            <a:br>
              <a:rPr lang="en-US" dirty="0"/>
            </a:br>
            <a:br>
              <a:rPr lang="en-US" dirty="0"/>
            </a:br>
            <a:r>
              <a:rPr lang="en-US" dirty="0"/>
              <a:t>Thank You!</a:t>
            </a:r>
          </a:p>
        </p:txBody>
      </p:sp>
      <p:sp>
        <p:nvSpPr>
          <p:cNvPr id="3" name="Content Placeholder 2"/>
          <p:cNvSpPr>
            <a:spLocks noGrp="1"/>
          </p:cNvSpPr>
          <p:nvPr>
            <p:ph idx="1"/>
          </p:nvPr>
        </p:nvSpPr>
        <p:spPr/>
        <p:txBody>
          <a:bodyPr>
            <a:normAutofit/>
          </a:bodyPr>
          <a:lstStyle/>
          <a:p>
            <a:pPr marL="0" indent="0" algn="ctr">
              <a:buNone/>
            </a:pPr>
            <a:r>
              <a:rPr lang="en-US" sz="5400" dirty="0"/>
              <a:t>Questions? </a:t>
            </a:r>
          </a:p>
        </p:txBody>
      </p:sp>
    </p:spTree>
    <p:extLst>
      <p:ext uri="{BB962C8B-B14F-4D97-AF65-F5344CB8AC3E}">
        <p14:creationId xmlns:p14="http://schemas.microsoft.com/office/powerpoint/2010/main" val="311896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2636A-B8E0-4230-A1BE-C656E5A37E8A}"/>
              </a:ext>
            </a:extLst>
          </p:cNvPr>
          <p:cNvSpPr>
            <a:spLocks noGrp="1"/>
          </p:cNvSpPr>
          <p:nvPr>
            <p:ph type="title"/>
          </p:nvPr>
        </p:nvSpPr>
        <p:spPr/>
        <p:txBody>
          <a:bodyPr/>
          <a:lstStyle/>
          <a:p>
            <a:r>
              <a:rPr lang="en-US" dirty="0"/>
              <a:t>Disclaimer</a:t>
            </a:r>
          </a:p>
        </p:txBody>
      </p:sp>
      <p:sp>
        <p:nvSpPr>
          <p:cNvPr id="3" name="Content Placeholder 2">
            <a:extLst>
              <a:ext uri="{FF2B5EF4-FFF2-40B4-BE49-F238E27FC236}">
                <a16:creationId xmlns:a16="http://schemas.microsoft.com/office/drawing/2014/main" id="{C5D34603-978B-4105-A47B-3F64EFCF8DBA}"/>
              </a:ext>
            </a:extLst>
          </p:cNvPr>
          <p:cNvSpPr>
            <a:spLocks noGrp="1"/>
          </p:cNvSpPr>
          <p:nvPr>
            <p:ph idx="1"/>
          </p:nvPr>
        </p:nvSpPr>
        <p:spPr/>
        <p:txBody>
          <a:bodyPr/>
          <a:lstStyle/>
          <a:p>
            <a:r>
              <a:rPr lang="en-US" dirty="0"/>
              <a:t>The views expressed are solely those of the presenters and should not be attributed to the Association or the presenters’ employers and clients.</a:t>
            </a:r>
          </a:p>
          <a:p>
            <a:pPr marL="0" indent="0">
              <a:buNone/>
            </a:pPr>
            <a:endParaRPr lang="en-US" dirty="0"/>
          </a:p>
          <a:p>
            <a:r>
              <a:rPr lang="en-US" dirty="0"/>
              <a:t>This presentation is solely for educational purposes and does not constitute legal advice; nor create an attorney-client relationship between you and the presenters.</a:t>
            </a:r>
          </a:p>
        </p:txBody>
      </p:sp>
    </p:spTree>
    <p:extLst>
      <p:ext uri="{BB962C8B-B14F-4D97-AF65-F5344CB8AC3E}">
        <p14:creationId xmlns:p14="http://schemas.microsoft.com/office/powerpoint/2010/main" val="2168230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D0304-EC46-4C1E-8236-638C57C0B51F}"/>
              </a:ext>
            </a:extLst>
          </p:cNvPr>
          <p:cNvSpPr>
            <a:spLocks noGrp="1"/>
          </p:cNvSpPr>
          <p:nvPr>
            <p:ph type="title"/>
          </p:nvPr>
        </p:nvSpPr>
        <p:spPr>
          <a:xfrm>
            <a:off x="252919" y="1123837"/>
            <a:ext cx="2947482" cy="4601183"/>
          </a:xfrm>
        </p:spPr>
        <p:txBody>
          <a:bodyPr>
            <a:normAutofit/>
          </a:bodyPr>
          <a:lstStyle/>
          <a:p>
            <a:r>
              <a:rPr lang="en-US" dirty="0"/>
              <a:t>Emerging Tech 101:</a:t>
            </a:r>
            <a:br>
              <a:rPr lang="en-US" dirty="0"/>
            </a:br>
            <a:br>
              <a:rPr lang="en-US" dirty="0"/>
            </a:br>
            <a:r>
              <a:rPr lang="en-US" dirty="0"/>
              <a:t>The Cloud Basics</a:t>
            </a:r>
            <a:endParaRPr lang="en-US"/>
          </a:p>
        </p:txBody>
      </p:sp>
      <p:sp>
        <p:nvSpPr>
          <p:cNvPr id="3" name="Content Placeholder 2">
            <a:extLst>
              <a:ext uri="{FF2B5EF4-FFF2-40B4-BE49-F238E27FC236}">
                <a16:creationId xmlns:a16="http://schemas.microsoft.com/office/drawing/2014/main" id="{F5B23F39-5164-436C-9C73-724DD043247C}"/>
              </a:ext>
            </a:extLst>
          </p:cNvPr>
          <p:cNvSpPr>
            <a:spLocks noGrp="1"/>
          </p:cNvSpPr>
          <p:nvPr>
            <p:ph idx="1"/>
          </p:nvPr>
        </p:nvSpPr>
        <p:spPr>
          <a:xfrm>
            <a:off x="3846407" y="757809"/>
            <a:ext cx="7215127" cy="5333238"/>
          </a:xfrm>
        </p:spPr>
        <p:txBody>
          <a:bodyPr>
            <a:normAutofit/>
          </a:bodyPr>
          <a:lstStyle/>
          <a:p>
            <a:r>
              <a:rPr lang="en-US" dirty="0"/>
              <a:t>What is Cloud Computing?</a:t>
            </a:r>
          </a:p>
          <a:p>
            <a:pPr lvl="1"/>
            <a:r>
              <a:rPr lang="en-US" dirty="0"/>
              <a:t>Cloud computing is the simple redistribution of components that were traditionally found on a single computer (e.g. CPU, memory, storage).</a:t>
            </a:r>
          </a:p>
          <a:p>
            <a:pPr lvl="1"/>
            <a:r>
              <a:rPr lang="en-US" dirty="0"/>
              <a:t>Data are stored and processed on remote servers, and typically hosted by a third party.</a:t>
            </a:r>
          </a:p>
          <a:p>
            <a:r>
              <a:rPr lang="en-US" dirty="0"/>
              <a:t>Why Cloud Computing?</a:t>
            </a:r>
          </a:p>
          <a:p>
            <a:pPr lvl="1"/>
            <a:r>
              <a:rPr lang="en-US" dirty="0"/>
              <a:t>Efficiency</a:t>
            </a:r>
          </a:p>
          <a:p>
            <a:pPr lvl="1"/>
            <a:r>
              <a:rPr lang="en-US" dirty="0"/>
              <a:t>Cost/Load balancing</a:t>
            </a:r>
          </a:p>
          <a:p>
            <a:pPr lvl="1"/>
            <a:r>
              <a:rPr lang="en-US" dirty="0"/>
              <a:t>Security</a:t>
            </a:r>
          </a:p>
          <a:p>
            <a:pPr lvl="1"/>
            <a:r>
              <a:rPr lang="en-US" dirty="0"/>
              <a:t>Scalability</a:t>
            </a:r>
          </a:p>
          <a:p>
            <a:pPr lvl="1"/>
            <a:r>
              <a:rPr lang="en-US" dirty="0"/>
              <a:t>Business Continuity</a:t>
            </a:r>
          </a:p>
          <a:p>
            <a:pPr lvl="1"/>
            <a:r>
              <a:rPr lang="en-US" dirty="0"/>
              <a:t>Mobile</a:t>
            </a:r>
          </a:p>
          <a:p>
            <a:pPr lvl="1"/>
            <a:endParaRPr lang="en-US" dirty="0"/>
          </a:p>
          <a:p>
            <a:pPr lvl="1"/>
            <a:endParaRPr lang="en-US" dirty="0"/>
          </a:p>
          <a:p>
            <a:endParaRPr lang="en-US" dirty="0"/>
          </a:p>
        </p:txBody>
      </p:sp>
      <p:pic>
        <p:nvPicPr>
          <p:cNvPr id="4" name="Content Placeholder 7">
            <a:extLst>
              <a:ext uri="{FF2B5EF4-FFF2-40B4-BE49-F238E27FC236}">
                <a16:creationId xmlns:a16="http://schemas.microsoft.com/office/drawing/2014/main" id="{D4D07CCB-C935-4D61-B5B3-1FF8539CE948}"/>
              </a:ext>
            </a:extLst>
          </p:cNvPr>
          <p:cNvPicPr>
            <a:picLocks noChangeAspect="1"/>
          </p:cNvPicPr>
          <p:nvPr/>
        </p:nvPicPr>
        <p:blipFill>
          <a:blip r:embed="rId3"/>
          <a:stretch>
            <a:fillRect/>
          </a:stretch>
        </p:blipFill>
        <p:spPr>
          <a:xfrm>
            <a:off x="7453970" y="2348445"/>
            <a:ext cx="3751746" cy="3751746"/>
          </a:xfrm>
          <a:prstGeom prst="rect">
            <a:avLst/>
          </a:prstGeom>
        </p:spPr>
      </p:pic>
    </p:spTree>
    <p:extLst>
      <p:ext uri="{BB962C8B-B14F-4D97-AF65-F5344CB8AC3E}">
        <p14:creationId xmlns:p14="http://schemas.microsoft.com/office/powerpoint/2010/main" val="2861331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D0304-EC46-4C1E-8236-638C57C0B51F}"/>
              </a:ext>
            </a:extLst>
          </p:cNvPr>
          <p:cNvSpPr>
            <a:spLocks noGrp="1"/>
          </p:cNvSpPr>
          <p:nvPr>
            <p:ph type="title"/>
          </p:nvPr>
        </p:nvSpPr>
        <p:spPr/>
        <p:txBody>
          <a:bodyPr/>
          <a:lstStyle/>
          <a:p>
            <a:pPr algn="ctr"/>
            <a:r>
              <a:rPr lang="en-US" dirty="0"/>
              <a:t>Emerging Tech 101:</a:t>
            </a:r>
            <a:br>
              <a:rPr lang="en-US" dirty="0"/>
            </a:br>
            <a:br>
              <a:rPr lang="en-US" dirty="0"/>
            </a:br>
            <a:r>
              <a:rPr lang="en-US" dirty="0"/>
              <a:t>The Cloud Basics</a:t>
            </a:r>
          </a:p>
        </p:txBody>
      </p:sp>
      <p:sp>
        <p:nvSpPr>
          <p:cNvPr id="3" name="Content Placeholder 2">
            <a:extLst>
              <a:ext uri="{FF2B5EF4-FFF2-40B4-BE49-F238E27FC236}">
                <a16:creationId xmlns:a16="http://schemas.microsoft.com/office/drawing/2014/main" id="{F5B23F39-5164-436C-9C73-724DD043247C}"/>
              </a:ext>
            </a:extLst>
          </p:cNvPr>
          <p:cNvSpPr>
            <a:spLocks noGrp="1"/>
          </p:cNvSpPr>
          <p:nvPr>
            <p:ph idx="1"/>
          </p:nvPr>
        </p:nvSpPr>
        <p:spPr/>
        <p:txBody>
          <a:bodyPr>
            <a:normAutofit/>
          </a:bodyPr>
          <a:lstStyle/>
          <a:p>
            <a:r>
              <a:rPr lang="en-US" dirty="0"/>
              <a:t>The Cloud is a web-based software service or solution. It is commonly accessed and used over the internet or via an app.</a:t>
            </a:r>
          </a:p>
          <a:p>
            <a:r>
              <a:rPr lang="en-US" dirty="0"/>
              <a:t>Information in the Cloud is available anywhere as long as you have an internet connection.</a:t>
            </a:r>
          </a:p>
          <a:p>
            <a:r>
              <a:rPr lang="en-US" dirty="0"/>
              <a:t>ABA’s 2018 </a:t>
            </a:r>
            <a:r>
              <a:rPr lang="en-US" dirty="0" err="1"/>
              <a:t>TechReport</a:t>
            </a:r>
            <a:r>
              <a:rPr lang="en-US" dirty="0"/>
              <a:t> found 55% of lawyer respondents used cloud computing for work.</a:t>
            </a:r>
          </a:p>
          <a:p>
            <a:r>
              <a:rPr lang="en-US" dirty="0"/>
              <a:t>Hybrid and </a:t>
            </a:r>
            <a:r>
              <a:rPr lang="en-US" dirty="0" err="1"/>
              <a:t>multicloud</a:t>
            </a:r>
            <a:r>
              <a:rPr lang="en-US" dirty="0"/>
              <a:t> – Flexera’s 2019 State of the Cloud Report found 84% of enterprises have a multi-cloud strategy.</a:t>
            </a:r>
          </a:p>
          <a:p>
            <a:pPr lvl="1"/>
            <a:r>
              <a:rPr lang="en-US" dirty="0"/>
              <a:t>Hybrid – Combination of private and public cloud infrastructure.</a:t>
            </a:r>
          </a:p>
          <a:p>
            <a:pPr lvl="1"/>
            <a:r>
              <a:rPr lang="en-US" dirty="0" err="1"/>
              <a:t>Multicloud</a:t>
            </a:r>
            <a:r>
              <a:rPr lang="en-US" dirty="0"/>
              <a:t> – Using multiple cloud providers to meet different requirements (technical or business).</a:t>
            </a:r>
          </a:p>
          <a:p>
            <a:endParaRPr lang="en-US" dirty="0"/>
          </a:p>
        </p:txBody>
      </p:sp>
    </p:spTree>
    <p:extLst>
      <p:ext uri="{BB962C8B-B14F-4D97-AF65-F5344CB8AC3E}">
        <p14:creationId xmlns:p14="http://schemas.microsoft.com/office/powerpoint/2010/main" val="377054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4954F-0180-49C5-9166-35C87C21EA85}"/>
              </a:ext>
            </a:extLst>
          </p:cNvPr>
          <p:cNvSpPr>
            <a:spLocks noGrp="1"/>
          </p:cNvSpPr>
          <p:nvPr>
            <p:ph type="title"/>
          </p:nvPr>
        </p:nvSpPr>
        <p:spPr/>
        <p:txBody>
          <a:bodyPr/>
          <a:lstStyle/>
          <a:p>
            <a:pPr algn="ctr"/>
            <a:r>
              <a:rPr lang="en-US" dirty="0"/>
              <a:t>Emerging Tech 101: </a:t>
            </a:r>
            <a:br>
              <a:rPr lang="en-US" dirty="0"/>
            </a:br>
            <a:br>
              <a:rPr lang="en-US" dirty="0"/>
            </a:br>
            <a:r>
              <a:rPr lang="en-US" dirty="0"/>
              <a:t>The Cloud Basics</a:t>
            </a:r>
          </a:p>
        </p:txBody>
      </p:sp>
      <p:sp>
        <p:nvSpPr>
          <p:cNvPr id="18" name="Content Placeholder 17">
            <a:extLst>
              <a:ext uri="{FF2B5EF4-FFF2-40B4-BE49-F238E27FC236}">
                <a16:creationId xmlns:a16="http://schemas.microsoft.com/office/drawing/2014/main" id="{3FEFEF93-8EEF-4485-949A-F476FCCB6E8E}"/>
              </a:ext>
            </a:extLst>
          </p:cNvPr>
          <p:cNvSpPr>
            <a:spLocks noGrp="1"/>
          </p:cNvSpPr>
          <p:nvPr>
            <p:ph idx="1"/>
          </p:nvPr>
        </p:nvSpPr>
        <p:spPr>
          <a:xfrm>
            <a:off x="3566160" y="653713"/>
            <a:ext cx="8092440" cy="5772839"/>
          </a:xfrm>
        </p:spPr>
        <p:txBody>
          <a:bodyPr>
            <a:normAutofit fontScale="85000" lnSpcReduction="20000"/>
          </a:bodyPr>
          <a:lstStyle/>
          <a:p>
            <a:pPr marL="0" indent="0">
              <a:buNone/>
            </a:pPr>
            <a:endParaRPr lang="en-US" dirty="0"/>
          </a:p>
          <a:p>
            <a:pPr marL="0" indent="0">
              <a:buNone/>
            </a:pPr>
            <a:r>
              <a:rPr lang="en-US" sz="2600" dirty="0"/>
              <a:t>Business Cloud Use – “Moving to the Cloud” can mean a lot of things!</a:t>
            </a:r>
          </a:p>
          <a:p>
            <a:pPr algn="just">
              <a:lnSpc>
                <a:spcPct val="110000"/>
              </a:lnSpc>
            </a:pPr>
            <a:r>
              <a:rPr lang="en-US" sz="2200" b="1" dirty="0"/>
              <a:t>Infrastructure as a Service (IaaS) </a:t>
            </a:r>
            <a:r>
              <a:rPr lang="en-US" sz="2200" dirty="0"/>
              <a:t>is like being on an airplane:</a:t>
            </a:r>
          </a:p>
          <a:p>
            <a:pPr lvl="1" algn="just">
              <a:lnSpc>
                <a:spcPct val="110000"/>
              </a:lnSpc>
            </a:pPr>
            <a:r>
              <a:rPr lang="en-US" sz="2200" dirty="0"/>
              <a:t>Public cloud:  Economy, but it’s not reserved. You go where there is room. </a:t>
            </a:r>
          </a:p>
          <a:p>
            <a:pPr lvl="1" algn="just">
              <a:lnSpc>
                <a:spcPct val="110000"/>
              </a:lnSpc>
            </a:pPr>
            <a:r>
              <a:rPr lang="en-US" sz="2200" dirty="0"/>
              <a:t>Private cloud: Reserved Economy seat, but the number assigned to you by the airline. </a:t>
            </a:r>
          </a:p>
          <a:p>
            <a:pPr lvl="1" algn="just">
              <a:lnSpc>
                <a:spcPct val="110000"/>
              </a:lnSpc>
            </a:pPr>
            <a:r>
              <a:rPr lang="en-US" sz="2200" dirty="0"/>
              <a:t>Hybrid cloud: When passengers in first class and economy are able to move about the entire cabin between classes.</a:t>
            </a:r>
          </a:p>
          <a:p>
            <a:pPr lvl="1" algn="just">
              <a:lnSpc>
                <a:spcPct val="110000"/>
              </a:lnSpc>
            </a:pPr>
            <a:r>
              <a:rPr lang="en-US" sz="2200" dirty="0"/>
              <a:t>Examples: Amazon Web Services, Microsoft Azure, Google Cloud Platform, Alibaba</a:t>
            </a:r>
          </a:p>
          <a:p>
            <a:pPr algn="just">
              <a:lnSpc>
                <a:spcPct val="110000"/>
              </a:lnSpc>
            </a:pPr>
            <a:r>
              <a:rPr lang="en-US" sz="2200" b="1" dirty="0"/>
              <a:t>Software as a Service (SaaS)</a:t>
            </a:r>
            <a:r>
              <a:rPr lang="en-US" sz="2200" dirty="0"/>
              <a:t>: Like Google Applications, Oracle, Salesforce, SAP, or Datadog, you purchase the subscription and login to the platform to use it. </a:t>
            </a:r>
          </a:p>
          <a:p>
            <a:pPr algn="just">
              <a:lnSpc>
                <a:spcPct val="110000"/>
              </a:lnSpc>
            </a:pPr>
            <a:r>
              <a:rPr lang="en-US" sz="2200" b="1" dirty="0"/>
              <a:t>Platform as a Service (PaaS): </a:t>
            </a:r>
            <a:r>
              <a:rPr lang="en-US" sz="2200" dirty="0"/>
              <a:t>Renting out specialized space to internally develop applications. </a:t>
            </a:r>
          </a:p>
          <a:p>
            <a:pPr lvl="1" algn="just">
              <a:lnSpc>
                <a:spcPct val="110000"/>
              </a:lnSpc>
            </a:pPr>
            <a:r>
              <a:rPr lang="en-US" dirty="0"/>
              <a:t>Examples: </a:t>
            </a:r>
            <a:r>
              <a:rPr lang="en-US" dirty="0" err="1"/>
              <a:t>Apprenda</a:t>
            </a:r>
            <a:r>
              <a:rPr lang="en-US" dirty="0"/>
              <a:t>, Red Hat (acquired by IBM)</a:t>
            </a:r>
          </a:p>
          <a:p>
            <a:endParaRPr lang="en-US" dirty="0"/>
          </a:p>
        </p:txBody>
      </p:sp>
    </p:spTree>
    <p:extLst>
      <p:ext uri="{BB962C8B-B14F-4D97-AF65-F5344CB8AC3E}">
        <p14:creationId xmlns:p14="http://schemas.microsoft.com/office/powerpoint/2010/main" val="1269344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3C54-F41D-49DD-A309-2615AF1E0DBB}"/>
              </a:ext>
            </a:extLst>
          </p:cNvPr>
          <p:cNvSpPr>
            <a:spLocks noGrp="1"/>
          </p:cNvSpPr>
          <p:nvPr>
            <p:ph type="title"/>
          </p:nvPr>
        </p:nvSpPr>
        <p:spPr/>
        <p:txBody>
          <a:bodyPr/>
          <a:lstStyle/>
          <a:p>
            <a:pPr algn="ctr"/>
            <a:r>
              <a:rPr lang="en-US" dirty="0"/>
              <a:t>Emerging Tech 101: </a:t>
            </a:r>
            <a:br>
              <a:rPr lang="en-US" dirty="0"/>
            </a:br>
            <a:br>
              <a:rPr lang="en-US" dirty="0"/>
            </a:br>
            <a:r>
              <a:rPr lang="en-US" dirty="0"/>
              <a:t>Issue Spotting The Cloud</a:t>
            </a:r>
          </a:p>
        </p:txBody>
      </p:sp>
      <p:sp>
        <p:nvSpPr>
          <p:cNvPr id="3" name="Content Placeholder 2">
            <a:extLst>
              <a:ext uri="{FF2B5EF4-FFF2-40B4-BE49-F238E27FC236}">
                <a16:creationId xmlns:a16="http://schemas.microsoft.com/office/drawing/2014/main" id="{53DFDBDB-37F6-4C81-B88E-4859D7F02A65}"/>
              </a:ext>
            </a:extLst>
          </p:cNvPr>
          <p:cNvSpPr>
            <a:spLocks noGrp="1"/>
          </p:cNvSpPr>
          <p:nvPr>
            <p:ph idx="1"/>
          </p:nvPr>
        </p:nvSpPr>
        <p:spPr>
          <a:xfrm>
            <a:off x="3869268" y="727113"/>
            <a:ext cx="7315200" cy="5431316"/>
          </a:xfrm>
        </p:spPr>
        <p:txBody>
          <a:bodyPr>
            <a:normAutofit fontScale="92500" lnSpcReduction="10000"/>
          </a:bodyPr>
          <a:lstStyle/>
          <a:p>
            <a:r>
              <a:rPr lang="en-US" dirty="0"/>
              <a:t>Contracting</a:t>
            </a:r>
          </a:p>
          <a:p>
            <a:pPr lvl="1"/>
            <a:r>
              <a:rPr lang="en-US" dirty="0"/>
              <a:t>Data use and access.</a:t>
            </a:r>
          </a:p>
          <a:p>
            <a:pPr lvl="1"/>
            <a:r>
              <a:rPr lang="en-US" dirty="0"/>
              <a:t>Data ownership.</a:t>
            </a:r>
          </a:p>
          <a:p>
            <a:pPr lvl="1"/>
            <a:r>
              <a:rPr lang="en-US" dirty="0"/>
              <a:t>Complying with discovery and data retention obligations.</a:t>
            </a:r>
          </a:p>
          <a:p>
            <a:r>
              <a:rPr lang="en-US" dirty="0"/>
              <a:t>Cybersecurity </a:t>
            </a:r>
          </a:p>
          <a:p>
            <a:pPr lvl="1"/>
            <a:r>
              <a:rPr lang="en-US" dirty="0"/>
              <a:t>Third-party cloud provider data breaches.</a:t>
            </a:r>
          </a:p>
          <a:p>
            <a:r>
              <a:rPr lang="en-US" dirty="0"/>
              <a:t>Privacy and Confidentiality</a:t>
            </a:r>
          </a:p>
          <a:p>
            <a:pPr lvl="1"/>
            <a:r>
              <a:rPr lang="en-US" dirty="0"/>
              <a:t>Third-party access to sensitive data.</a:t>
            </a:r>
          </a:p>
          <a:p>
            <a:pPr lvl="1"/>
            <a:r>
              <a:rPr lang="en-US" dirty="0"/>
              <a:t>Consideration for storing, processing and transmitting data across borders.</a:t>
            </a:r>
          </a:p>
          <a:p>
            <a:r>
              <a:rPr lang="en-US" dirty="0"/>
              <a:t>Regulatory Compliance</a:t>
            </a:r>
          </a:p>
          <a:p>
            <a:pPr lvl="1"/>
            <a:r>
              <a:rPr lang="en-US" dirty="0"/>
              <a:t>Regulated companies must know where data is, who has access to it, and how it is protected to be in compliance.</a:t>
            </a:r>
          </a:p>
          <a:p>
            <a:r>
              <a:rPr lang="en-US" dirty="0"/>
              <a:t>Litigation and Investigations</a:t>
            </a:r>
          </a:p>
          <a:p>
            <a:pPr lvl="1"/>
            <a:r>
              <a:rPr lang="en-US" dirty="0"/>
              <a:t>Obligation to preserve and produce data, including data stored outside the enterprise network.</a:t>
            </a:r>
          </a:p>
          <a:p>
            <a:pPr lvl="1"/>
            <a:r>
              <a:rPr lang="en-US" dirty="0"/>
              <a:t>Data authentication.</a:t>
            </a:r>
          </a:p>
          <a:p>
            <a:pPr lvl="1"/>
            <a:r>
              <a:rPr lang="en-US" dirty="0"/>
              <a:t>IT and lawyers must work together.</a:t>
            </a:r>
          </a:p>
        </p:txBody>
      </p:sp>
    </p:spTree>
    <p:extLst>
      <p:ext uri="{BB962C8B-B14F-4D97-AF65-F5344CB8AC3E}">
        <p14:creationId xmlns:p14="http://schemas.microsoft.com/office/powerpoint/2010/main" val="346176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Emerging Tech 101:</a:t>
            </a:r>
            <a:br>
              <a:rPr lang="en-US" dirty="0"/>
            </a:br>
            <a:br>
              <a:rPr lang="en-US" dirty="0"/>
            </a:br>
            <a:r>
              <a:rPr lang="en-US" dirty="0"/>
              <a:t>The Cloud</a:t>
            </a:r>
          </a:p>
        </p:txBody>
      </p:sp>
      <p:sp>
        <p:nvSpPr>
          <p:cNvPr id="3" name="Content Placeholder 2"/>
          <p:cNvSpPr>
            <a:spLocks noGrp="1"/>
          </p:cNvSpPr>
          <p:nvPr>
            <p:ph idx="1"/>
          </p:nvPr>
        </p:nvSpPr>
        <p:spPr/>
        <p:txBody>
          <a:bodyPr>
            <a:normAutofit/>
          </a:bodyPr>
          <a:lstStyle/>
          <a:p>
            <a:pPr marL="0" indent="0" algn="ctr">
              <a:buNone/>
            </a:pPr>
            <a:r>
              <a:rPr lang="en-US" sz="5400" dirty="0"/>
              <a:t>Questions? </a:t>
            </a:r>
          </a:p>
        </p:txBody>
      </p:sp>
    </p:spTree>
    <p:extLst>
      <p:ext uri="{BB962C8B-B14F-4D97-AF65-F5344CB8AC3E}">
        <p14:creationId xmlns:p14="http://schemas.microsoft.com/office/powerpoint/2010/main" val="1177034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4954F-0180-49C5-9166-35C87C21EA85}"/>
              </a:ext>
            </a:extLst>
          </p:cNvPr>
          <p:cNvSpPr>
            <a:spLocks noGrp="1"/>
          </p:cNvSpPr>
          <p:nvPr>
            <p:ph type="title"/>
          </p:nvPr>
        </p:nvSpPr>
        <p:spPr/>
        <p:txBody>
          <a:bodyPr/>
          <a:lstStyle/>
          <a:p>
            <a:pPr algn="ctr"/>
            <a:r>
              <a:rPr lang="en-US" dirty="0"/>
              <a:t>Emerging Tech 101: </a:t>
            </a:r>
            <a:br>
              <a:rPr lang="en-US" dirty="0"/>
            </a:br>
            <a:br>
              <a:rPr lang="en-US" dirty="0"/>
            </a:br>
            <a:r>
              <a:rPr lang="en-US" dirty="0"/>
              <a:t>Artificial Intelligence</a:t>
            </a:r>
            <a:br>
              <a:rPr lang="en-US" dirty="0"/>
            </a:br>
            <a:r>
              <a:rPr lang="en-US" dirty="0"/>
              <a:t>Basics</a:t>
            </a:r>
          </a:p>
        </p:txBody>
      </p:sp>
      <p:sp>
        <p:nvSpPr>
          <p:cNvPr id="18" name="Content Placeholder 17">
            <a:extLst>
              <a:ext uri="{FF2B5EF4-FFF2-40B4-BE49-F238E27FC236}">
                <a16:creationId xmlns:a16="http://schemas.microsoft.com/office/drawing/2014/main" id="{3FEFEF93-8EEF-4485-949A-F476FCCB6E8E}"/>
              </a:ext>
            </a:extLst>
          </p:cNvPr>
          <p:cNvSpPr>
            <a:spLocks noGrp="1"/>
          </p:cNvSpPr>
          <p:nvPr>
            <p:ph idx="1"/>
          </p:nvPr>
        </p:nvSpPr>
        <p:spPr/>
        <p:txBody>
          <a:bodyPr>
            <a:normAutofit/>
          </a:bodyPr>
          <a:lstStyle/>
          <a:p>
            <a:endParaRPr lang="en-US" dirty="0"/>
          </a:p>
          <a:p>
            <a:endParaRPr lang="en-US" dirty="0"/>
          </a:p>
        </p:txBody>
      </p:sp>
      <p:graphicFrame>
        <p:nvGraphicFramePr>
          <p:cNvPr id="3" name="Diagram 2">
            <a:extLst>
              <a:ext uri="{FF2B5EF4-FFF2-40B4-BE49-F238E27FC236}">
                <a16:creationId xmlns:a16="http://schemas.microsoft.com/office/drawing/2014/main" id="{3FEF2EA5-94B3-4090-8089-C5A7ABC59CAB}"/>
              </a:ext>
            </a:extLst>
          </p:cNvPr>
          <p:cNvGraphicFramePr/>
          <p:nvPr>
            <p:extLst>
              <p:ext uri="{D42A27DB-BD31-4B8C-83A1-F6EECF244321}">
                <p14:modId xmlns:p14="http://schemas.microsoft.com/office/powerpoint/2010/main" val="2563227248"/>
              </p:ext>
            </p:extLst>
          </p:nvPr>
        </p:nvGraphicFramePr>
        <p:xfrm>
          <a:off x="3556000" y="71509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4BC9D16A-2D9E-4707-A8B4-91BD1DEF6B11}"/>
              </a:ext>
            </a:extLst>
          </p:cNvPr>
          <p:cNvSpPr txBox="1"/>
          <p:nvPr/>
        </p:nvSpPr>
        <p:spPr>
          <a:xfrm>
            <a:off x="3869268" y="710984"/>
            <a:ext cx="7426036" cy="1323439"/>
          </a:xfrm>
          <a:prstGeom prst="rect">
            <a:avLst/>
          </a:prstGeom>
          <a:noFill/>
        </p:spPr>
        <p:txBody>
          <a:bodyPr wrap="square" rtlCol="0">
            <a:spAutoFit/>
          </a:bodyPr>
          <a:lstStyle/>
          <a:p>
            <a:pPr algn="ctr"/>
            <a:r>
              <a:rPr lang="en-US" sz="4000" b="1" dirty="0">
                <a:solidFill>
                  <a:schemeClr val="accent1"/>
                </a:solidFill>
              </a:rPr>
              <a:t>It’s Not Magic.</a:t>
            </a:r>
          </a:p>
          <a:p>
            <a:pPr algn="ctr"/>
            <a:r>
              <a:rPr lang="en-US" sz="4000" b="1" dirty="0">
                <a:solidFill>
                  <a:schemeClr val="accent1"/>
                </a:solidFill>
              </a:rPr>
              <a:t> It’s Math.</a:t>
            </a:r>
          </a:p>
        </p:txBody>
      </p:sp>
      <p:sp>
        <p:nvSpPr>
          <p:cNvPr id="5" name="TextBox 4">
            <a:extLst>
              <a:ext uri="{FF2B5EF4-FFF2-40B4-BE49-F238E27FC236}">
                <a16:creationId xmlns:a16="http://schemas.microsoft.com/office/drawing/2014/main" id="{901B12DC-04D3-4163-9B53-425690A3CEFF}"/>
              </a:ext>
            </a:extLst>
          </p:cNvPr>
          <p:cNvSpPr txBox="1"/>
          <p:nvPr/>
        </p:nvSpPr>
        <p:spPr>
          <a:xfrm>
            <a:off x="4010140" y="5067759"/>
            <a:ext cx="7174328" cy="369332"/>
          </a:xfrm>
          <a:prstGeom prst="rect">
            <a:avLst/>
          </a:prstGeom>
          <a:noFill/>
        </p:spPr>
        <p:txBody>
          <a:bodyPr wrap="square" rtlCol="0">
            <a:spAutoFit/>
          </a:bodyPr>
          <a:lstStyle/>
          <a:p>
            <a:pPr algn="ctr"/>
            <a:r>
              <a:rPr lang="en-US" dirty="0"/>
              <a:t>AI makes it possible for machines to perform human-like tasks.</a:t>
            </a:r>
          </a:p>
        </p:txBody>
      </p:sp>
    </p:spTree>
    <p:extLst>
      <p:ext uri="{BB962C8B-B14F-4D97-AF65-F5344CB8AC3E}">
        <p14:creationId xmlns:p14="http://schemas.microsoft.com/office/powerpoint/2010/main" val="3778296145"/>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1576</Words>
  <Application>Microsoft Office PowerPoint</Application>
  <PresentationFormat>Widescreen</PresentationFormat>
  <Paragraphs>167</Paragraphs>
  <Slides>21</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Calibri</vt:lpstr>
      <vt:lpstr>Corbel</vt:lpstr>
      <vt:lpstr>Wingdings 2</vt:lpstr>
      <vt:lpstr>Frame</vt:lpstr>
      <vt:lpstr>Emerging Tech 101: Adapting to this Brave New World  Sponsored by the AABANY In-House Counsel Committee</vt:lpstr>
      <vt:lpstr>Speakers</vt:lpstr>
      <vt:lpstr>Disclaimer</vt:lpstr>
      <vt:lpstr>Emerging Tech 101:  The Cloud Basics</vt:lpstr>
      <vt:lpstr>Emerging Tech 101:  The Cloud Basics</vt:lpstr>
      <vt:lpstr>Emerging Tech 101:   The Cloud Basics</vt:lpstr>
      <vt:lpstr>Emerging Tech 101:   Issue Spotting The Cloud</vt:lpstr>
      <vt:lpstr>Emerging Tech 101:  The Cloud</vt:lpstr>
      <vt:lpstr>Emerging Tech 101:   Artificial Intelligence Basics</vt:lpstr>
      <vt:lpstr>Emerging Tech 101:   Artificial Intelligence Basics</vt:lpstr>
      <vt:lpstr>Emerging Tech 101:   Issue Spotting Artificial Intelligence</vt:lpstr>
      <vt:lpstr>Emerging Tech 101:   Issue Spotting Artificial Intelligence</vt:lpstr>
      <vt:lpstr>Emerging Tech 101:   Issue Spotting Artificial Intelligence</vt:lpstr>
      <vt:lpstr>Emerging Tech 101:  Artificial Intelligence</vt:lpstr>
      <vt:lpstr>Emerging Tech 101:   The Internet of Things (IoT) Basics</vt:lpstr>
      <vt:lpstr>Emerging Tech 101:   Issue Spotting Internet of Things</vt:lpstr>
      <vt:lpstr>Emerging Tech 101:  Internet of Things</vt:lpstr>
      <vt:lpstr>Emerging Tech 101:   Emerging Tech &amp; Intellectual Property Issues</vt:lpstr>
      <vt:lpstr>Emerging Tech 101:   Predicting the Future and Other Interesting Tech Issues</vt:lpstr>
      <vt:lpstr>Emerging Tech 101:   Practice Tips </vt:lpstr>
      <vt:lpstr>Emerging Tech 101: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Emerging Tech 101: Adapting to this Brave New World  Sponsored by the AABANY In-House Counsel Committee</dc:title>
  <cp:lastModifiedBy>Ariel Risinger</cp:lastModifiedBy>
  <cp:revision>8</cp:revision>
  <dcterms:modified xsi:type="dcterms:W3CDTF">2019-09-18T19:40:06Z</dcterms:modified>
</cp:coreProperties>
</file>